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 varScale="1">
        <p:scale>
          <a:sx n="20" d="100"/>
          <a:sy n="20" d="100"/>
        </p:scale>
        <p:origin x="1470" y="10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REF</c:v>
                </c:pt>
                <c:pt idx="1">
                  <c:v>Ru0</c:v>
                </c:pt>
                <c:pt idx="2">
                  <c:v>Ru005</c:v>
                </c:pt>
                <c:pt idx="3">
                  <c:v>Ru01</c:v>
                </c:pt>
                <c:pt idx="4">
                  <c:v>Ru03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1.4358</c:v>
                </c:pt>
                <c:pt idx="1">
                  <c:v>1.4168000000000001</c:v>
                </c:pt>
                <c:pt idx="2">
                  <c:v>1.4168000000000001</c:v>
                </c:pt>
                <c:pt idx="3">
                  <c:v>1.4168000000000001</c:v>
                </c:pt>
                <c:pt idx="4">
                  <c:v>1.4168000000000001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11-497C-A08A-49BD4F402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2398304"/>
        <c:axId val="992402464"/>
      </c:barChart>
      <c:catAx>
        <c:axId val="99239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92402464"/>
        <c:crosses val="autoZero"/>
        <c:auto val="1"/>
        <c:lblAlgn val="ctr"/>
        <c:lblOffset val="100"/>
        <c:noMultiLvlLbl val="0"/>
      </c:catAx>
      <c:valAx>
        <c:axId val="99240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9239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Sheet2!$A$2:$A$6</c:f>
              <c:strCache>
                <c:ptCount val="5"/>
                <c:pt idx="0">
                  <c:v>REF</c:v>
                </c:pt>
                <c:pt idx="1">
                  <c:v>Ru0</c:v>
                </c:pt>
                <c:pt idx="2">
                  <c:v>Ru005</c:v>
                </c:pt>
                <c:pt idx="3">
                  <c:v>Ru01</c:v>
                </c:pt>
                <c:pt idx="4">
                  <c:v>Ru03</c:v>
                </c:pt>
              </c:strCache>
            </c:strRef>
          </c:cat>
          <c:val>
            <c:numRef>
              <c:f>Sheet2!$B$2:$B$6</c:f>
              <c:numCache>
                <c:formatCode>General</c:formatCode>
                <c:ptCount val="5"/>
                <c:pt idx="0">
                  <c:v>36.380000000000003</c:v>
                </c:pt>
                <c:pt idx="1">
                  <c:v>45.34</c:v>
                </c:pt>
                <c:pt idx="2">
                  <c:v>44.38</c:v>
                </c:pt>
                <c:pt idx="3">
                  <c:v>44.01</c:v>
                </c:pt>
                <c:pt idx="4">
                  <c:v>43.5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86-44B9-958E-1D494D4690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6180736"/>
        <c:axId val="996178240"/>
      </c:barChart>
      <c:catAx>
        <c:axId val="99618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96178240"/>
        <c:crosses val="autoZero"/>
        <c:auto val="1"/>
        <c:lblAlgn val="ctr"/>
        <c:lblOffset val="100"/>
        <c:noMultiLvlLbl val="0"/>
      </c:catAx>
      <c:valAx>
        <c:axId val="996178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96180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Sheet3!$A$2:$A$6</c:f>
              <c:strCache>
                <c:ptCount val="5"/>
                <c:pt idx="0">
                  <c:v>REF</c:v>
                </c:pt>
                <c:pt idx="1">
                  <c:v>Ru0</c:v>
                </c:pt>
                <c:pt idx="2">
                  <c:v>Ru005</c:v>
                </c:pt>
                <c:pt idx="3">
                  <c:v>Ru01</c:v>
                </c:pt>
                <c:pt idx="4">
                  <c:v>Ru03</c:v>
                </c:pt>
              </c:strCache>
            </c:strRef>
          </c:cat>
          <c:val>
            <c:numRef>
              <c:f>Sheet3!$B$2:$B$6</c:f>
              <c:numCache>
                <c:formatCode>General</c:formatCode>
                <c:ptCount val="5"/>
                <c:pt idx="0">
                  <c:v>66.400000000000006</c:v>
                </c:pt>
                <c:pt idx="1">
                  <c:v>54.29</c:v>
                </c:pt>
                <c:pt idx="2">
                  <c:v>53.67</c:v>
                </c:pt>
                <c:pt idx="3">
                  <c:v>49.87</c:v>
                </c:pt>
                <c:pt idx="4">
                  <c:v>48.3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40-4AE0-A177-47580C45E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4215008"/>
        <c:axId val="994225824"/>
      </c:barChart>
      <c:catAx>
        <c:axId val="994215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94225824"/>
        <c:crosses val="autoZero"/>
        <c:auto val="1"/>
        <c:lblAlgn val="ctr"/>
        <c:lblOffset val="100"/>
        <c:noMultiLvlLbl val="0"/>
      </c:catAx>
      <c:valAx>
        <c:axId val="99422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94215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2021-12-02 Thu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1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11" Type="http://schemas.openxmlformats.org/officeDocument/2006/relationships/image" Target="../media/image6.png"/><Relationship Id="rId5" Type="http://schemas.openxmlformats.org/officeDocument/2006/relationships/image" Target="../media/image3.jpeg"/><Relationship Id="rId10" Type="http://schemas.openxmlformats.org/officeDocument/2006/relationships/image" Target="../media/image5.png"/><Relationship Id="rId4" Type="http://schemas.openxmlformats.org/officeDocument/2006/relationships/image" Target="../media/image2.jpe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천연물을 이용한 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자외선 차단 콘택트렌즈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4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박선영</a:t>
            </a:r>
            <a:r>
              <a:rPr lang="en-US" altLang="ko-KR" sz="4400" b="1" u="sng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박혜인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김송희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이희연 ∙ 이현미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대구가톨릭대학교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563231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6577515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3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하이드로겔</a:t>
            </a:r>
            <a:r>
              <a:rPr lang="ko-KR" altLang="en-US" sz="3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모노머에</a:t>
            </a:r>
            <a:r>
              <a:rPr lang="ko-KR" altLang="en-US" sz="3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친수성</a:t>
            </a:r>
            <a:r>
              <a:rPr lang="ko-KR" altLang="en-US" sz="3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모노머인</a:t>
            </a:r>
            <a:r>
              <a:rPr lang="ko-KR" altLang="en-US" sz="3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3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MA</a:t>
            </a:r>
            <a:r>
              <a:rPr lang="ko-KR" altLang="en-US" sz="3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첨가하여 함수율과 습윤성이 우수한 콘택트렌즈를 제작하였고 </a:t>
            </a:r>
            <a:r>
              <a:rPr lang="ko-KR" altLang="en-US" sz="30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항산화성이 있으면서 자외선 차단 기능이 있는 천연물인 </a:t>
            </a:r>
            <a:r>
              <a:rPr lang="en-US" altLang="ko-KR" sz="30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rutin</a:t>
            </a:r>
            <a:r>
              <a:rPr lang="en-US" altLang="ko-KR" sz="30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hydrate</a:t>
            </a:r>
            <a:r>
              <a:rPr lang="ko-KR" altLang="en-US" sz="30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이용하여 콘택트렌즈를 제작하여 자외선 차단효과를 살펴보고자 한다</a:t>
            </a:r>
            <a:r>
              <a:rPr lang="en-US" altLang="ko-KR" sz="30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ko-KR" altLang="en-US" sz="30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endParaRPr lang="en-US" sz="3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475620" y="11449758"/>
            <a:ext cx="20632169" cy="12927222"/>
            <a:chOff x="7592335" y="5044313"/>
            <a:chExt cx="13435055" cy="1940151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1328924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900904" y="20704279"/>
              <a:ext cx="12942414" cy="3741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just" fontAlgn="base" latinLnBrk="1"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천연물인 </a:t>
              </a:r>
              <a:r>
                <a:rPr lang="en-US" altLang="ko-KR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Rutin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Hydrate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 포함된 콘택트렌즈는 콘택트렌즈의 </a:t>
              </a:r>
              <a:r>
                <a:rPr lang="ko-KR" altLang="en-US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함수율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및 습윤성을 다소 감소시키는 경향성을 보였으나 콘택트렌즈의 기본 물성은 만족한 것으로 나타났다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또한 눈에 해로운 파장인 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440nm 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이하 영역의 </a:t>
              </a:r>
              <a:r>
                <a:rPr lang="ko-KR" altLang="en-US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광투과율만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감소시키고 가시광선 영역에는 높은 투과율을 나타내었다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en-US" altLang="ko-KR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Rutin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Hydrate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양이 증가할수록 자외선 차단율이 더욱 향상되었다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en-US" sz="30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36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7852487" y="5045249"/>
            <a:ext cx="13255302" cy="6197791"/>
            <a:chOff x="491883" y="11481200"/>
            <a:chExt cx="6866878" cy="12820721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1446478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835582"/>
              <a:ext cx="6546009" cy="11466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하이드로겔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콘택트렌즈는 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2-hydroxyethylmethacrylate (HEMA)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에 </a:t>
              </a:r>
              <a:r>
                <a:rPr lang="en-US" altLang="ko-KR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azobisisobutyronitrile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(AIBN), ethylene glycol </a:t>
              </a:r>
              <a:r>
                <a:rPr lang="en-US" altLang="ko-KR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dimethacrylate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(EGDMA)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사용하였으며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함수율과 습윤성을 높이기 위해서 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1-Vinyl-2-pyrrolidinone(NVP), Methacrylic acid(MA)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추가하여 제작하였다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천연 자외선 차단제는 </a:t>
              </a:r>
              <a:r>
                <a:rPr lang="en-US" altLang="ko-KR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Rutin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hHydrate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사용하였으며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광투과율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측정으로 자외선 차단율을 확인하였다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콘택트렌즈는 주형주조법으로 </a:t>
              </a:r>
              <a:r>
                <a:rPr lang="ko-KR" altLang="en-US" sz="3000" kern="0" spc="0" dirty="0" err="1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열중합하여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제작하였다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lang="ko-KR" altLang="en-US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그리고 자외선 차단제에 의한 콘택트렌즈의 물리적 특성 변화도 살펴보았다</a:t>
              </a:r>
              <a:r>
                <a:rPr lang="en-US" altLang="ko-KR" sz="3000" kern="0" spc="0" dirty="0">
                  <a:solidFill>
                    <a:srgbClr val="000000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en-US" sz="3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4630768"/>
            <a:ext cx="6866878" cy="6143579"/>
            <a:chOff x="489908" y="24247705"/>
            <a:chExt cx="6866878" cy="614357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5119624"/>
              <a:ext cx="6546009" cy="4832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Rutin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hydarte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는 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440nm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이하의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유해광선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차단율이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매우 좋은 것으로 나타나 천연물 자외선 차단제로 사용 가능함을 확인하였다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또한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함수율과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습윤성을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향상시켜서 콘택트렌즈의 성능향상에도 도움이 되었다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672734" y="24630768"/>
            <a:ext cx="13435055" cy="6143579"/>
            <a:chOff x="7602255" y="24247705"/>
            <a:chExt cx="13435055" cy="6143579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12741" y="25502687"/>
            <a:ext cx="131356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 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Yang JM, Kim HJ, Cho BK. Polymer(Korea). 2019;43:694-699.</a:t>
            </a:r>
          </a:p>
          <a:p>
            <a:pPr>
              <a:lnSpc>
                <a:spcPct val="150000"/>
              </a:lnSpc>
            </a:pP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Nita M,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Grzybowski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A.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Oxid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Med Cell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Longev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2016;23:1-23.</a:t>
            </a:r>
          </a:p>
          <a:p>
            <a:pPr latinLnBrk="0">
              <a:lnSpc>
                <a:spcPct val="150000"/>
              </a:lnSpc>
            </a:pP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Delcourt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C,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Cristol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JP, Tessier F, Leger CL,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Descomps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B,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Papoz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L. Arch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Ophthalmol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atinLnBrk="0">
              <a:lnSpc>
                <a:spcPct val="150000"/>
              </a:lnSpc>
            </a:pP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1999;117:1384-1390.</a:t>
            </a:r>
          </a:p>
          <a:p>
            <a:pPr latinLnBrk="0">
              <a:lnSpc>
                <a:spcPct val="150000"/>
              </a:lnSpc>
            </a:pP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ko-KR" sz="2800">
                <a:latin typeface="Times New Roman" panose="02020603050405020304" pitchFamily="18" charset="0"/>
                <a:cs typeface="Times New Roman" panose="02020603050405020304" pitchFamily="18" charset="0"/>
              </a:rPr>
              <a:t>4] 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Tate DJ Jr,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Miceli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MV, Newsome DA. Invest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Ophthalmol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Vis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1995;36:1271-1279.</a:t>
            </a:r>
          </a:p>
          <a:p>
            <a:pPr latinLnBrk="0"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[5] 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Nakanishi-Ueda T,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Majima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HJ, Watanabe K, Ueda T, Indo HP,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Suenaga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S, Hisamitsu T, Ozawa T, </a:t>
            </a:r>
            <a:r>
              <a:rPr lang="en-US" altLang="ko-K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Yasuhara</a:t>
            </a: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H, Koide R. Free Radical Res. 2013;47:774-780.</a:t>
            </a:r>
          </a:p>
          <a:p>
            <a:pPr latinLnBrk="0">
              <a:lnSpc>
                <a:spcPct val="150000"/>
              </a:lnSpc>
            </a:pP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32" name="Picture 11" descr="C:\Users\배주현\Desktop\%B4뱸%B0%A1%C5縯%B4%EB%C7б%B3_%B7ΰ%ED1.jpg">
            <a:extLst>
              <a:ext uri="{FF2B5EF4-FFF2-40B4-BE49-F238E27FC236}">
                <a16:creationId xmlns:a16="http://schemas.microsoft.com/office/drawing/2014/main" id="{934909A9-A3AC-4BF6-A2BA-5396E344C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0721" y="957714"/>
            <a:ext cx="3231478" cy="309396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4" name="차트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7820750"/>
              </p:ext>
            </p:extLst>
          </p:nvPr>
        </p:nvGraphicFramePr>
        <p:xfrm>
          <a:off x="1258569" y="17134586"/>
          <a:ext cx="5874501" cy="3276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6" name="차트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600788"/>
              </p:ext>
            </p:extLst>
          </p:nvPr>
        </p:nvGraphicFramePr>
        <p:xfrm>
          <a:off x="7916019" y="16994299"/>
          <a:ext cx="5202189" cy="3480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5895045"/>
              </p:ext>
            </p:extLst>
          </p:nvPr>
        </p:nvGraphicFramePr>
        <p:xfrm>
          <a:off x="13886270" y="17027927"/>
          <a:ext cx="5802460" cy="3412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56376" y="20714239"/>
            <a:ext cx="5908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2. </a:t>
            </a:r>
            <a:r>
              <a:rPr lang="en-US" altLang="ko-KR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Refactive</a:t>
            </a:r>
            <a:r>
              <a:rPr lang="ko-KR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Index of contact lens</a:t>
            </a:r>
            <a:endParaRPr lang="ko-KR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21908" y="20576158"/>
            <a:ext cx="5816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3. Water contents of contact lens</a:t>
            </a:r>
            <a:endParaRPr lang="ko-KR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430362" y="20622226"/>
            <a:ext cx="5771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4..Contact angles of contact lens</a:t>
            </a:r>
            <a:endParaRPr lang="ko-KR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111519" y="16083148"/>
            <a:ext cx="6517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1. Transmittance of contact lens</a:t>
            </a:r>
            <a:endParaRPr lang="ko-KR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56334" y="13198276"/>
            <a:ext cx="8908580" cy="3600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86837" y="12643509"/>
            <a:ext cx="6085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1. Percent compositions of sample.</a:t>
            </a:r>
            <a:endParaRPr lang="ko-KR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123688" y="12824076"/>
            <a:ext cx="6921365" cy="323102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47725" y="12930981"/>
            <a:ext cx="375963" cy="283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2534</TotalTime>
  <Words>358</Words>
  <Application>Microsoft Office PowerPoint</Application>
  <PresentationFormat>사용자 지정</PresentationFormat>
  <Paragraphs>28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Times New Roman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박선영</cp:lastModifiedBy>
  <cp:revision>212</cp:revision>
  <dcterms:created xsi:type="dcterms:W3CDTF">2007-11-27T23:16:29Z</dcterms:created>
  <dcterms:modified xsi:type="dcterms:W3CDTF">2021-12-02T06:40:08Z</dcterms:modified>
</cp:coreProperties>
</file>