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21602700" cy="32404050"/>
  <p:notesSz cx="6735763" cy="98663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FF5"/>
    <a:srgbClr val="F66A00"/>
    <a:srgbClr val="22384D"/>
    <a:srgbClr val="6C6254"/>
    <a:srgbClr val="FFC100"/>
    <a:srgbClr val="13204E"/>
    <a:srgbClr val="002E58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2" autoAdjust="0"/>
    <p:restoredTop sz="95313" autoAdjust="0"/>
  </p:normalViewPr>
  <p:slideViewPr>
    <p:cSldViewPr>
      <p:cViewPr>
        <p:scale>
          <a:sx n="50" d="100"/>
          <a:sy n="50" d="100"/>
        </p:scale>
        <p:origin x="36" y="-6144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18830" cy="493316"/>
          </a:xfrm>
          <a:prstGeom prst="rect">
            <a:avLst/>
          </a:prstGeom>
        </p:spPr>
        <p:txBody>
          <a:bodyPr vert="horz" lIns="91054" tIns="45527" rIns="91054" bIns="4552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6" y="2"/>
            <a:ext cx="2918830" cy="493316"/>
          </a:xfrm>
          <a:prstGeom prst="rect">
            <a:avLst/>
          </a:prstGeom>
        </p:spPr>
        <p:txBody>
          <a:bodyPr vert="horz" lIns="91054" tIns="45527" rIns="91054" bIns="45527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35188" y="741363"/>
            <a:ext cx="24653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54" tIns="45527" rIns="91054" bIns="4552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686501"/>
            <a:ext cx="5388610" cy="4439841"/>
          </a:xfrm>
          <a:prstGeom prst="rect">
            <a:avLst/>
          </a:prstGeom>
        </p:spPr>
        <p:txBody>
          <a:bodyPr vert="horz" lIns="91054" tIns="45527" rIns="91054" bIns="45527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371287"/>
            <a:ext cx="2918830" cy="493316"/>
          </a:xfrm>
          <a:prstGeom prst="rect">
            <a:avLst/>
          </a:prstGeom>
        </p:spPr>
        <p:txBody>
          <a:bodyPr vert="horz" lIns="91054" tIns="45527" rIns="91054" bIns="4552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6" y="9371287"/>
            <a:ext cx="2918830" cy="493316"/>
          </a:xfrm>
          <a:prstGeom prst="rect">
            <a:avLst/>
          </a:prstGeom>
        </p:spPr>
        <p:txBody>
          <a:bodyPr vert="horz" lIns="91054" tIns="45527" rIns="91054" bIns="45527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720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75620" y="4824761"/>
            <a:ext cx="9196076" cy="7632848"/>
            <a:chOff x="475620" y="5045247"/>
            <a:chExt cx="6866878" cy="7201802"/>
          </a:xfrm>
        </p:grpSpPr>
        <p:sp>
          <p:nvSpPr>
            <p:cNvPr id="23" name="직사각형 3">
              <a:extLst>
                <a:ext uri="{FF2B5EF4-FFF2-40B4-BE49-F238E27FC236}">
                  <a16:creationId xmlns:a16="http://schemas.microsoft.com/office/drawing/2014/main" id="{E1A7F316-5E42-3640-A75E-30F26F21A388}"/>
                </a:ext>
              </a:extLst>
            </p:cNvPr>
            <p:cNvSpPr/>
            <p:nvPr/>
          </p:nvSpPr>
          <p:spPr bwMode="auto">
            <a:xfrm>
              <a:off x="475620" y="5434383"/>
              <a:ext cx="6866878" cy="68126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24" name="모서리가 둥근 직사각형 4">
              <a:extLst>
                <a:ext uri="{FF2B5EF4-FFF2-40B4-BE49-F238E27FC236}">
                  <a16:creationId xmlns:a16="http://schemas.microsoft.com/office/drawing/2014/main" id="{FB098D9D-788C-A343-9D1C-DF1A1EF82297}"/>
                </a:ext>
              </a:extLst>
            </p:cNvPr>
            <p:cNvSpPr/>
            <p:nvPr/>
          </p:nvSpPr>
          <p:spPr bwMode="auto">
            <a:xfrm>
              <a:off x="617168" y="5045247"/>
              <a:ext cx="6583782" cy="8244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solidFill>
                <a:srgbClr val="6C62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3086100"/>
              <a:r>
                <a:rPr lang="en-US" altLang="ko-KR" sz="4000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INTRODUCTION</a:t>
              </a:r>
              <a:endParaRPr lang="ko-KR" altLang="en-US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9BAFCA5-B712-BF46-BE85-62A39D43F5CE}"/>
              </a:ext>
            </a:extLst>
          </p:cNvPr>
          <p:cNvSpPr txBox="1"/>
          <p:nvPr/>
        </p:nvSpPr>
        <p:spPr>
          <a:xfrm>
            <a:off x="654942" y="5694158"/>
            <a:ext cx="8805743" cy="6811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7000"/>
              </a:lnSpc>
            </a:pPr>
            <a:r>
              <a:rPr lang="ko-KR" altLang="en-US" sz="2700" spc="-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과학기술정보통신부와 한국인터넷진흥원이 함께 조사한 인터넷이용실태조사에 따르면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가구의 스마트폰 보유율이 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94.8%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이고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만 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세 이상의 인터넷이용자 중 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95.3%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가 하루 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회 이상 인터넷을 사용하고 있다고 보고하였다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r>
              <a:rPr lang="en-US" altLang="ko-KR" sz="2700" spc="-50" baseline="30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[1]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선행연구에서 스마트폰을 사용한 장시간의 </a:t>
            </a:r>
            <a:r>
              <a:rPr lang="ko-KR" altLang="en-US" sz="2700" spc="-5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근업은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700" spc="-5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협동안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운동을 유발하고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en-US" altLang="ko-KR" sz="2700" spc="-50" baseline="30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[2]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스마트폰 시청 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30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분 후에는 </a:t>
            </a:r>
            <a:r>
              <a:rPr lang="ko-KR" altLang="en-US" sz="2700" spc="-5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조절래그가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증가하며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en-US" altLang="ko-KR" sz="2700" spc="-50" baseline="30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[3]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스마트폰의 </a:t>
            </a:r>
            <a:r>
              <a:rPr lang="ko-KR" altLang="en-US" sz="2700" spc="-5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청색광이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700" spc="-5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조절반응과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700" spc="-5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조절래그에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영향을 미친다고 보고되어 있다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r>
              <a:rPr lang="en-US" altLang="ko-KR" sz="2700" spc="-50" baseline="30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[4]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이에 본 연구에서는 스마트폰의 </a:t>
            </a:r>
            <a:r>
              <a:rPr lang="ko-KR" altLang="en-US" sz="2700" spc="-5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화면밝기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변화와 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청색광차단렌즈 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착용으로 인한 휘도 변화에 따라 발생하는 </a:t>
            </a:r>
            <a:r>
              <a:rPr lang="ko-KR" altLang="en-US" sz="2700" spc="-5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조절반응량과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700" spc="-5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조절래그의</a:t>
            </a:r>
            <a:r>
              <a:rPr lang="ko-KR" altLang="en-US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변화에 관하여 알아보고자 하였다</a:t>
            </a:r>
            <a:r>
              <a:rPr lang="en-US" altLang="ko-KR" sz="2700" spc="-5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endParaRPr lang="en-US" altLang="ko-KR" sz="2700" strike="sngStrike" spc="-50" baseline="300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FBCABB-9E96-7E4E-82FF-0563194C393C}"/>
              </a:ext>
            </a:extLst>
          </p:cNvPr>
          <p:cNvGrpSpPr/>
          <p:nvPr/>
        </p:nvGrpSpPr>
        <p:grpSpPr>
          <a:xfrm>
            <a:off x="489908" y="12653610"/>
            <a:ext cx="9354502" cy="18940811"/>
            <a:chOff x="491883" y="11481198"/>
            <a:chExt cx="6866878" cy="30541635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F7E5152-B5BF-F44F-AF77-D5B7FF94861A}"/>
                </a:ext>
              </a:extLst>
            </p:cNvPr>
            <p:cNvGrpSpPr/>
            <p:nvPr/>
          </p:nvGrpSpPr>
          <p:grpSpPr>
            <a:xfrm>
              <a:off x="491883" y="11481198"/>
              <a:ext cx="6866878" cy="30457646"/>
              <a:chOff x="491883" y="11481198"/>
              <a:chExt cx="6866878" cy="30457646"/>
            </a:xfrm>
          </p:grpSpPr>
          <p:sp>
            <p:nvSpPr>
              <p:cNvPr id="45" name="직사각형 3">
                <a:extLst>
                  <a:ext uri="{FF2B5EF4-FFF2-40B4-BE49-F238E27FC236}">
                    <a16:creationId xmlns:a16="http://schemas.microsoft.com/office/drawing/2014/main" id="{F8ED0D21-99B5-504C-AC33-878446B0B00E}"/>
                  </a:ext>
                </a:extLst>
              </p:cNvPr>
              <p:cNvSpPr/>
              <p:nvPr/>
            </p:nvSpPr>
            <p:spPr bwMode="auto">
              <a:xfrm>
                <a:off x="491883" y="11839939"/>
                <a:ext cx="6866878" cy="3009890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6" name="모서리가 둥근 직사각형 31">
                <a:extLst>
                  <a:ext uri="{FF2B5EF4-FFF2-40B4-BE49-F238E27FC236}">
                    <a16:creationId xmlns:a16="http://schemas.microsoft.com/office/drawing/2014/main" id="{B7051723-555C-AC40-A6DC-F6A4554B117B}"/>
                  </a:ext>
                </a:extLst>
              </p:cNvPr>
              <p:cNvSpPr/>
              <p:nvPr/>
            </p:nvSpPr>
            <p:spPr bwMode="auto">
              <a:xfrm>
                <a:off x="631456" y="11481198"/>
                <a:ext cx="6583782" cy="1329854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4BFEA5C-1D09-6E45-A537-E6B31C0FD6F2}"/>
                </a:ext>
              </a:extLst>
            </p:cNvPr>
            <p:cNvSpPr txBox="1"/>
            <p:nvPr/>
          </p:nvSpPr>
          <p:spPr>
            <a:xfrm>
              <a:off x="556430" y="12888962"/>
              <a:ext cx="6802331" cy="29133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lnSpc>
                  <a:spcPct val="145000"/>
                </a:lnSpc>
                <a:buFont typeface="Wingdings" panose="05000000000000000000" pitchFamily="2" charset="2"/>
                <a:buChar char="ü"/>
              </a:pPr>
              <a:r>
                <a:rPr lang="ko-KR" altLang="en-US" sz="32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스마트폰 </a:t>
              </a:r>
              <a:r>
                <a:rPr lang="ko-KR" altLang="en-US" sz="3200" b="1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화면밝기</a:t>
              </a:r>
              <a:endParaRPr lang="en-US" altLang="ko-KR" sz="3200" b="1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720000" indent="-457200">
                <a:lnSpc>
                  <a:spcPct val="145000"/>
                </a:lnSpc>
                <a:buFont typeface="Arial" panose="020B0604020202020204" pitchFamily="34" charset="0"/>
                <a:buChar char="•"/>
              </a:pP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스마트폰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 SM-N920(Samsung, Korea)</a:t>
              </a:r>
            </a:p>
            <a:p>
              <a:pPr marL="720000" indent="-457200">
                <a:lnSpc>
                  <a:spcPct val="145000"/>
                </a:lnSpc>
                <a:buFont typeface="Arial" panose="020B0604020202020204" pitchFamily="34" charset="0"/>
                <a:buChar char="•"/>
              </a:pP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스마트폰 </a:t>
              </a:r>
              <a:r>
                <a:rPr lang="ko-KR" altLang="en-US" sz="27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화면밝기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조절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</a:p>
            <a:p>
              <a:pPr marL="262800">
                <a:lnSpc>
                  <a:spcPct val="145000"/>
                </a:lnSpc>
              </a:pP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스마트폰 </a:t>
              </a:r>
              <a:r>
                <a:rPr lang="ko-KR" altLang="en-US" sz="27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화면밝기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조절 어플리케이션</a:t>
              </a:r>
              <a:endParaRPr lang="en-US" altLang="ko-KR" sz="27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262800">
                <a:lnSpc>
                  <a:spcPct val="145000"/>
                </a:lnSpc>
              </a:pP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(</a:t>
              </a:r>
              <a:r>
                <a:rPr lang="ko-KR" altLang="en-US" sz="27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화면밝기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조절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79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버전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bin, Korea)</a:t>
              </a:r>
            </a:p>
            <a:p>
              <a:pPr marL="720000" indent="-457200">
                <a:lnSpc>
                  <a:spcPct val="145000"/>
                </a:lnSpc>
                <a:buFont typeface="Arial" panose="020B0604020202020204" pitchFamily="34" charset="0"/>
                <a:buChar char="•"/>
              </a:pP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스마트폰 </a:t>
              </a:r>
              <a:r>
                <a:rPr lang="ko-KR" altLang="en-US" sz="27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화면밝기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단계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 100, 75, 50, 25%(4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단계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</a:p>
            <a:p>
              <a:pPr marL="720000" indent="-457200">
                <a:lnSpc>
                  <a:spcPct val="145000"/>
                </a:lnSpc>
                <a:buFont typeface="Arial" panose="020B0604020202020204" pitchFamily="34" charset="0"/>
                <a:buChar char="•"/>
              </a:pPr>
              <a:endPara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457200">
                <a:lnSpc>
                  <a:spcPct val="145000"/>
                </a:lnSpc>
                <a:spcBef>
                  <a:spcPts val="127"/>
                </a:spcBef>
                <a:buFont typeface="Wingdings" panose="05000000000000000000" pitchFamily="2" charset="2"/>
                <a:buChar char="ü"/>
              </a:pPr>
              <a:r>
                <a:rPr lang="ko-KR" altLang="en-US" sz="32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청색광차단렌즈</a:t>
              </a:r>
              <a:endParaRPr lang="en-US" altLang="ko-KR" sz="3200" b="1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720000" indent="-457200">
                <a:lnSpc>
                  <a:spcPct val="145000"/>
                </a:lnSpc>
                <a:buFont typeface="Arial" panose="020B0604020202020204" pitchFamily="34" charset="0"/>
                <a:buChar char="•"/>
              </a:pPr>
              <a:r>
                <a:rPr lang="ko-KR" altLang="en-US" sz="27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착색형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청색광차단렌즈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종</a:t>
              </a:r>
              <a:endParaRPr lang="en-US" altLang="ko-KR" sz="27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262800">
                <a:lnSpc>
                  <a:spcPct val="145000"/>
                </a:lnSpc>
              </a:pP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- </a:t>
              </a:r>
              <a:r>
                <a:rPr lang="ko-KR" altLang="en-US" sz="27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나안상태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en-US" altLang="ko-KR" sz="27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Cont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): </a:t>
              </a:r>
              <a:r>
                <a:rPr lang="ko-KR" altLang="en-US" sz="27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색농도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0%, 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청색광차단율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0%</a:t>
              </a:r>
            </a:p>
            <a:p>
              <a:pPr marL="262800">
                <a:lnSpc>
                  <a:spcPct val="145000"/>
                </a:lnSpc>
              </a:pP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- Y1: </a:t>
              </a:r>
              <a:r>
                <a:rPr lang="ko-KR" altLang="en-US" sz="27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색농도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25%, 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청색광차단율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49.50%</a:t>
              </a:r>
            </a:p>
            <a:p>
              <a:pPr marL="262800">
                <a:lnSpc>
                  <a:spcPct val="145000"/>
                </a:lnSpc>
              </a:pP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- Y2: </a:t>
              </a:r>
              <a:r>
                <a:rPr lang="ko-KR" altLang="en-US" sz="27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색농도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50%, 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청색광차단율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95.30%</a:t>
              </a:r>
            </a:p>
            <a:p>
              <a:pPr marL="262800">
                <a:lnSpc>
                  <a:spcPct val="145000"/>
                </a:lnSpc>
              </a:pP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- Y3: </a:t>
              </a:r>
              <a:r>
                <a:rPr lang="ko-KR" altLang="en-US" sz="27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색농도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75%, </a:t>
              </a:r>
              <a:r>
                <a:rPr lang="ko-KR" altLang="en-US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청색광차단율 </a:t>
              </a:r>
              <a:r>
                <a:rPr lang="en-US" altLang="ko-KR" sz="27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99.50%</a:t>
              </a:r>
            </a:p>
            <a:p>
              <a:pPr marL="457200" indent="-457200">
                <a:lnSpc>
                  <a:spcPct val="145000"/>
                </a:lnSpc>
                <a:buFont typeface="Wingdings" panose="05000000000000000000" pitchFamily="2" charset="2"/>
                <a:buChar char="ü"/>
              </a:pPr>
              <a:endParaRPr lang="en-US" altLang="ko-KR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457200" indent="-457200">
                <a:lnSpc>
                  <a:spcPct val="145000"/>
                </a:lnSpc>
                <a:buFont typeface="Wingdings" panose="05000000000000000000" pitchFamily="2" charset="2"/>
                <a:buChar char="ü"/>
              </a:pPr>
              <a:r>
                <a:rPr lang="ko-KR" altLang="en-US" sz="3200" b="1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휘도측정</a:t>
              </a:r>
              <a:endParaRPr lang="en-US" altLang="ko-KR" sz="3200" b="1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720000" indent="-457200">
                <a:lnSpc>
                  <a:spcPct val="145000"/>
                </a:lnSpc>
                <a:buFont typeface="Arial" panose="020B0604020202020204" pitchFamily="34" charset="0"/>
                <a:buChar char="•"/>
              </a:pP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휘도계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: MAVO-SPOT2(Gosse, Germany)</a:t>
              </a:r>
            </a:p>
            <a:p>
              <a:pPr marL="720000" indent="-457200">
                <a:lnSpc>
                  <a:spcPct val="145000"/>
                </a:lnSpc>
                <a:buFont typeface="Arial" panose="020B0604020202020204" pitchFamily="34" charset="0"/>
                <a:buChar char="•"/>
              </a:pP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스마트폰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화면밝기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(4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단계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와 청색광차단렌즈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(4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종류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각 조건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조합상태로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스마트폰 화면 전방 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 m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에 </a:t>
              </a:r>
              <a:r>
                <a:rPr lang="ko-KR" altLang="en-US" sz="27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휘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도계를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위치시킨 상태로 휘도 측정</a:t>
              </a:r>
              <a:endParaRPr lang="en-US" sz="27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728550" indent="-285750">
                <a:lnSpc>
                  <a:spcPct val="145000"/>
                </a:lnSpc>
                <a:buFontTx/>
                <a:buChar char="-"/>
              </a:pPr>
              <a:endPara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457200" indent="-457200">
                <a:lnSpc>
                  <a:spcPct val="145000"/>
                </a:lnSpc>
                <a:buFont typeface="Wingdings" panose="05000000000000000000" pitchFamily="2" charset="2"/>
                <a:buChar char="ü"/>
              </a:pPr>
              <a:r>
                <a:rPr lang="ko-KR" altLang="en-US" sz="3200" b="1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조절반응</a:t>
              </a:r>
              <a:r>
                <a:rPr lang="ko-KR" altLang="en-US" sz="32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및 </a:t>
              </a:r>
              <a:r>
                <a:rPr lang="ko-KR" altLang="en-US" sz="3200" b="1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조절래그</a:t>
              </a:r>
              <a:r>
                <a:rPr lang="ko-KR" altLang="en-US" sz="32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측정</a:t>
              </a:r>
              <a:endParaRPr lang="en-US" sz="27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720000" indent="-457200">
                <a:lnSpc>
                  <a:spcPct val="145000"/>
                </a:lnSpc>
                <a:buFont typeface="Arial" panose="020B0604020202020204" pitchFamily="34" charset="0"/>
                <a:buChar char="•"/>
              </a:pP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대상자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: 20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 성인남녀 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34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명 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68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</a:t>
              </a:r>
              <a:endParaRPr lang="en-US" altLang="ko-KR" sz="27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262800">
                <a:lnSpc>
                  <a:spcPct val="145000"/>
                </a:lnSpc>
              </a:pP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      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평균연령</a:t>
              </a:r>
              <a:r>
                <a:rPr lang="en-US" altLang="ko-KR" sz="27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: 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22.71±2.73</a:t>
              </a:r>
              <a:r>
                <a:rPr lang="ko-KR" altLang="en-US" sz="27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</a:p>
            <a:p>
              <a:pPr marL="720000" indent="-457200">
                <a:lnSpc>
                  <a:spcPct val="145000"/>
                </a:lnSpc>
                <a:buFont typeface="Arial" panose="020B0604020202020204" pitchFamily="34" charset="0"/>
                <a:buChar char="•"/>
              </a:pP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스마트폰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화면밝기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4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단계와 청색광차단렌즈 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4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종의 조합을 적용</a:t>
              </a:r>
              <a:endParaRPr lang="en-US" altLang="ko-KR" sz="27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720000" indent="-457200">
                <a:lnSpc>
                  <a:spcPct val="145000"/>
                </a:lnSpc>
                <a:buFont typeface="Arial" panose="020B0604020202020204" pitchFamily="34" charset="0"/>
                <a:buChar char="•"/>
              </a:pP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스마트폰 근거리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시표를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주시하게 하고 개방형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자동안굴절력계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(N-vision K-5001, Shin-Nippon, Japan)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를 활용해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조절반응량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측정</a:t>
              </a:r>
              <a:endParaRPr lang="en-US" altLang="ko-KR" sz="27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720000" indent="-457200">
                <a:lnSpc>
                  <a:spcPct val="145000"/>
                </a:lnSpc>
                <a:buFont typeface="Arial" panose="020B0604020202020204" pitchFamily="34" charset="0"/>
                <a:buChar char="•"/>
              </a:pP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조절효과가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고려된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조절자극량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산출 후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조절반응량과의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차이로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조절래그량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계산</a:t>
              </a:r>
              <a:endParaRPr lang="en-US" sz="27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CAA330E-C31B-D94D-9D99-770F5BB214BF}"/>
              </a:ext>
            </a:extLst>
          </p:cNvPr>
          <p:cNvSpPr txBox="1"/>
          <p:nvPr/>
        </p:nvSpPr>
        <p:spPr>
          <a:xfrm>
            <a:off x="475620" y="31572375"/>
            <a:ext cx="20645819" cy="646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4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한국안광학회 동계학술대회</a:t>
            </a:r>
          </a:p>
        </p:txBody>
      </p:sp>
      <p:sp>
        <p:nvSpPr>
          <p:cNvPr id="57" name="AutoShape 6">
            <a:extLst>
              <a:ext uri="{FF2B5EF4-FFF2-40B4-BE49-F238E27FC236}">
                <a16:creationId xmlns:a16="http://schemas.microsoft.com/office/drawing/2014/main" id="{F64B7B85-09AA-EE4A-AB52-1822CD1EB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0B1D09"/>
          </a:solidFill>
          <a:ln w="50800">
            <a:solidFill>
              <a:srgbClr val="0B1D0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>
              <a:lnSpc>
                <a:spcPct val="120000"/>
              </a:lnSpc>
            </a:pPr>
            <a:r>
              <a:rPr lang="ko-KR" altLang="en-US" sz="54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스마트폰 </a:t>
            </a:r>
            <a:r>
              <a:rPr lang="ko-KR" altLang="en-US" sz="5400" b="1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화면밝기와</a:t>
            </a:r>
            <a:r>
              <a:rPr lang="ko-KR" altLang="en-US" sz="54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청색광차단렌즈에 의한</a:t>
            </a:r>
            <a:endParaRPr lang="en-US" altLang="ko-KR" sz="5400" b="1" dirty="0" smtClean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>
              <a:lnSpc>
                <a:spcPct val="120000"/>
              </a:lnSpc>
            </a:pPr>
            <a:r>
              <a:rPr lang="ko-KR" altLang="en-US" sz="5400" b="1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휘도변화에</a:t>
            </a:r>
            <a:r>
              <a:rPr lang="ko-KR" altLang="en-US" sz="54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따른 </a:t>
            </a:r>
            <a:r>
              <a:rPr lang="ko-KR" altLang="en-US" sz="5400" b="1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조절반응과</a:t>
            </a:r>
            <a:r>
              <a:rPr lang="ko-KR" altLang="en-US" sz="54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5400" b="1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조절래그</a:t>
            </a:r>
            <a:r>
              <a:rPr lang="ko-KR" altLang="en-US" sz="54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변화</a:t>
            </a:r>
            <a:endParaRPr lang="en-US" altLang="ko-KR" sz="5400" b="1" dirty="0" smtClean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1800" b="1" dirty="0" smtClean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정수아</a:t>
            </a:r>
            <a:r>
              <a:rPr lang="en-US" altLang="ko-KR" sz="40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004" b="1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전민석</a:t>
            </a:r>
            <a:r>
              <a:rPr lang="en-US" altLang="ko-KR" sz="40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0" b="1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정형렬</a:t>
            </a:r>
            <a:r>
              <a:rPr lang="en-US" altLang="ko-KR" sz="36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이정임</a:t>
            </a:r>
            <a:r>
              <a:rPr lang="en-US" altLang="ko-KR" sz="36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0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최은정</a:t>
            </a:r>
            <a:r>
              <a:rPr lang="en-US" altLang="ko-KR" sz="40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 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김현정</a:t>
            </a:r>
            <a:r>
              <a:rPr lang="en-US" altLang="ko-KR" sz="40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0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endParaRPr lang="en-US" altLang="ko-KR" sz="4004" b="1" dirty="0" smtClean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1800" b="1" i="1" strike="sngStrike" dirty="0" smtClean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6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원광보건대학교 안경광학과</a:t>
            </a:r>
            <a:r>
              <a:rPr lang="en-US" altLang="ko-KR" sz="36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en-US" altLang="ko-KR" sz="36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건양대학교 안경광학과</a:t>
            </a:r>
            <a:endParaRPr lang="ko-KR" altLang="en-US" sz="36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6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FDCB66B-79ED-1A45-BDEC-D9807449B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모서리가 둥근 직사각형 4"/>
          <p:cNvSpPr/>
          <p:nvPr/>
        </p:nvSpPr>
        <p:spPr bwMode="auto">
          <a:xfrm>
            <a:off x="17914547" y="1152353"/>
            <a:ext cx="2823907" cy="280831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2000" y="1602000"/>
            <a:ext cx="2285429" cy="208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6" name="Group 46">
            <a:extLst>
              <a:ext uri="{FF2B5EF4-FFF2-40B4-BE49-F238E27FC236}">
                <a16:creationId xmlns:a16="http://schemas.microsoft.com/office/drawing/2014/main" id="{2173AEC5-BCF6-A14A-B03C-BF8A9FD5E1A1}"/>
              </a:ext>
            </a:extLst>
          </p:cNvPr>
          <p:cNvGrpSpPr/>
          <p:nvPr/>
        </p:nvGrpSpPr>
        <p:grpSpPr>
          <a:xfrm>
            <a:off x="10063317" y="21386604"/>
            <a:ext cx="11058124" cy="2685043"/>
            <a:chOff x="489908" y="24247705"/>
            <a:chExt cx="6866878" cy="2379058"/>
          </a:xfrm>
        </p:grpSpPr>
        <p:grpSp>
          <p:nvGrpSpPr>
            <p:cNvPr id="85" name="Group 47">
              <a:extLst>
                <a:ext uri="{FF2B5EF4-FFF2-40B4-BE49-F238E27FC236}">
                  <a16:creationId xmlns:a16="http://schemas.microsoft.com/office/drawing/2014/main" id="{AFDFA794-EC91-2943-B5BB-5DA689821687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2379058"/>
              <a:chOff x="489908" y="22342018"/>
              <a:chExt cx="6866878" cy="2379058"/>
            </a:xfrm>
          </p:grpSpPr>
          <p:sp>
            <p:nvSpPr>
              <p:cNvPr id="87" name="직사각형 3">
                <a:extLst>
                  <a:ext uri="{FF2B5EF4-FFF2-40B4-BE49-F238E27FC236}">
                    <a16:creationId xmlns:a16="http://schemas.microsoft.com/office/drawing/2014/main" id="{3F22F398-1EDF-284C-812A-36E46B08563A}"/>
                  </a:ext>
                </a:extLst>
              </p:cNvPr>
              <p:cNvSpPr/>
              <p:nvPr/>
            </p:nvSpPr>
            <p:spPr bwMode="auto">
              <a:xfrm>
                <a:off x="489908" y="22725085"/>
                <a:ext cx="6866878" cy="199599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88" name="모서리가 둥근 직사각형 32">
                <a:extLst>
                  <a:ext uri="{FF2B5EF4-FFF2-40B4-BE49-F238E27FC236}">
                    <a16:creationId xmlns:a16="http://schemas.microsoft.com/office/drawing/2014/main" id="{9FD2A3D3-B575-9D47-964D-37905A47E34A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730452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5ED41224-A303-6143-ADAD-E9B04CAB77B4}"/>
                </a:ext>
              </a:extLst>
            </p:cNvPr>
            <p:cNvSpPr txBox="1"/>
            <p:nvPr/>
          </p:nvSpPr>
          <p:spPr>
            <a:xfrm>
              <a:off x="551673" y="24885725"/>
              <a:ext cx="6796636" cy="1738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스마트폰 주시 시 스마트폰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화면밝기와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청색광차단렌즈에 의한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휘도변화가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조절반응과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조절래그에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영향을 미치므로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이를 고려한 적정수준의 </a:t>
              </a:r>
              <a:r>
                <a:rPr lang="ko-KR" altLang="en-US" sz="27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화면밝기와</a:t>
              </a:r>
              <a:r>
                <a:rPr lang="ko-KR" altLang="en-US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청색광차단렌즈의 착용이 필요할 것으로 생각한다</a:t>
              </a:r>
              <a:r>
                <a:rPr lang="en-US" altLang="ko-KR" sz="27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7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89" name="그룹 88"/>
          <p:cNvGrpSpPr/>
          <p:nvPr/>
        </p:nvGrpSpPr>
        <p:grpSpPr>
          <a:xfrm>
            <a:off x="10058796" y="24266922"/>
            <a:ext cx="11048993" cy="7366743"/>
            <a:chOff x="10058796" y="27507277"/>
            <a:chExt cx="11048993" cy="7366743"/>
          </a:xfrm>
        </p:grpSpPr>
        <p:grpSp>
          <p:nvGrpSpPr>
            <p:cNvPr id="90" name="Group 51">
              <a:extLst>
                <a:ext uri="{FF2B5EF4-FFF2-40B4-BE49-F238E27FC236}">
                  <a16:creationId xmlns:a16="http://schemas.microsoft.com/office/drawing/2014/main" id="{50F62AF7-37E0-FA4F-A937-6D7FF62EAF68}"/>
                </a:ext>
              </a:extLst>
            </p:cNvPr>
            <p:cNvGrpSpPr/>
            <p:nvPr/>
          </p:nvGrpSpPr>
          <p:grpSpPr>
            <a:xfrm>
              <a:off x="10058796" y="27507277"/>
              <a:ext cx="11048993" cy="7275413"/>
              <a:chOff x="7602255" y="24247705"/>
              <a:chExt cx="13435055" cy="6446316"/>
            </a:xfrm>
          </p:grpSpPr>
          <p:sp>
            <p:nvSpPr>
              <p:cNvPr id="92" name="직사각형 3">
                <a:extLst>
                  <a:ext uri="{FF2B5EF4-FFF2-40B4-BE49-F238E27FC236}">
                    <a16:creationId xmlns:a16="http://schemas.microsoft.com/office/drawing/2014/main" id="{A443F4CC-38B7-1747-9007-F228167B50C2}"/>
                  </a:ext>
                </a:extLst>
              </p:cNvPr>
              <p:cNvSpPr/>
              <p:nvPr/>
            </p:nvSpPr>
            <p:spPr bwMode="auto">
              <a:xfrm>
                <a:off x="7602255" y="24630770"/>
                <a:ext cx="13435055" cy="606325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3" name="모서리가 둥근 직사각형 65">
                <a:extLst>
                  <a:ext uri="{FF2B5EF4-FFF2-40B4-BE49-F238E27FC236}">
                    <a16:creationId xmlns:a16="http://schemas.microsoft.com/office/drawing/2014/main" id="{93C36148-0D9D-D848-9CCE-65D7C5141580}"/>
                  </a:ext>
                </a:extLst>
              </p:cNvPr>
              <p:cNvSpPr/>
              <p:nvPr/>
            </p:nvSpPr>
            <p:spPr bwMode="auto">
              <a:xfrm>
                <a:off x="7812418" y="24247705"/>
                <a:ext cx="13070051" cy="730452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CA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6D48EF4-4B76-E646-A92E-18733F60CCB4}"/>
                </a:ext>
              </a:extLst>
            </p:cNvPr>
            <p:cNvSpPr txBox="1"/>
            <p:nvPr/>
          </p:nvSpPr>
          <p:spPr>
            <a:xfrm>
              <a:off x="10187670" y="28299913"/>
              <a:ext cx="10705734" cy="657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32800" indent="-532800" algn="just">
                <a:lnSpc>
                  <a:spcPct val="120000"/>
                </a:lnSpc>
              </a:pPr>
              <a:r>
                <a:rPr lang="en-US" altLang="ko-KR" sz="2700" dirty="0">
                  <a:latin typeface="맑은 고딕" pitchFamily="50" charset="-127"/>
                  <a:ea typeface="맑은 고딕" pitchFamily="50" charset="-127"/>
                </a:rPr>
                <a:t>[1] KISA(Korea Internet &amp; Security Agency). Survey on the internet usage, 2018. http://</a:t>
              </a:r>
              <a:r>
                <a:rPr lang="en-US" altLang="ko-KR" sz="2700" dirty="0" smtClean="0">
                  <a:latin typeface="맑은 고딕" pitchFamily="50" charset="-127"/>
                  <a:ea typeface="맑은 고딕" pitchFamily="50" charset="-127"/>
                </a:rPr>
                <a:t>www.korea.kr/news/pressReleaseView.do?</a:t>
              </a:r>
            </a:p>
            <a:p>
              <a:pPr marL="532800" indent="-532800" algn="just">
                <a:lnSpc>
                  <a:spcPct val="120000"/>
                </a:lnSpc>
              </a:pPr>
              <a:r>
                <a:rPr lang="en-US" altLang="ko-KR" sz="2700" spc="100" dirty="0" smtClean="0">
                  <a:latin typeface="맑은 고딕" pitchFamily="50" charset="-127"/>
                  <a:ea typeface="맑은 고딕" pitchFamily="50" charset="-127"/>
                </a:rPr>
                <a:t>    </a:t>
              </a:r>
              <a:r>
                <a:rPr lang="en-US" altLang="ko-KR" sz="2700" dirty="0" err="1" smtClean="0">
                  <a:latin typeface="맑은 고딕" pitchFamily="50" charset="-127"/>
                  <a:ea typeface="맑은 고딕" pitchFamily="50" charset="-127"/>
                </a:rPr>
                <a:t>newsId</a:t>
              </a:r>
              <a:r>
                <a:rPr lang="en-US" altLang="ko-KR" sz="2700" dirty="0" smtClean="0">
                  <a:latin typeface="맑은 고딕" pitchFamily="50" charset="-127"/>
                  <a:ea typeface="맑은 고딕" pitchFamily="50" charset="-127"/>
                </a:rPr>
                <a:t>=156318833&amp;call_from=</a:t>
              </a:r>
              <a:r>
                <a:rPr lang="en-US" altLang="ko-KR" sz="2700" dirty="0" err="1" smtClean="0">
                  <a:latin typeface="맑은 고딕" pitchFamily="50" charset="-127"/>
                  <a:ea typeface="맑은 고딕" pitchFamily="50" charset="-127"/>
                </a:rPr>
                <a:t>rsslink</a:t>
              </a:r>
              <a:r>
                <a:rPr lang="en-US" altLang="ko-KR" sz="2700" dirty="0" smtClean="0">
                  <a:latin typeface="맑은 고딕" pitchFamily="50" charset="-127"/>
                  <a:ea typeface="맑은 고딕" pitchFamily="50" charset="-127"/>
                </a:rPr>
                <a:t>(25 </a:t>
              </a:r>
              <a:r>
                <a:rPr lang="en-US" altLang="ko-KR" sz="2700" dirty="0">
                  <a:latin typeface="맑은 고딕" pitchFamily="50" charset="-127"/>
                  <a:ea typeface="맑은 고딕" pitchFamily="50" charset="-127"/>
                </a:rPr>
                <a:t>February 2019).</a:t>
              </a:r>
            </a:p>
            <a:p>
              <a:pPr marL="532800" indent="-532800" algn="just">
                <a:lnSpc>
                  <a:spcPct val="120000"/>
                </a:lnSpc>
              </a:pPr>
              <a:r>
                <a:rPr lang="en-US" altLang="ko-KR" sz="2700" dirty="0">
                  <a:latin typeface="맑은 고딕" pitchFamily="50" charset="-127"/>
                  <a:ea typeface="맑은 고딕" pitchFamily="50" charset="-127"/>
                </a:rPr>
                <a:t>[2] Paik HJ, Lim HT. Accommodation and convergence, </a:t>
              </a:r>
              <a:r>
                <a:rPr lang="en-US" altLang="ko-KR" sz="2700" dirty="0" smtClean="0">
                  <a:latin typeface="맑은 고딕" pitchFamily="50" charset="-127"/>
                  <a:ea typeface="맑은 고딕" pitchFamily="50" charset="-127"/>
                </a:rPr>
                <a:t>anomalies of </a:t>
              </a:r>
              <a:r>
                <a:rPr lang="en-US" altLang="ko-KR" sz="2700" dirty="0">
                  <a:latin typeface="맑은 고딕" pitchFamily="50" charset="-127"/>
                  <a:ea typeface="맑은 고딕" pitchFamily="50" charset="-127"/>
                </a:rPr>
                <a:t>convergence. J Korean </a:t>
              </a:r>
              <a:r>
                <a:rPr lang="en-US" altLang="ko-KR" sz="2700" dirty="0" err="1">
                  <a:latin typeface="맑은 고딕" pitchFamily="50" charset="-127"/>
                  <a:ea typeface="맑은 고딕" pitchFamily="50" charset="-127"/>
                </a:rPr>
                <a:t>Ophthalmol</a:t>
              </a:r>
              <a:r>
                <a:rPr lang="en-US" altLang="ko-KR" sz="2700" dirty="0">
                  <a:latin typeface="맑은 고딕" pitchFamily="50" charset="-127"/>
                  <a:ea typeface="맑은 고딕" pitchFamily="50" charset="-127"/>
                </a:rPr>
                <a:t> Soc. 2012;53(12):1719-1726</a:t>
              </a:r>
              <a:r>
                <a:rPr lang="en-US" altLang="ko-KR" sz="27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 marL="532800" indent="-532800" algn="just">
                <a:lnSpc>
                  <a:spcPct val="120000"/>
                </a:lnSpc>
              </a:pPr>
              <a:r>
                <a:rPr lang="en-US" altLang="ko-KR" sz="2700" dirty="0">
                  <a:latin typeface="맑은 고딕" pitchFamily="50" charset="-127"/>
                  <a:ea typeface="맑은 고딕" pitchFamily="50" charset="-127"/>
                </a:rPr>
                <a:t>[3] Park MJ, </a:t>
              </a:r>
              <a:r>
                <a:rPr lang="en-US" altLang="ko-KR" sz="2700" dirty="0" err="1">
                  <a:latin typeface="맑은 고딕" pitchFamily="50" charset="-127"/>
                  <a:ea typeface="맑은 고딕" pitchFamily="50" charset="-127"/>
                </a:rPr>
                <a:t>Ahn</a:t>
              </a:r>
              <a:r>
                <a:rPr lang="en-US" altLang="ko-KR" sz="2700" dirty="0">
                  <a:latin typeface="맑은 고딕" pitchFamily="50" charset="-127"/>
                  <a:ea typeface="맑은 고딕" pitchFamily="50" charset="-127"/>
                </a:rPr>
                <a:t> YJ, Kim SJ, You JY, Park KE, Kim SR. Changes in accommodative function of young adults in their twenties following smartphone use. J Korean Ophthalmic Opt Soc. 2014;19(2):253-260.</a:t>
              </a:r>
              <a:endParaRPr lang="en-US" altLang="ko-KR" sz="27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 marL="532800" indent="-532800" algn="just">
                <a:lnSpc>
                  <a:spcPct val="120000"/>
                </a:lnSpc>
              </a:pPr>
              <a:r>
                <a:rPr lang="en-US" altLang="ko-KR" sz="2700" dirty="0" smtClean="0">
                  <a:latin typeface="맑은 고딕" pitchFamily="50" charset="-127"/>
                  <a:ea typeface="맑은 고딕" pitchFamily="50" charset="-127"/>
                </a:rPr>
                <a:t>[</a:t>
              </a:r>
              <a:r>
                <a:rPr lang="en-US" altLang="ko-KR" sz="2700" dirty="0">
                  <a:latin typeface="맑은 고딕" pitchFamily="50" charset="-127"/>
                  <a:ea typeface="맑은 고딕" pitchFamily="50" charset="-127"/>
                </a:rPr>
                <a:t>4</a:t>
              </a:r>
              <a:r>
                <a:rPr lang="en-US" altLang="ko-KR" sz="2700" dirty="0" smtClean="0">
                  <a:latin typeface="맑은 고딕" pitchFamily="50" charset="-127"/>
                  <a:ea typeface="맑은 고딕" pitchFamily="50" charset="-127"/>
                </a:rPr>
                <a:t>] </a:t>
              </a:r>
              <a:r>
                <a:rPr lang="en-US" altLang="ko-KR" sz="2700" dirty="0">
                  <a:latin typeface="맑은 고딕" pitchFamily="50" charset="-127"/>
                  <a:ea typeface="맑은 고딕" pitchFamily="50" charset="-127"/>
                </a:rPr>
                <a:t>Ha NR. The comparison of accommodative response and </a:t>
              </a:r>
              <a:endParaRPr lang="en-US" altLang="ko-KR" sz="27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 marL="532800" indent="-532800" algn="just">
                <a:lnSpc>
                  <a:spcPct val="120000"/>
                </a:lnSpc>
              </a:pPr>
              <a:r>
                <a:rPr lang="en-US" altLang="ko-KR" sz="2700" dirty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2700" dirty="0" smtClean="0">
                  <a:latin typeface="맑은 고딕" pitchFamily="50" charset="-127"/>
                  <a:ea typeface="맑은 고딕" pitchFamily="50" charset="-127"/>
                </a:rPr>
                <a:t>   accommodative </a:t>
              </a:r>
              <a:r>
                <a:rPr lang="en-US" altLang="ko-KR" sz="2700" dirty="0">
                  <a:latin typeface="맑은 고딕" pitchFamily="50" charset="-127"/>
                  <a:ea typeface="맑은 고딕" pitchFamily="50" charset="-127"/>
                </a:rPr>
                <a:t>lag between the near visual media. PhD </a:t>
              </a:r>
              <a:r>
                <a:rPr lang="en-US" altLang="ko-KR" sz="2700" dirty="0" smtClean="0">
                  <a:latin typeface="맑은 고딕" pitchFamily="50" charset="-127"/>
                  <a:ea typeface="맑은 고딕" pitchFamily="50" charset="-127"/>
                </a:rPr>
                <a:t>Thesis.</a:t>
              </a:r>
            </a:p>
            <a:p>
              <a:pPr marL="532800" indent="-532800" algn="just">
                <a:lnSpc>
                  <a:spcPct val="120000"/>
                </a:lnSpc>
              </a:pPr>
              <a:r>
                <a:rPr lang="en-US" altLang="ko-KR" sz="2700" dirty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2700" dirty="0" smtClean="0">
                  <a:latin typeface="맑은 고딕" pitchFamily="50" charset="-127"/>
                  <a:ea typeface="맑은 고딕" pitchFamily="50" charset="-127"/>
                </a:rPr>
                <a:t>   </a:t>
              </a:r>
              <a:r>
                <a:rPr lang="en-US" altLang="ko-KR" sz="2700" dirty="0" err="1" smtClean="0">
                  <a:latin typeface="맑은 고딕" pitchFamily="50" charset="-127"/>
                  <a:ea typeface="맑은 고딕" pitchFamily="50" charset="-127"/>
                </a:rPr>
                <a:t>Konyang</a:t>
              </a:r>
              <a:r>
                <a:rPr lang="en-US" altLang="ko-KR" sz="2700" dirty="0" smtClean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2700" dirty="0">
                  <a:latin typeface="맑은 고딕" pitchFamily="50" charset="-127"/>
                  <a:ea typeface="맑은 고딕" pitchFamily="50" charset="-127"/>
                </a:rPr>
                <a:t>University. Daejeon. 2018;56-110</a:t>
              </a:r>
              <a:r>
                <a:rPr lang="en-US" altLang="ko-KR" sz="27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  <a:endParaRPr lang="en-US" altLang="ko-KR" sz="2700" strike="sngStrike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94" name="Group 46">
            <a:extLst>
              <a:ext uri="{FF2B5EF4-FFF2-40B4-BE49-F238E27FC236}">
                <a16:creationId xmlns:a16="http://schemas.microsoft.com/office/drawing/2014/main" id="{2173AEC5-BCF6-A14A-B03C-BF8A9FD5E1A1}"/>
              </a:ext>
            </a:extLst>
          </p:cNvPr>
          <p:cNvGrpSpPr/>
          <p:nvPr/>
        </p:nvGrpSpPr>
        <p:grpSpPr>
          <a:xfrm>
            <a:off x="10058795" y="4843516"/>
            <a:ext cx="11062644" cy="16723059"/>
            <a:chOff x="489908" y="24247705"/>
            <a:chExt cx="6866878" cy="14817322"/>
          </a:xfrm>
        </p:grpSpPr>
        <p:grpSp>
          <p:nvGrpSpPr>
            <p:cNvPr id="95" name="Group 47">
              <a:extLst>
                <a:ext uri="{FF2B5EF4-FFF2-40B4-BE49-F238E27FC236}">
                  <a16:creationId xmlns:a16="http://schemas.microsoft.com/office/drawing/2014/main" id="{AFDFA794-EC91-2943-B5BB-5DA689821687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14547516"/>
              <a:chOff x="489908" y="22342018"/>
              <a:chExt cx="6866878" cy="14547516"/>
            </a:xfrm>
          </p:grpSpPr>
          <p:sp>
            <p:nvSpPr>
              <p:cNvPr id="97" name="직사각형 3">
                <a:extLst>
                  <a:ext uri="{FF2B5EF4-FFF2-40B4-BE49-F238E27FC236}">
                    <a16:creationId xmlns:a16="http://schemas.microsoft.com/office/drawing/2014/main" id="{3F22F398-1EDF-284C-812A-36E46B08563A}"/>
                  </a:ext>
                </a:extLst>
              </p:cNvPr>
              <p:cNvSpPr/>
              <p:nvPr/>
            </p:nvSpPr>
            <p:spPr bwMode="auto">
              <a:xfrm>
                <a:off x="489908" y="22724830"/>
                <a:ext cx="6866878" cy="14164704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8" name="모서리가 둥근 직사각형 32">
                <a:extLst>
                  <a:ext uri="{FF2B5EF4-FFF2-40B4-BE49-F238E27FC236}">
                    <a16:creationId xmlns:a16="http://schemas.microsoft.com/office/drawing/2014/main" id="{9FD2A3D3-B575-9D47-964D-37905A47E34A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730452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 smtClean="0">
                    <a:solidFill>
                      <a:srgbClr val="F4FFF5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rgbClr val="F4FFF5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5ED41224-A303-6143-ADAD-E9B04CAB77B4}"/>
                </a:ext>
              </a:extLst>
            </p:cNvPr>
            <p:cNvSpPr txBox="1"/>
            <p:nvPr/>
          </p:nvSpPr>
          <p:spPr>
            <a:xfrm>
              <a:off x="554455" y="24952659"/>
              <a:ext cx="6739618" cy="14112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ko-KR" sz="27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Table </a:t>
              </a:r>
              <a:r>
                <a:rPr lang="en-US" altLang="ko-KR" sz="27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1. The change of </a:t>
              </a:r>
              <a:r>
                <a:rPr lang="en-US" altLang="ko-KR" sz="27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luminance according to </a:t>
              </a:r>
            </a:p>
            <a:p>
              <a:pPr algn="just">
                <a:lnSpc>
                  <a:spcPct val="130000"/>
                </a:lnSpc>
              </a:pPr>
              <a:r>
                <a:rPr lang="en-US" altLang="ko-KR" sz="27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7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      smart </a:t>
              </a:r>
              <a:r>
                <a:rPr lang="en-US" altLang="ko-KR" sz="27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phone </a:t>
              </a:r>
              <a:r>
                <a:rPr lang="en-US" altLang="ko-KR" sz="27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brightness and blue light blocking lenses</a:t>
              </a:r>
            </a:p>
            <a:p>
              <a:pPr algn="just">
                <a:lnSpc>
                  <a:spcPct val="150000"/>
                </a:lnSpc>
              </a:pPr>
              <a:endParaRPr lang="en-US" altLang="ko-KR" sz="2700" strike="sngStrike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2700" strike="sngStrike" dirty="0">
                <a:solidFill>
                  <a:srgbClr val="F4FFF5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2700" strike="sngStrike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2700" strike="sngStrike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2700" strike="sngStrike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2700" strike="sngStrike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2700" strike="sngStrike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2700" strike="sngStrike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2700" strike="sngStrike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2700" strike="sngStrike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2700" strike="sngStrike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1400" strike="sngStrike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2800" strike="sngStrike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2800" strike="sngStrike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4400" strike="sngStrike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1050" strike="sngStrike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500" strike="sngStrike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30000"/>
                </a:lnSpc>
              </a:pPr>
              <a:r>
                <a:rPr lang="en-US" altLang="ko-KR" sz="2700" b="1" spc="1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Fig</a:t>
              </a:r>
              <a:r>
                <a:rPr lang="en-US" altLang="ko-KR" sz="2700" b="1" spc="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1</a:t>
              </a:r>
              <a:r>
                <a:rPr lang="en-US" altLang="ko-KR" sz="2700" b="1" spc="1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en-US" altLang="ko-KR" sz="2700" b="1" spc="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The </a:t>
              </a:r>
              <a:r>
                <a:rPr lang="en-US" altLang="ko-KR" sz="2700" b="1" spc="1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change </a:t>
              </a:r>
              <a:r>
                <a:rPr lang="en-US" altLang="ko-KR" sz="2700" b="1" spc="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of </a:t>
              </a:r>
              <a:r>
                <a:rPr lang="en-US" altLang="ko-KR" sz="2700" b="1" spc="1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accommodation of response and lag </a:t>
              </a:r>
            </a:p>
            <a:p>
              <a:pPr algn="just">
                <a:lnSpc>
                  <a:spcPct val="130000"/>
                </a:lnSpc>
              </a:pPr>
              <a:r>
                <a:rPr lang="en-US" altLang="ko-KR" sz="2700" b="1" spc="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700" b="1" spc="1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    according to luminance by smart phone brightness </a:t>
              </a:r>
            </a:p>
            <a:p>
              <a:pPr algn="just">
                <a:lnSpc>
                  <a:spcPct val="130000"/>
                </a:lnSpc>
              </a:pPr>
              <a:r>
                <a:rPr lang="en-US" altLang="ko-KR" sz="2700" b="1" spc="1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     and blue light blocking lenses.</a:t>
              </a:r>
              <a:endParaRPr lang="en-US" altLang="ko-KR" sz="1100" b="1" spc="1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900" b="1" spc="1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40000"/>
                </a:lnSpc>
              </a:pPr>
              <a:r>
                <a:rPr lang="ko-KR" altLang="en-US" sz="270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청색광차단렌즈가 동일하더라도 스마트폰 </a:t>
              </a:r>
              <a:r>
                <a:rPr lang="ko-KR" altLang="en-US" sz="270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화면밝기가</a:t>
              </a:r>
              <a:r>
                <a:rPr lang="ko-KR" altLang="en-US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70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감소할수록 </a:t>
              </a:r>
              <a:r>
                <a:rPr lang="ko-KR" altLang="en-US" sz="270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휘도가</a:t>
              </a:r>
              <a:r>
                <a:rPr lang="ko-KR" altLang="en-US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감소하였으며</a:t>
              </a:r>
              <a:r>
                <a:rPr lang="en-US" altLang="ko-KR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스마트폰 </a:t>
              </a:r>
              <a:r>
                <a:rPr lang="ko-KR" altLang="en-US" sz="270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화면밝기가</a:t>
              </a:r>
              <a:r>
                <a:rPr lang="ko-KR" altLang="en-US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70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동일할 때 </a:t>
              </a:r>
              <a:r>
                <a:rPr lang="ko-KR" altLang="en-US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청색광차단렌즈의 </a:t>
              </a:r>
              <a:r>
                <a:rPr lang="ko-KR" altLang="en-US" sz="270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색농도와</a:t>
              </a:r>
              <a:r>
                <a:rPr lang="ko-KR" altLang="en-US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청색광차단율이 증가할수록 </a:t>
              </a:r>
              <a:r>
                <a:rPr lang="ko-KR" altLang="en-US" sz="270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휘도가</a:t>
              </a:r>
              <a:r>
                <a:rPr lang="ko-KR" altLang="en-US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감소하였다</a:t>
              </a:r>
              <a:r>
                <a:rPr lang="en-US" altLang="ko-KR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(Table 1). </a:t>
              </a:r>
              <a:r>
                <a:rPr lang="ko-KR" altLang="en-US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그리고 </a:t>
              </a:r>
              <a:r>
                <a:rPr lang="ko-KR" altLang="en-US" sz="270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휘도가</a:t>
              </a:r>
              <a:r>
                <a:rPr lang="ko-KR" altLang="en-US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증가함에 따라 </a:t>
              </a:r>
              <a:r>
                <a:rPr lang="ko-KR" altLang="en-US" sz="270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조절반응량은</a:t>
              </a:r>
              <a:r>
                <a:rPr lang="ko-KR" altLang="en-US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감소하고</a:t>
              </a:r>
              <a:r>
                <a:rPr lang="en-US" altLang="ko-KR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70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조절래그량은</a:t>
              </a:r>
              <a:r>
                <a:rPr lang="ko-KR" altLang="en-US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증가하는 경향을 확인할 수 있었다</a:t>
              </a:r>
              <a:r>
                <a:rPr lang="en-US" altLang="ko-KR" sz="27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(Fig. </a:t>
              </a:r>
              <a:r>
                <a:rPr lang="en-US" altLang="ko-KR" sz="270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1).</a:t>
              </a:r>
              <a:endParaRPr lang="en-US" altLang="ko-KR" sz="2700" b="1" spc="1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04733" y="11161465"/>
            <a:ext cx="10775715" cy="5313739"/>
          </a:xfrm>
          <a:prstGeom prst="rect">
            <a:avLst/>
          </a:prstGeom>
        </p:spPr>
      </p:pic>
      <p:graphicFrame>
        <p:nvGraphicFramePr>
          <p:cNvPr id="3" name="개체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7371583"/>
              </p:ext>
            </p:extLst>
          </p:nvPr>
        </p:nvGraphicFramePr>
        <p:xfrm>
          <a:off x="10225286" y="6970898"/>
          <a:ext cx="10722521" cy="3886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워크시트" r:id="rId7" imgW="14954351" imgH="5419597" progId="Excel.Sheet.12">
                  <p:embed/>
                </p:oleObj>
              </mc:Choice>
              <mc:Fallback>
                <p:oleObj name="워크시트" r:id="rId7" imgW="14954351" imgH="541959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225286" y="6970898"/>
                        <a:ext cx="10722521" cy="38860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2577872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3492</TotalTime>
  <Words>549</Words>
  <Application>Microsoft Office PowerPoint</Application>
  <PresentationFormat>사용자 지정</PresentationFormat>
  <Paragraphs>70</Paragraphs>
  <Slides>1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굴림</vt:lpstr>
      <vt:lpstr>맑은 고딕</vt:lpstr>
      <vt:lpstr>맑은 고딕</vt:lpstr>
      <vt:lpstr>Arial</vt:lpstr>
      <vt:lpstr>Calibri</vt:lpstr>
      <vt:lpstr>Wingdings</vt:lpstr>
      <vt:lpstr>기본 디자인</vt:lpstr>
      <vt:lpstr>워크시트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user</cp:lastModifiedBy>
  <cp:revision>312</cp:revision>
  <cp:lastPrinted>2021-11-28T07:56:30Z</cp:lastPrinted>
  <dcterms:created xsi:type="dcterms:W3CDTF">2007-11-27T23:16:29Z</dcterms:created>
  <dcterms:modified xsi:type="dcterms:W3CDTF">2021-12-02T00:54:47Z</dcterms:modified>
</cp:coreProperties>
</file>