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6" r:id="rId2"/>
    <p:sldId id="267" r:id="rId3"/>
    <p:sldId id="268" r:id="rId4"/>
    <p:sldId id="281" r:id="rId5"/>
    <p:sldId id="269" r:id="rId6"/>
    <p:sldId id="270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74" r:id="rId17"/>
    <p:sldId id="276" r:id="rId18"/>
    <p:sldId id="277" r:id="rId19"/>
    <p:sldId id="278" r:id="rId20"/>
    <p:sldId id="280" r:id="rId2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62" autoAdjust="0"/>
    <p:restoredTop sz="77038" autoAdjust="0"/>
  </p:normalViewPr>
  <p:slideViewPr>
    <p:cSldViewPr snapToGrid="0">
      <p:cViewPr varScale="1">
        <p:scale>
          <a:sx n="48" d="100"/>
          <a:sy n="48" d="100"/>
        </p:scale>
        <p:origin x="7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FB850-BD80-4E73-BCD0-CBA0BD438102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7F528-40A1-474C-9BD1-9D75DDFF86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671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20502D-DF7D-40E5-98EC-D376672B5EE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20000000000000000000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80530-D26B-44CA-ABB5-CD4E39E187DC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174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80530-D26B-44CA-ABB5-CD4E39E187DC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78122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80530-D26B-44CA-ABB5-CD4E39E187DC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1427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80530-D26B-44CA-ABB5-CD4E39E187DC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1118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80530-D26B-44CA-ABB5-CD4E39E187DC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55667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80530-D26B-44CA-ABB5-CD4E39E187DC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91163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80530-D26B-44CA-ABB5-CD4E39E187DC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910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80530-D26B-44CA-ABB5-CD4E39E187DC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20021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5310B064-706E-40D3-9242-11EC7E0686FA}" type="slidenum">
              <a:rPr lang="ko-KR" altLang="en-US" smtClean="0"/>
              <a:pPr lvl="0">
                <a:defRPr/>
              </a:pPr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17335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5310B064-706E-40D3-9242-11EC7E0686FA}" type="slidenum">
              <a:rPr lang="ko-KR" altLang="en-US" smtClean="0"/>
              <a:pPr lvl="0">
                <a:defRPr/>
              </a:pPr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0618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20502D-DF7D-40E5-98EC-D376672B5EE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20000000000000000000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798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20502D-DF7D-40E5-98EC-D376672B5EE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20000000000000000000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4211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80530-D26B-44CA-ABB5-CD4E39E187DC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4945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20502D-DF7D-40E5-98EC-D376672B5EE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20000000000000000000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17926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20502D-DF7D-40E5-98EC-D376672B5EE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20000000000000000000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9716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80530-D26B-44CA-ABB5-CD4E39E187DC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4247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80530-D26B-44CA-ABB5-CD4E39E187DC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4001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80530-D26B-44CA-ABB5-CD4E39E187D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1134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1AE18E-7A2F-4E4C-B283-0F392037CE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C246370-3B0E-4453-9AE5-34741AAC28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098013C-0CA4-43BA-926F-45BA50B73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6C28-6610-417E-8C5C-A8B9BB785FA9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B882D70-5770-459C-91E7-468358ADC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2EA12A9-96C8-4334-89DE-386E6A973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EAA9-4832-4A39-BC74-653EC5A7AC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55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7B17C9-2AEE-4C13-8710-1A89CCE94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38599C6-B881-433D-A97E-CF2773B76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EA4E24-FFBD-4F3A-A1AE-BFBA7B072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6C28-6610-417E-8C5C-A8B9BB785FA9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10E3D25-F196-4694-AE87-DD5CCFACA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EC7CD5-CA68-42C9-8D42-528E2AC6E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EAA9-4832-4A39-BC74-653EC5A7AC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9373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2101959-E1ED-47B9-B05A-2C856FC5EB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F5C8E6C-C4F6-4DCC-A36F-9BBD196CA1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7FC653C-BFD2-4214-A7C0-83AFA49D8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6C28-6610-417E-8C5C-A8B9BB785FA9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1187757-E9F6-4060-81AA-7119215D7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AF5F3-43FC-417C-B1BE-B389A007A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EAA9-4832-4A39-BC74-653EC5A7AC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7062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068B24-F4DE-4BF4-A992-FF8A24A9C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F0F95C-1771-4554-928A-8F2CFB8D4E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A2AC05-DAEB-40F3-87C4-328713EE7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6C28-6610-417E-8C5C-A8B9BB785FA9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0CC966F-B908-41A6-84F6-168D3786E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07825F-1575-46F6-A305-D44978806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EAA9-4832-4A39-BC74-653EC5A7AC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4434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7795DD-26B1-4D1B-A287-3B95F5BEE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158EC72-C22D-4927-BFE9-78A6D2B81F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8E33EA-23B8-45B3-BAC0-EEA90FBB2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6C28-6610-417E-8C5C-A8B9BB785FA9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F214CC0-AE15-4A1C-B970-8AD73C72A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B72423D-A8DE-4790-857B-3FEEDEA61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EAA9-4832-4A39-BC74-653EC5A7AC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727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7DDC31-2DA9-4732-9E17-09E023B66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758BBA0-A605-4443-AB21-A72BC3B38A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BBEF22B-1315-4307-8CB7-D377619A3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A3DB8E5-95B9-42BD-8974-55BCD0125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6C28-6610-417E-8C5C-A8B9BB785FA9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38C5336-3EB6-4226-8E36-388FABACA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D623F24-C168-4EC0-A562-B3929D773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EAA9-4832-4A39-BC74-653EC5A7AC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78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56B741-1572-4C34-8C6A-17D5A3F90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D071A4D-73BA-462C-A779-F15892541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2F34F8B-CB00-4FFF-B4CA-CE98ABAC75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7239706-D15D-4BF2-875C-308B974263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537358D-E943-4D54-8341-BC8A14F992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7D00BD7-65B2-4D72-902A-66AB04C6F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6C28-6610-417E-8C5C-A8B9BB785FA9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8E0179E-DA2B-4ADF-9ADD-96DBDFB5D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2FC1A1D-A3AB-4F34-82B9-AE27887E9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EAA9-4832-4A39-BC74-653EC5A7AC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8948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20201B-E4A6-4E1F-B167-E1F7ADE2C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01CB8E1-1B10-4541-B068-C4BF78C69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6C28-6610-417E-8C5C-A8B9BB785FA9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C1F4338-0050-4316-9394-E85F4089E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A98FEB8-518F-446C-BD31-6B4CA34D3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EAA9-4832-4A39-BC74-653EC5A7AC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8982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466CBE8-EC2A-43AA-B157-B5F758FA1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6C28-6610-417E-8C5C-A8B9BB785FA9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09AD37D-FDC2-4D92-9D6D-C552C773D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DE43A2A-1373-4DA1-930D-03AAA922E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EAA9-4832-4A39-BC74-653EC5A7AC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7289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E1B0BE-04AB-42F6-AB95-61D0268EE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99CA70E-69AF-4335-92D0-FB5274BB9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5C244A7-B4FB-4F90-96E8-196509AA1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AEC92B4-3CD4-4239-A25E-1C3F3AE35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6C28-6610-417E-8C5C-A8B9BB785FA9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FA4BC04-7426-4813-94AD-C0335565B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65D2099-E6DD-47B9-94DD-EB00EC640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EAA9-4832-4A39-BC74-653EC5A7AC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420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F14D2C-C1CA-4C4F-8427-7ADFF0D1F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E6F9DE3-D122-4F3F-B0B1-69ED1055A9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197C676-426E-4692-8316-6FAEC005F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44C9DB3-4D5A-4DCB-996F-A3EEC660B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6C28-6610-417E-8C5C-A8B9BB785FA9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68AC2E9-80AA-44FD-9EE2-884D2723B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9E3E0B-A4E6-480A-91AD-ACD3BB8E9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EAA9-4832-4A39-BC74-653EC5A7AC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5547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D3EA160-8758-423C-BCE5-6EB2ECB42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9A35FBF-921D-48BF-8D65-883942AAB2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2CD0E70-7A82-4D0F-B8FD-6844AA2CB8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D6C28-6610-417E-8C5C-A8B9BB785FA9}" type="datetimeFigureOut">
              <a:rPr lang="ko-KR" altLang="en-US" smtClean="0"/>
              <a:t>2021-12-02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01821E-A634-4488-BE3B-D0A7D894B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CE311B3-5B9E-4910-83E3-C38DB112EF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8EAA9-4832-4A39-BC74-653EC5A7AC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3027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9000"/>
                    </a14:imgEffect>
                    <a14:imgEffect>
                      <a14:brightnessContrast bright="31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913" y="1317507"/>
            <a:ext cx="4157944" cy="4157944"/>
          </a:xfrm>
          <a:prstGeom prst="rect">
            <a:avLst/>
          </a:prstGeom>
        </p:spPr>
      </p:pic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Rounded MT Bold" panose="020F07040305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CCBDA138-CB79-4267-8D6D-448F6195AA25}"/>
              </a:ext>
            </a:extLst>
          </p:cNvPr>
          <p:cNvGrpSpPr/>
          <p:nvPr/>
        </p:nvGrpSpPr>
        <p:grpSpPr>
          <a:xfrm>
            <a:off x="1685626" y="2568315"/>
            <a:ext cx="9629937" cy="2619378"/>
            <a:chOff x="1708732" y="2147507"/>
            <a:chExt cx="9629937" cy="209986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27054CD-546A-4910-BD09-DFF434ADEC0C}"/>
                </a:ext>
              </a:extLst>
            </p:cNvPr>
            <p:cNvSpPr txBox="1"/>
            <p:nvPr/>
          </p:nvSpPr>
          <p:spPr>
            <a:xfrm>
              <a:off x="1708732" y="2147507"/>
              <a:ext cx="9231085" cy="863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20000000000000000000"/>
                  <a:ea typeface="맑은 고딕" panose="020B0503020000020004" pitchFamily="50" charset="-127"/>
                  <a:cs typeface="+mn-cs"/>
                </a:rPr>
                <a:t>주시각도에 따른 </a:t>
              </a:r>
              <a:r>
                <a:rPr kumimoji="0" lang="ko-KR" altLang="en-US" sz="3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20000000000000000000"/>
                  <a:ea typeface="맑은 고딕" panose="020B0503020000020004" pitchFamily="50" charset="-127"/>
                  <a:cs typeface="+mn-cs"/>
                </a:rPr>
                <a:t>멀티포컬</a:t>
              </a:r>
              <a:r>
                <a:rPr kumimoji="0" lang="ko-KR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20000000000000000000"/>
                  <a:ea typeface="맑은 고딕" panose="020B0503020000020004" pitchFamily="50" charset="-127"/>
                  <a:cs typeface="+mn-cs"/>
                </a:rPr>
                <a:t> 콘택트렌즈의 편심이</a:t>
              </a:r>
              <a:endPara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20000000000000000000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20000000000000000000"/>
                  <a:ea typeface="맑은 고딕" panose="020B0503020000020004" pitchFamily="50" charset="-127"/>
                  <a:cs typeface="+mn-cs"/>
                </a:rPr>
                <a:t>근거리시력 및 자각적 </a:t>
              </a:r>
              <a:r>
                <a:rPr kumimoji="0" lang="ko-KR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바른고딕"/>
                  <a:ea typeface="맑은 고딕" panose="020B0503020000020004" pitchFamily="50" charset="-127"/>
                </a:rPr>
                <a:t>증상에</a:t>
              </a:r>
              <a:r>
                <a:rPr kumimoji="0" lang="ko-KR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20000000000000000000"/>
                  <a:ea typeface="맑은 고딕" panose="020B0503020000020004" pitchFamily="50" charset="-127"/>
                  <a:cs typeface="+mn-cs"/>
                </a:rPr>
                <a:t> 미치는 영향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175E67B-F326-4BDF-B877-64E8B23CF332}"/>
                </a:ext>
              </a:extLst>
            </p:cNvPr>
            <p:cNvSpPr txBox="1"/>
            <p:nvPr/>
          </p:nvSpPr>
          <p:spPr>
            <a:xfrm>
              <a:off x="7484147" y="3412521"/>
              <a:ext cx="38545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20000000000000000000"/>
                  <a:ea typeface="맑은 고딕" panose="020B0503020000020004" pitchFamily="50" charset="-127"/>
                  <a:cs typeface="+mn-cs"/>
                </a:rPr>
                <a:t>최지수</a:t>
              </a:r>
              <a:r>
                <a:rPr kumimoji="0" lang="en-US" altLang="ko-KR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20000000000000000000"/>
                  <a:ea typeface="맑은 고딕" panose="020B0503020000020004" pitchFamily="50" charset="-127"/>
                  <a:cs typeface="+mn-cs"/>
                </a:rPr>
                <a:t>, </a:t>
              </a:r>
              <a:r>
                <a:rPr kumimoji="0" lang="ko-KR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20000000000000000000"/>
                  <a:ea typeface="맑은 고딕" panose="020B0503020000020004" pitchFamily="50" charset="-127"/>
                  <a:cs typeface="+mn-cs"/>
                </a:rPr>
                <a:t>박미정</a:t>
              </a:r>
              <a:r>
                <a:rPr kumimoji="0" lang="en-US" altLang="ko-KR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20000000000000000000"/>
                  <a:ea typeface="맑은 고딕" panose="020B0503020000020004" pitchFamily="50" charset="-127"/>
                  <a:cs typeface="+mn-cs"/>
                </a:rPr>
                <a:t>, </a:t>
              </a:r>
              <a:r>
                <a:rPr kumimoji="0" lang="ko-KR" altLang="en-US" sz="24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20000000000000000000"/>
                  <a:ea typeface="맑은 고딕" panose="020B0503020000020004" pitchFamily="50" charset="-127"/>
                  <a:cs typeface="+mn-cs"/>
                </a:rPr>
                <a:t>김소라</a:t>
              </a:r>
              <a:endPara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20000000000000000000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647EEB1-F6F9-41BC-8235-84B49409861F}"/>
                </a:ext>
              </a:extLst>
            </p:cNvPr>
            <p:cNvSpPr txBox="1"/>
            <p:nvPr/>
          </p:nvSpPr>
          <p:spPr>
            <a:xfrm>
              <a:off x="7034901" y="3847266"/>
              <a:ext cx="39762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20000000000000000000"/>
                  <a:ea typeface="맑은 고딕" panose="020B0503020000020004" pitchFamily="50" charset="-127"/>
                  <a:cs typeface="+mn-cs"/>
                </a:rPr>
                <a:t>서울과학기술대학교 안경광학과</a:t>
              </a:r>
            </a:p>
          </p:txBody>
        </p:sp>
      </p:grpSp>
      <p:pic>
        <p:nvPicPr>
          <p:cNvPr id="6" name="그림 5">
            <a:extLst>
              <a:ext uri="{FF2B5EF4-FFF2-40B4-BE49-F238E27FC236}">
                <a16:creationId xmlns:a16="http://schemas.microsoft.com/office/drawing/2014/main" id="{0D4A9760-CFF7-4FAB-887A-2F83835837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027" y="501608"/>
            <a:ext cx="1646063" cy="12924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86A5A0-F167-4603-89C9-5BBCA72050DA}"/>
              </a:ext>
            </a:extLst>
          </p:cNvPr>
          <p:cNvSpPr txBox="1"/>
          <p:nvPr/>
        </p:nvSpPr>
        <p:spPr>
          <a:xfrm>
            <a:off x="4236720" y="5742569"/>
            <a:ext cx="3718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2021 </a:t>
            </a:r>
            <a:r>
              <a:rPr lang="ko-KR" altLang="en-US" b="1" dirty="0" err="1"/>
              <a:t>한국안광학회</a:t>
            </a:r>
            <a:r>
              <a:rPr lang="ko-KR" altLang="en-US" b="1" dirty="0"/>
              <a:t> 동계학술대회</a:t>
            </a:r>
          </a:p>
        </p:txBody>
      </p:sp>
    </p:spTree>
    <p:extLst>
      <p:ext uri="{BB962C8B-B14F-4D97-AF65-F5344CB8AC3E}">
        <p14:creationId xmlns:p14="http://schemas.microsoft.com/office/powerpoint/2010/main" val="3024406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9572E25D-5D84-43D8-9D41-325222127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F4FCEAD6-B2E6-4497-90C4-6DDE3FAA7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C1453B36-1DD4-4BA2-8B06-4663161A8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E4E4FDA9-FACE-4C8A-8858-D424F0D07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50C24855-C5E5-433E-AD1D-8D29B3E00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BF52E7E5-0FBF-4719-9833-689CAE8C1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B18C771F-C3BF-4C5E-836A-EBBD3321DB51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812A48-38F0-424D-85C4-AFA585BB995B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B9E334A3-ED87-4CC1-9837-CA86757BCC4B}"/>
              </a:ext>
            </a:extLst>
          </p:cNvPr>
          <p:cNvGraphicFramePr>
            <a:graphicFrameLocks noGrp="1"/>
          </p:cNvGraphicFramePr>
          <p:nvPr/>
        </p:nvGraphicFramePr>
        <p:xfrm>
          <a:off x="2783477" y="2464256"/>
          <a:ext cx="7114484" cy="2746296"/>
        </p:xfrm>
        <a:graphic>
          <a:graphicData uri="http://schemas.openxmlformats.org/drawingml/2006/table">
            <a:tbl>
              <a:tblPr/>
              <a:tblGrid>
                <a:gridCol w="1325777">
                  <a:extLst>
                    <a:ext uri="{9D8B030D-6E8A-4147-A177-3AD203B41FA5}">
                      <a16:colId xmlns:a16="http://schemas.microsoft.com/office/drawing/2014/main" val="3150753450"/>
                    </a:ext>
                  </a:extLst>
                </a:gridCol>
                <a:gridCol w="618519">
                  <a:extLst>
                    <a:ext uri="{9D8B030D-6E8A-4147-A177-3AD203B41FA5}">
                      <a16:colId xmlns:a16="http://schemas.microsoft.com/office/drawing/2014/main" val="503128614"/>
                    </a:ext>
                  </a:extLst>
                </a:gridCol>
                <a:gridCol w="861698">
                  <a:extLst>
                    <a:ext uri="{9D8B030D-6E8A-4147-A177-3AD203B41FA5}">
                      <a16:colId xmlns:a16="http://schemas.microsoft.com/office/drawing/2014/main" val="186998103"/>
                    </a:ext>
                  </a:extLst>
                </a:gridCol>
                <a:gridCol w="861698">
                  <a:extLst>
                    <a:ext uri="{9D8B030D-6E8A-4147-A177-3AD203B41FA5}">
                      <a16:colId xmlns:a16="http://schemas.microsoft.com/office/drawing/2014/main" val="1745827866"/>
                    </a:ext>
                  </a:extLst>
                </a:gridCol>
                <a:gridCol w="861698">
                  <a:extLst>
                    <a:ext uri="{9D8B030D-6E8A-4147-A177-3AD203B41FA5}">
                      <a16:colId xmlns:a16="http://schemas.microsoft.com/office/drawing/2014/main" val="2025677884"/>
                    </a:ext>
                  </a:extLst>
                </a:gridCol>
                <a:gridCol w="861698">
                  <a:extLst>
                    <a:ext uri="{9D8B030D-6E8A-4147-A177-3AD203B41FA5}">
                      <a16:colId xmlns:a16="http://schemas.microsoft.com/office/drawing/2014/main" val="4064415975"/>
                    </a:ext>
                  </a:extLst>
                </a:gridCol>
                <a:gridCol w="861698">
                  <a:extLst>
                    <a:ext uri="{9D8B030D-6E8A-4147-A177-3AD203B41FA5}">
                      <a16:colId xmlns:a16="http://schemas.microsoft.com/office/drawing/2014/main" val="173196086"/>
                    </a:ext>
                  </a:extLst>
                </a:gridCol>
                <a:gridCol w="861698">
                  <a:extLst>
                    <a:ext uri="{9D8B030D-6E8A-4147-A177-3AD203B41FA5}">
                      <a16:colId xmlns:a16="http://schemas.microsoft.com/office/drawing/2014/main" val="2602682458"/>
                    </a:ext>
                  </a:extLst>
                </a:gridCol>
              </a:tblGrid>
              <a:tr h="457716">
                <a:tc rowSpan="2"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Decentration</a:t>
                      </a:r>
                      <a:endParaRPr lang="en-US" sz="18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NHCVA</a:t>
                      </a:r>
                      <a:r>
                        <a:rPr lang="en-US" sz="1600" b="0" kern="0" spc="0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 </a:t>
                      </a: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600" b="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logMAR</a:t>
                      </a: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NLCVA</a:t>
                      </a:r>
                      <a:r>
                        <a:rPr lang="en-US" altLang="ko-KR" sz="1600" b="0" kern="0" spc="0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en-US" sz="1600" b="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logMAR</a:t>
                      </a: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118096"/>
                  </a:ext>
                </a:extLst>
              </a:tr>
              <a:tr h="457716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휴먼명조"/>
                        </a:rPr>
                        <a:t>A</a:t>
                      </a:r>
                      <a:endParaRPr lang="en-US" sz="1600" b="0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휴먼명조"/>
                        </a:rPr>
                        <a:t>B</a:t>
                      </a:r>
                      <a:endParaRPr lang="en-US" sz="1600" b="0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휴먼명조"/>
                        </a:rPr>
                        <a:t>C</a:t>
                      </a:r>
                      <a:endParaRPr lang="en-US" sz="1600" b="0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휴먼명조"/>
                        </a:rPr>
                        <a:t>A</a:t>
                      </a:r>
                      <a:endParaRPr lang="en-US" sz="1600" b="0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휴먼명조"/>
                        </a:rPr>
                        <a:t>B</a:t>
                      </a:r>
                      <a:endParaRPr lang="en-US" sz="1600" b="0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휴먼명조"/>
                        </a:rPr>
                        <a:t>C</a:t>
                      </a:r>
                      <a:endParaRPr lang="en-US" sz="1600" b="0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2522182"/>
                  </a:ext>
                </a:extLst>
              </a:tr>
              <a:tr h="457716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Horizontal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r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-0.037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0.009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-0.059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0.019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0.027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-0.117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4011431"/>
                  </a:ext>
                </a:extLst>
              </a:tr>
              <a:tr h="4577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p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0.678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0.919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0.515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0.834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0.764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0.192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4009848"/>
                  </a:ext>
                </a:extLst>
              </a:tr>
              <a:tr h="457716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Vertical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r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0.124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0.294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0.296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0.075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0.289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0.270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633207"/>
                  </a:ext>
                </a:extLst>
              </a:tr>
              <a:tr h="4577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p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0.168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0.001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0.001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0.404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0.001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0.002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35427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3F8AE46A-78A8-4E19-B3B9-773B7CE3B88F}"/>
              </a:ext>
            </a:extLst>
          </p:cNvPr>
          <p:cNvSpPr txBox="1"/>
          <p:nvPr/>
        </p:nvSpPr>
        <p:spPr>
          <a:xfrm>
            <a:off x="2327567" y="5539692"/>
            <a:ext cx="8527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/>
              <a:t>고대비시력 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ko-KR" altLang="en-US" dirty="0" err="1"/>
              <a:t>저대비시력</a:t>
            </a:r>
            <a:r>
              <a:rPr lang="ko-KR" altLang="en-US" dirty="0"/>
              <a:t> 모두</a:t>
            </a:r>
            <a:r>
              <a:rPr lang="en-US" altLang="ko-KR" dirty="0"/>
              <a:t> </a:t>
            </a:r>
            <a:r>
              <a:rPr lang="ko-KR" altLang="en-US" b="1" dirty="0">
                <a:solidFill>
                  <a:srgbClr val="FF5050"/>
                </a:solidFill>
              </a:rPr>
              <a:t>수직 </a:t>
            </a:r>
            <a:r>
              <a:rPr lang="ko-KR" altLang="en-US" b="1" dirty="0" err="1">
                <a:solidFill>
                  <a:srgbClr val="FF5050"/>
                </a:solidFill>
              </a:rPr>
              <a:t>편심량</a:t>
            </a:r>
            <a:r>
              <a:rPr lang="ko-KR" altLang="en-US" b="1" dirty="0" err="1"/>
              <a:t>이</a:t>
            </a:r>
            <a:r>
              <a:rPr lang="ko-KR" altLang="en-US" b="1" dirty="0"/>
              <a:t> 증가할수록 감소</a:t>
            </a:r>
            <a:r>
              <a:rPr lang="en-US" altLang="ko-KR" dirty="0"/>
              <a:t> </a:t>
            </a:r>
          </a:p>
          <a:p>
            <a:pPr algn="ctr"/>
            <a:r>
              <a:rPr lang="ko-KR" altLang="en-US" b="1" dirty="0"/>
              <a:t>수평 </a:t>
            </a:r>
            <a:r>
              <a:rPr lang="ko-KR" altLang="en-US" b="1" dirty="0" err="1"/>
              <a:t>편심량</a:t>
            </a:r>
            <a:r>
              <a:rPr lang="ko-KR" altLang="en-US" dirty="0" err="1"/>
              <a:t>과는</a:t>
            </a:r>
            <a:r>
              <a:rPr lang="ko-KR" altLang="en-US" dirty="0"/>
              <a:t> </a:t>
            </a:r>
            <a:r>
              <a:rPr lang="ko-KR" altLang="en-US" b="1" dirty="0"/>
              <a:t>상관성 </a:t>
            </a:r>
            <a:r>
              <a:rPr lang="en-US" altLang="ko-KR" b="1" dirty="0"/>
              <a:t>x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F57C53F-216A-4277-AE48-B9372A98D195}"/>
              </a:ext>
            </a:extLst>
          </p:cNvPr>
          <p:cNvSpPr/>
          <p:nvPr/>
        </p:nvSpPr>
        <p:spPr>
          <a:xfrm>
            <a:off x="5556711" y="4281752"/>
            <a:ext cx="1659429" cy="100621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6FB21397-5BF7-41FB-9C9A-AD83FB3E27A7}"/>
              </a:ext>
            </a:extLst>
          </p:cNvPr>
          <p:cNvSpPr/>
          <p:nvPr/>
        </p:nvSpPr>
        <p:spPr>
          <a:xfrm>
            <a:off x="8215464" y="4281752"/>
            <a:ext cx="1659429" cy="98732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D019BC-3BCB-4A44-96D7-89AB370C5C4E}"/>
              </a:ext>
            </a:extLst>
          </p:cNvPr>
          <p:cNvSpPr txBox="1"/>
          <p:nvPr/>
        </p:nvSpPr>
        <p:spPr>
          <a:xfrm>
            <a:off x="885243" y="1382549"/>
            <a:ext cx="6137925" cy="874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ko-KR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근거리 대비시력</a:t>
            </a:r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 2)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렌즈 </a:t>
            </a:r>
            <a:r>
              <a:rPr lang="ko-KR" altLang="en-US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편심량과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근거리 대비시력과의 상관관계</a:t>
            </a:r>
          </a:p>
        </p:txBody>
      </p:sp>
      <p:sp>
        <p:nvSpPr>
          <p:cNvPr id="18" name="제목 3">
            <a:extLst>
              <a:ext uri="{FF2B5EF4-FFF2-40B4-BE49-F238E27FC236}">
                <a16:creationId xmlns:a16="http://schemas.microsoft.com/office/drawing/2014/main" id="{FD606635-0D44-4819-994F-249B58F8BD72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3200" dirty="0">
                <a:solidFill>
                  <a:schemeClr val="tx2">
                    <a:lumMod val="75000"/>
                  </a:schemeClr>
                </a:solidFill>
                <a:latin typeface="나눔바른고딕" panose="020B0603020101020101"/>
                <a:ea typeface="나눔바른고딕" panose="020B0603020101020101"/>
              </a:rPr>
              <a:t>결과 및 고찰</a:t>
            </a:r>
          </a:p>
        </p:txBody>
      </p:sp>
      <p:sp>
        <p:nvSpPr>
          <p:cNvPr id="19" name="텍스트 개체 틀 3">
            <a:extLst>
              <a:ext uri="{FF2B5EF4-FFF2-40B4-BE49-F238E27FC236}">
                <a16:creationId xmlns:a16="http://schemas.microsoft.com/office/drawing/2014/main" id="{90F83A22-BDEE-425F-B96B-5AA887F5A429}"/>
              </a:ext>
            </a:extLst>
          </p:cNvPr>
          <p:cNvSpPr txBox="1"/>
          <p:nvPr/>
        </p:nvSpPr>
        <p:spPr>
          <a:xfrm>
            <a:off x="522892" y="98778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778E80-BB7E-4281-9C66-6F35B49B4590}"/>
              </a:ext>
            </a:extLst>
          </p:cNvPr>
          <p:cNvSpPr txBox="1"/>
          <p:nvPr/>
        </p:nvSpPr>
        <p:spPr>
          <a:xfrm>
            <a:off x="233852" y="5970580"/>
            <a:ext cx="5535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aseline="30000" dirty="0"/>
              <a:t>*</a:t>
            </a:r>
            <a:r>
              <a:rPr lang="en-US" altLang="ko-KR" sz="1050" dirty="0"/>
              <a:t>NHCVA : Near High Contrast Visual Acuity</a:t>
            </a:r>
          </a:p>
          <a:p>
            <a:r>
              <a:rPr lang="ko-KR" altLang="en-US" sz="1050" dirty="0"/>
              <a:t> </a:t>
            </a:r>
            <a:r>
              <a:rPr lang="en-US" altLang="ko-KR" sz="1050" dirty="0"/>
              <a:t>NLCVA : Near Low Contrast Visual Acuity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1817788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0CF1E1F9-751D-4D9D-B25D-737067735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FDD0F864-ED5B-46E0-800C-A86B6734A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41722A4C-AED1-42E9-A2E3-18A56B517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E46DC641-3B07-4174-B6B5-F5B2BC687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AD121965-E9DA-48E5-A704-32AB04116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5125503D-1601-418E-B769-7A3A78D94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11C9B2D2-33B7-477A-8773-1FD9115F983F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33117A-A8EF-48AD-95D0-7BB8B89B4C7A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206B6291-75F3-4F3D-BA1D-C56182D8F030}"/>
              </a:ext>
            </a:extLst>
          </p:cNvPr>
          <p:cNvGraphicFramePr>
            <a:graphicFrameLocks noGrp="1"/>
          </p:cNvGraphicFramePr>
          <p:nvPr/>
        </p:nvGraphicFramePr>
        <p:xfrm>
          <a:off x="1538029" y="2423581"/>
          <a:ext cx="9112696" cy="2277442"/>
        </p:xfrm>
        <a:graphic>
          <a:graphicData uri="http://schemas.openxmlformats.org/drawingml/2006/table">
            <a:tbl>
              <a:tblPr/>
              <a:tblGrid>
                <a:gridCol w="688357">
                  <a:extLst>
                    <a:ext uri="{9D8B030D-6E8A-4147-A177-3AD203B41FA5}">
                      <a16:colId xmlns:a16="http://schemas.microsoft.com/office/drawing/2014/main" val="3108995514"/>
                    </a:ext>
                  </a:extLst>
                </a:gridCol>
                <a:gridCol w="1748447">
                  <a:extLst>
                    <a:ext uri="{9D8B030D-6E8A-4147-A177-3AD203B41FA5}">
                      <a16:colId xmlns:a16="http://schemas.microsoft.com/office/drawing/2014/main" val="973312799"/>
                    </a:ext>
                  </a:extLst>
                </a:gridCol>
                <a:gridCol w="1748447">
                  <a:extLst>
                    <a:ext uri="{9D8B030D-6E8A-4147-A177-3AD203B41FA5}">
                      <a16:colId xmlns:a16="http://schemas.microsoft.com/office/drawing/2014/main" val="805847441"/>
                    </a:ext>
                  </a:extLst>
                </a:gridCol>
                <a:gridCol w="727277">
                  <a:extLst>
                    <a:ext uri="{9D8B030D-6E8A-4147-A177-3AD203B41FA5}">
                      <a16:colId xmlns:a16="http://schemas.microsoft.com/office/drawing/2014/main" val="1040338201"/>
                    </a:ext>
                  </a:extLst>
                </a:gridCol>
                <a:gridCol w="1758087">
                  <a:extLst>
                    <a:ext uri="{9D8B030D-6E8A-4147-A177-3AD203B41FA5}">
                      <a16:colId xmlns:a16="http://schemas.microsoft.com/office/drawing/2014/main" val="3360225405"/>
                    </a:ext>
                  </a:extLst>
                </a:gridCol>
                <a:gridCol w="1758087">
                  <a:extLst>
                    <a:ext uri="{9D8B030D-6E8A-4147-A177-3AD203B41FA5}">
                      <a16:colId xmlns:a16="http://schemas.microsoft.com/office/drawing/2014/main" val="2726145746"/>
                    </a:ext>
                  </a:extLst>
                </a:gridCol>
                <a:gridCol w="683994">
                  <a:extLst>
                    <a:ext uri="{9D8B030D-6E8A-4147-A177-3AD203B41FA5}">
                      <a16:colId xmlns:a16="http://schemas.microsoft.com/office/drawing/2014/main" val="652832395"/>
                    </a:ext>
                  </a:extLst>
                </a:gridCol>
              </a:tblGrid>
              <a:tr h="687468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Lens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NHCVA</a:t>
                      </a:r>
                      <a:r>
                        <a:rPr lang="en-US" sz="1600" b="1" kern="0" spc="0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 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600" b="1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logMAR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NLCVA</a:t>
                      </a:r>
                      <a:r>
                        <a:rPr lang="en-US" altLang="ko-KR" sz="1600" b="1" kern="0" spc="0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en-US" sz="1600" b="1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logMAR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610691"/>
                  </a:ext>
                </a:extLst>
              </a:tr>
              <a:tr h="5303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R</a:t>
                      </a:r>
                      <a:r>
                        <a:rPr lang="en-US" sz="1600" kern="0" spc="0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y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p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R</a:t>
                      </a:r>
                      <a:r>
                        <a:rPr lang="en-US" sz="1600" kern="0" spc="0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y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p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40956"/>
                  </a:ext>
                </a:extLst>
              </a:tr>
              <a:tr h="53034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휴먼명조"/>
                        </a:rPr>
                        <a:t>B</a:t>
                      </a:r>
                      <a:endParaRPr lang="en-US" sz="1600" b="1" kern="0" spc="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0.080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Y=0.086x+0.045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0.001</a:t>
                      </a:r>
                      <a:endParaRPr lang="en-US" sz="16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0.078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Y=0.104x+0.20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0.002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253948"/>
                  </a:ext>
                </a:extLst>
              </a:tr>
              <a:tr h="5292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  <a:ea typeface="휴먼명조"/>
                        </a:rPr>
                        <a:t>C</a:t>
                      </a:r>
                      <a:endParaRPr lang="en-US" sz="1600" b="1" kern="0" spc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0.096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Y=0.121x+0.051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0.000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0.048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Y=0.104x+0.22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604000101010101" pitchFamily="18" charset="-127"/>
                        </a:rPr>
                        <a:t>0.013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5805062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0ACF722-DFE5-4096-982E-CB66AB4E7B52}"/>
              </a:ext>
            </a:extLst>
          </p:cNvPr>
          <p:cNvSpPr txBox="1"/>
          <p:nvPr/>
        </p:nvSpPr>
        <p:spPr>
          <a:xfrm>
            <a:off x="1830643" y="5036729"/>
            <a:ext cx="852746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&lt; </a:t>
            </a:r>
            <a:r>
              <a:rPr lang="ko-KR" altLang="en-US" b="1" dirty="0"/>
              <a:t>상관성 </a:t>
            </a:r>
            <a:r>
              <a:rPr lang="en-US" altLang="ko-KR" sz="1600" dirty="0"/>
              <a:t>(</a:t>
            </a:r>
            <a:r>
              <a:rPr lang="ko-KR" altLang="en-US" sz="1600" dirty="0"/>
              <a:t>추세선 기울기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en-US" altLang="ko-KR" b="1" dirty="0"/>
              <a:t>&gt;</a:t>
            </a:r>
          </a:p>
          <a:p>
            <a:pPr algn="ctr"/>
            <a:endParaRPr lang="en-US" altLang="ko-KR" sz="800" b="1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 err="1"/>
              <a:t>고대비</a:t>
            </a:r>
            <a:r>
              <a:rPr lang="ko-KR" altLang="en-US" dirty="0"/>
              <a:t> 시력 </a:t>
            </a:r>
            <a:r>
              <a:rPr lang="en-US" altLang="ko-KR" dirty="0"/>
              <a:t>: </a:t>
            </a:r>
            <a:r>
              <a:rPr lang="en-US" altLang="ko-KR" b="1" dirty="0"/>
              <a:t>B </a:t>
            </a:r>
            <a:r>
              <a:rPr lang="ko-KR" altLang="en-US" b="1" dirty="0"/>
              <a:t>렌즈 </a:t>
            </a:r>
            <a:r>
              <a:rPr lang="en-US" altLang="ko-KR" b="1" dirty="0"/>
              <a:t>&lt;</a:t>
            </a:r>
            <a:r>
              <a:rPr lang="en-US" altLang="ko-K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b="1" dirty="0">
                <a:solidFill>
                  <a:schemeClr val="accent5">
                    <a:lumMod val="75000"/>
                  </a:schemeClr>
                </a:solidFill>
              </a:rPr>
              <a:t>C </a:t>
            </a:r>
            <a:r>
              <a:rPr lang="ko-KR" altLang="en-US" b="1" dirty="0">
                <a:solidFill>
                  <a:schemeClr val="accent5">
                    <a:lumMod val="75000"/>
                  </a:schemeClr>
                </a:solidFill>
              </a:rPr>
              <a:t>렌즈</a:t>
            </a:r>
            <a:endParaRPr lang="en-US" altLang="ko-KR" b="1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 err="1"/>
              <a:t>저대비</a:t>
            </a:r>
            <a:r>
              <a:rPr lang="ko-KR" altLang="en-US" dirty="0"/>
              <a:t> 시력 </a:t>
            </a:r>
            <a:r>
              <a:rPr lang="en-US" altLang="ko-KR" dirty="0"/>
              <a:t>: B </a:t>
            </a:r>
            <a:r>
              <a:rPr lang="ko-KR" altLang="en-US" dirty="0"/>
              <a:t>렌즈 </a:t>
            </a:r>
            <a:r>
              <a:rPr lang="en-US" altLang="ko-KR" dirty="0"/>
              <a:t>= C </a:t>
            </a:r>
            <a:r>
              <a:rPr lang="ko-KR" altLang="en-US" dirty="0"/>
              <a:t>렌즈</a:t>
            </a:r>
            <a:endParaRPr lang="en-US" altLang="ko-K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C9A7A3-F227-429C-AC0C-B5A63B30171E}"/>
              </a:ext>
            </a:extLst>
          </p:cNvPr>
          <p:cNvSpPr txBox="1"/>
          <p:nvPr/>
        </p:nvSpPr>
        <p:spPr>
          <a:xfrm>
            <a:off x="982779" y="1382549"/>
            <a:ext cx="6137925" cy="874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ko-KR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근거리 대비시력</a:t>
            </a:r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 2)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렌즈 </a:t>
            </a:r>
            <a:r>
              <a:rPr lang="ko-KR" altLang="en-US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편심량과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근거리 대비시력과의 상관관계</a:t>
            </a:r>
          </a:p>
        </p:txBody>
      </p:sp>
      <p:sp>
        <p:nvSpPr>
          <p:cNvPr id="16" name="제목 3">
            <a:extLst>
              <a:ext uri="{FF2B5EF4-FFF2-40B4-BE49-F238E27FC236}">
                <a16:creationId xmlns:a16="http://schemas.microsoft.com/office/drawing/2014/main" id="{9F22EBB8-7B9E-44E0-AC37-C6DC1D2F0024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3200" dirty="0">
                <a:solidFill>
                  <a:schemeClr val="tx2">
                    <a:lumMod val="75000"/>
                  </a:schemeClr>
                </a:solidFill>
                <a:latin typeface="나눔바른고딕" panose="020B0603020101020101"/>
                <a:ea typeface="나눔바른고딕" panose="020B0603020101020101"/>
              </a:rPr>
              <a:t>결과 및 고찰</a:t>
            </a:r>
          </a:p>
        </p:txBody>
      </p:sp>
      <p:sp>
        <p:nvSpPr>
          <p:cNvPr id="17" name="텍스트 개체 틀 3">
            <a:extLst>
              <a:ext uri="{FF2B5EF4-FFF2-40B4-BE49-F238E27FC236}">
                <a16:creationId xmlns:a16="http://schemas.microsoft.com/office/drawing/2014/main" id="{24CB3394-F78B-4346-89D0-1C877C0F43BE}"/>
              </a:ext>
            </a:extLst>
          </p:cNvPr>
          <p:cNvSpPr txBox="1"/>
          <p:nvPr/>
        </p:nvSpPr>
        <p:spPr>
          <a:xfrm>
            <a:off x="522892" y="98778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293620-EBAE-4330-AE5D-E91746D17744}"/>
              </a:ext>
            </a:extLst>
          </p:cNvPr>
          <p:cNvSpPr txBox="1"/>
          <p:nvPr/>
        </p:nvSpPr>
        <p:spPr>
          <a:xfrm>
            <a:off x="233852" y="5970580"/>
            <a:ext cx="5535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aseline="30000" dirty="0"/>
              <a:t>*</a:t>
            </a:r>
            <a:r>
              <a:rPr lang="en-US" altLang="ko-KR" sz="1050" dirty="0"/>
              <a:t>NHCVA : Near High Contrast Visual Acuity</a:t>
            </a:r>
          </a:p>
          <a:p>
            <a:r>
              <a:rPr lang="ko-KR" altLang="en-US" sz="1050" dirty="0"/>
              <a:t> </a:t>
            </a:r>
            <a:r>
              <a:rPr lang="en-US" altLang="ko-KR" sz="1050" dirty="0"/>
              <a:t>NLCVA : Near Low Contrast Visual Acuity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2948626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BAF3A9B2-4F15-495B-8875-750478992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02715D66-1382-45DB-97C0-046C032588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6BD62102-C955-4CF5-A676-BF3A96203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9BC311B3-6BEC-4291-A3B1-06EADB54C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8EAC4D18-F6DB-41DC-B706-B27051393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E30864D8-1EDF-44C3-B029-21D6AC932E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8E64F700-3372-4A07-9131-F4736AC3055F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9F3325-6CC5-4F9F-B3BF-F4F39A65D637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F652A7-513F-4BA9-838A-71BB3F92680C}"/>
              </a:ext>
            </a:extLst>
          </p:cNvPr>
          <p:cNvSpPr txBox="1"/>
          <p:nvPr/>
        </p:nvSpPr>
        <p:spPr>
          <a:xfrm>
            <a:off x="982779" y="1382549"/>
            <a:ext cx="6137925" cy="459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ko-KR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  <a:r>
              <a:rPr lang="ko-KR" altLang="en-US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하방주시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각도 및 렌즈 종류에 따른 근거리 </a:t>
            </a:r>
            <a:r>
              <a:rPr lang="ko-KR" altLang="en-US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정적입체시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비교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9FC22C-1C97-4640-A9C8-5355445B8A47}"/>
              </a:ext>
            </a:extLst>
          </p:cNvPr>
          <p:cNvSpPr txBox="1"/>
          <p:nvPr/>
        </p:nvSpPr>
        <p:spPr>
          <a:xfrm>
            <a:off x="7218782" y="2544470"/>
            <a:ext cx="4083201" cy="2621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주시 각도 </a:t>
            </a:r>
            <a:r>
              <a:rPr lang="en-US" altLang="ko-KR" sz="1600" b="1" dirty="0">
                <a:latin typeface="나눔바른고딕" panose="020B0603020101020101"/>
                <a:ea typeface="나눔고딕" panose="020D0604000000000000" pitchFamily="50" charset="-127"/>
              </a:rPr>
              <a:t>* 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 종류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X (p=0.995)</a:t>
            </a:r>
          </a:p>
          <a:p>
            <a:pPr>
              <a:lnSpc>
                <a:spcPct val="130000"/>
              </a:lnSpc>
              <a:defRPr/>
            </a:pP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주시 각도 간 차이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정면 주시보다 </a:t>
            </a:r>
            <a:r>
              <a:rPr lang="en-US" altLang="ko-KR" sz="1600" b="1" dirty="0">
                <a:solidFill>
                  <a:srgbClr val="FF5050"/>
                </a:solidFill>
                <a:latin typeface="나눔바른고딕" panose="020B0603020101020101"/>
                <a:ea typeface="나눔고딕" panose="020D0604000000000000" pitchFamily="50" charset="-127"/>
              </a:rPr>
              <a:t>40</a:t>
            </a:r>
            <a:r>
              <a:rPr lang="ko-KR" altLang="en-US" sz="1600" b="1" dirty="0">
                <a:solidFill>
                  <a:srgbClr val="FF5050"/>
                </a:solidFill>
                <a:latin typeface="나눔바른고딕" panose="020B0603020101020101"/>
                <a:ea typeface="나눔고딕" panose="020D0604000000000000" pitchFamily="50" charset="-127"/>
              </a:rPr>
              <a:t>˚</a:t>
            </a:r>
            <a:r>
              <a:rPr lang="ko-KR" altLang="en-US" sz="1600" dirty="0">
                <a:solidFill>
                  <a:srgbClr val="FF5050"/>
                </a:solidFill>
                <a:latin typeface="나눔바른고딕" panose="020B0603020101020101"/>
                <a:ea typeface="나눔고딕" panose="020D0604000000000000" pitchFamily="50" charset="-127"/>
              </a:rPr>
              <a:t> </a:t>
            </a:r>
            <a:r>
              <a:rPr lang="ko-KR" altLang="en-US" sz="1600" b="1" dirty="0" err="1">
                <a:solidFill>
                  <a:srgbClr val="FF5050"/>
                </a:solidFill>
                <a:latin typeface="나눔바른고딕" panose="020B0603020101020101"/>
                <a:ea typeface="나눔고딕" panose="020D0604000000000000" pitchFamily="50" charset="-127"/>
              </a:rPr>
              <a:t>하방</a:t>
            </a:r>
            <a:r>
              <a:rPr lang="ko-KR" altLang="en-US" sz="1600" b="1" dirty="0">
                <a:solidFill>
                  <a:srgbClr val="FF5050"/>
                </a:solidFill>
                <a:latin typeface="나눔바른고딕" panose="020B0603020101020101"/>
                <a:ea typeface="나눔고딕" panose="020D0604000000000000" pitchFamily="50" charset="-127"/>
              </a:rPr>
              <a:t> 주시 시 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저하</a:t>
            </a: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 종류 간 차이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</a:t>
            </a:r>
            <a:r>
              <a:rPr lang="en-US" altLang="ko-KR" sz="1600" b="1" dirty="0">
                <a:solidFill>
                  <a:srgbClr val="C00000"/>
                </a:solidFill>
                <a:latin typeface="나눔바른고딕" panose="020B0603020101020101"/>
                <a:ea typeface="나눔고딕" panose="020D0604000000000000" pitchFamily="50" charset="-127"/>
              </a:rPr>
              <a:t>A </a:t>
            </a:r>
            <a:r>
              <a:rPr lang="ko-KR" altLang="en-US" sz="1600" b="1" dirty="0">
                <a:solidFill>
                  <a:srgbClr val="C00000"/>
                </a:solidFill>
                <a:latin typeface="나눔바른고딕" panose="020B0603020101020101"/>
                <a:ea typeface="나눔고딕" panose="020D0604000000000000" pitchFamily="50" charset="-127"/>
              </a:rPr>
              <a:t>렌즈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가 </a:t>
            </a: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C 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렌즈에 비해 </a:t>
            </a:r>
            <a:r>
              <a:rPr lang="ko-KR" altLang="en-US" sz="1600" b="1" dirty="0" err="1">
                <a:latin typeface="나눔바른고딕" panose="020B0603020101020101"/>
                <a:ea typeface="나눔고딕" panose="020D0604000000000000" pitchFamily="50" charset="-127"/>
              </a:rPr>
              <a:t>정적입체시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 낮음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</p:txBody>
      </p:sp>
      <p:sp>
        <p:nvSpPr>
          <p:cNvPr id="18" name="제목 3">
            <a:extLst>
              <a:ext uri="{FF2B5EF4-FFF2-40B4-BE49-F238E27FC236}">
                <a16:creationId xmlns:a16="http://schemas.microsoft.com/office/drawing/2014/main" id="{FF30EF8C-304E-4BE1-9375-142C1CAA3BDC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3200" dirty="0">
                <a:solidFill>
                  <a:schemeClr val="tx2">
                    <a:lumMod val="75000"/>
                  </a:schemeClr>
                </a:solidFill>
                <a:latin typeface="나눔바른고딕" panose="020B0603020101020101"/>
                <a:ea typeface="나눔바른고딕" panose="020B0603020101020101"/>
              </a:rPr>
              <a:t>결과 및 고찰</a:t>
            </a:r>
          </a:p>
        </p:txBody>
      </p:sp>
      <p:sp>
        <p:nvSpPr>
          <p:cNvPr id="19" name="텍스트 개체 틀 3">
            <a:extLst>
              <a:ext uri="{FF2B5EF4-FFF2-40B4-BE49-F238E27FC236}">
                <a16:creationId xmlns:a16="http://schemas.microsoft.com/office/drawing/2014/main" id="{85805662-FEE2-485E-8070-3CF7F53653E0}"/>
              </a:ext>
            </a:extLst>
          </p:cNvPr>
          <p:cNvSpPr txBox="1"/>
          <p:nvPr/>
        </p:nvSpPr>
        <p:spPr>
          <a:xfrm>
            <a:off x="522892" y="98778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53B580F7-3B42-47BE-8BC1-73584E08F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3356" y="2179826"/>
            <a:ext cx="4871295" cy="390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134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96DBDB9E-7BDC-4A27-8367-A0E608A2C2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67A96E87-67E0-4E5A-9B7D-43827737E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EF2DC801-293C-42F7-89E7-6792026F3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833E9FD0-5F31-40F3-9CD5-270E12FF5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E8F6836C-00FB-48A1-9E51-3F3FFD7E4B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6B9A0D9F-FC02-4BF7-A507-9F180C70D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295D4846-0039-4768-A747-3723BDF398F3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BF33AC-F068-4D1C-B6A9-1ED95F3D33C7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4A877C-1BDA-4BE9-B78B-63B8A5E64B4E}"/>
              </a:ext>
            </a:extLst>
          </p:cNvPr>
          <p:cNvSpPr txBox="1"/>
          <p:nvPr/>
        </p:nvSpPr>
        <p:spPr>
          <a:xfrm>
            <a:off x="982779" y="1382549"/>
            <a:ext cx="6137925" cy="874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ko-KR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주시방향 및 렌즈 종류에 따른 자각적 증상 비교</a:t>
            </a:r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 1) 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피로도 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– 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총 점수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83561C16-2AE8-4113-BAF2-BC6712257A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4117" y="2280347"/>
            <a:ext cx="6328196" cy="36762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3BEF14B-963D-42B4-9F59-FC78EA5A2628}"/>
              </a:ext>
            </a:extLst>
          </p:cNvPr>
          <p:cNvSpPr txBox="1"/>
          <p:nvPr/>
        </p:nvSpPr>
        <p:spPr>
          <a:xfrm>
            <a:off x="7942307" y="2663359"/>
            <a:ext cx="3858908" cy="2622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주시 방향 </a:t>
            </a:r>
            <a:r>
              <a:rPr lang="en-US" altLang="ko-KR" sz="1600" b="1" dirty="0">
                <a:latin typeface="나눔바른고딕" panose="020B0603020101020101"/>
                <a:ea typeface="나눔고딕" panose="020D0604000000000000" pitchFamily="50" charset="-127"/>
              </a:rPr>
              <a:t>* 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 종류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X (p=0.740)</a:t>
            </a:r>
          </a:p>
          <a:p>
            <a:pPr>
              <a:lnSpc>
                <a:spcPct val="130000"/>
              </a:lnSpc>
              <a:defRPr/>
            </a:pP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주시 방향 간 차이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X (p=0.227)</a:t>
            </a:r>
          </a:p>
          <a:p>
            <a:pPr>
              <a:lnSpc>
                <a:spcPct val="130000"/>
              </a:lnSpc>
              <a:defRPr/>
            </a:pP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 종류 간 차이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X (p=0.056)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</p:txBody>
      </p:sp>
      <p:sp>
        <p:nvSpPr>
          <p:cNvPr id="18" name="제목 3">
            <a:extLst>
              <a:ext uri="{FF2B5EF4-FFF2-40B4-BE49-F238E27FC236}">
                <a16:creationId xmlns:a16="http://schemas.microsoft.com/office/drawing/2014/main" id="{B5605F55-0898-4EE5-A7CA-84A03DCEAF25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3200" dirty="0">
                <a:solidFill>
                  <a:schemeClr val="tx2">
                    <a:lumMod val="75000"/>
                  </a:schemeClr>
                </a:solidFill>
                <a:latin typeface="나눔바른고딕" panose="020B0603020101020101"/>
                <a:ea typeface="나눔바른고딕" panose="020B0603020101020101"/>
              </a:rPr>
              <a:t>결과 및 고찰</a:t>
            </a:r>
          </a:p>
        </p:txBody>
      </p:sp>
      <p:sp>
        <p:nvSpPr>
          <p:cNvPr id="19" name="텍스트 개체 틀 3">
            <a:extLst>
              <a:ext uri="{FF2B5EF4-FFF2-40B4-BE49-F238E27FC236}">
                <a16:creationId xmlns:a16="http://schemas.microsoft.com/office/drawing/2014/main" id="{724DEFB2-19B0-4F27-B9DB-D5B403FFF641}"/>
              </a:ext>
            </a:extLst>
          </p:cNvPr>
          <p:cNvSpPr txBox="1"/>
          <p:nvPr/>
        </p:nvSpPr>
        <p:spPr>
          <a:xfrm>
            <a:off x="522892" y="98778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6594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EF23F40E-22CB-43A4-8618-81BE11F82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F6F9B3BA-F154-40C8-A46C-F7399909E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D6770E87-0391-4E60-9E2C-5B09EF917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CFE2985F-0D39-4BA7-B25D-52472E8B3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42E49F38-C459-4782-B8B9-95F55F6239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69C49FC3-A602-4BD1-A162-50700F285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9E7044BE-DD2E-4F00-A3B6-E3B1346D2E51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FFDE92-514A-4168-BD7D-5C04FADDD9B1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9163E9-7DDF-4DBB-9F5A-9EA8906AADD0}"/>
              </a:ext>
            </a:extLst>
          </p:cNvPr>
          <p:cNvSpPr txBox="1"/>
          <p:nvPr/>
        </p:nvSpPr>
        <p:spPr>
          <a:xfrm>
            <a:off x="982779" y="1382549"/>
            <a:ext cx="6137925" cy="874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ko-KR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주시방향 및 렌즈 종류에 따른 자각적 증상 비교</a:t>
            </a:r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 1) 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피로도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 – 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항목별 비교</a:t>
            </a:r>
          </a:p>
        </p:txBody>
      </p:sp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9B79747E-2363-4F56-8C87-AB8927871596}"/>
              </a:ext>
            </a:extLst>
          </p:cNvPr>
          <p:cNvGraphicFramePr>
            <a:graphicFrameLocks noGrp="1"/>
          </p:cNvGraphicFramePr>
          <p:nvPr/>
        </p:nvGraphicFramePr>
        <p:xfrm>
          <a:off x="1911770" y="2331734"/>
          <a:ext cx="8991247" cy="2831184"/>
        </p:xfrm>
        <a:graphic>
          <a:graphicData uri="http://schemas.openxmlformats.org/drawingml/2006/table">
            <a:tbl>
              <a:tblPr/>
              <a:tblGrid>
                <a:gridCol w="1890376">
                  <a:extLst>
                    <a:ext uri="{9D8B030D-6E8A-4147-A177-3AD203B41FA5}">
                      <a16:colId xmlns:a16="http://schemas.microsoft.com/office/drawing/2014/main" val="349386900"/>
                    </a:ext>
                  </a:extLst>
                </a:gridCol>
                <a:gridCol w="1025361">
                  <a:extLst>
                    <a:ext uri="{9D8B030D-6E8A-4147-A177-3AD203B41FA5}">
                      <a16:colId xmlns:a16="http://schemas.microsoft.com/office/drawing/2014/main" val="1739017827"/>
                    </a:ext>
                  </a:extLst>
                </a:gridCol>
                <a:gridCol w="1025361">
                  <a:extLst>
                    <a:ext uri="{9D8B030D-6E8A-4147-A177-3AD203B41FA5}">
                      <a16:colId xmlns:a16="http://schemas.microsoft.com/office/drawing/2014/main" val="640480665"/>
                    </a:ext>
                  </a:extLst>
                </a:gridCol>
                <a:gridCol w="1025361">
                  <a:extLst>
                    <a:ext uri="{9D8B030D-6E8A-4147-A177-3AD203B41FA5}">
                      <a16:colId xmlns:a16="http://schemas.microsoft.com/office/drawing/2014/main" val="2426972713"/>
                    </a:ext>
                  </a:extLst>
                </a:gridCol>
                <a:gridCol w="1025361">
                  <a:extLst>
                    <a:ext uri="{9D8B030D-6E8A-4147-A177-3AD203B41FA5}">
                      <a16:colId xmlns:a16="http://schemas.microsoft.com/office/drawing/2014/main" val="1656745047"/>
                    </a:ext>
                  </a:extLst>
                </a:gridCol>
                <a:gridCol w="1025361">
                  <a:extLst>
                    <a:ext uri="{9D8B030D-6E8A-4147-A177-3AD203B41FA5}">
                      <a16:colId xmlns:a16="http://schemas.microsoft.com/office/drawing/2014/main" val="2078558403"/>
                    </a:ext>
                  </a:extLst>
                </a:gridCol>
                <a:gridCol w="1025361">
                  <a:extLst>
                    <a:ext uri="{9D8B030D-6E8A-4147-A177-3AD203B41FA5}">
                      <a16:colId xmlns:a16="http://schemas.microsoft.com/office/drawing/2014/main" val="2811425033"/>
                    </a:ext>
                  </a:extLst>
                </a:gridCol>
                <a:gridCol w="948705">
                  <a:extLst>
                    <a:ext uri="{9D8B030D-6E8A-4147-A177-3AD203B41FA5}">
                      <a16:colId xmlns:a16="http://schemas.microsoft.com/office/drawing/2014/main" val="3300264776"/>
                    </a:ext>
                  </a:extLst>
                </a:gridCol>
              </a:tblGrid>
              <a:tr h="278861"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Discomfort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Primary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Down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p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9932063"/>
                  </a:ext>
                </a:extLst>
              </a:tr>
              <a:tr h="2788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A</a:t>
                      </a:r>
                      <a:endParaRPr lang="en-US" sz="1200" b="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B</a:t>
                      </a:r>
                      <a:endParaRPr lang="en-US" sz="1200" b="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C</a:t>
                      </a:r>
                      <a:endParaRPr lang="en-US" sz="1200" b="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A</a:t>
                      </a:r>
                      <a:endParaRPr lang="en-US" sz="1200" b="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B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C</a:t>
                      </a:r>
                      <a:endParaRPr lang="en-US" sz="1200" b="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2460007"/>
                  </a:ext>
                </a:extLst>
              </a:tr>
              <a:tr h="32236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이물감</a:t>
                      </a:r>
                      <a:endParaRPr lang="en-US" sz="14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2.05±1.12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2.05±0.92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2.14±0.85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2.05±1.20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2.10±1.00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2.14±1.01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0.989</a:t>
                      </a:r>
                      <a:endParaRPr lang="en-US" sz="11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600915"/>
                  </a:ext>
                </a:extLst>
              </a:tr>
              <a:tr h="32236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어지러움</a:t>
                      </a:r>
                      <a:endParaRPr lang="en-US" sz="14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1.29±0.56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1.43±0.75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1.57±0.93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1.38±0.67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1.52±0.81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1.67±1.11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1.000</a:t>
                      </a:r>
                      <a:endParaRPr lang="en-US" sz="1100" b="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398866"/>
                  </a:ext>
                </a:extLst>
              </a:tr>
              <a:tr h="32236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집중 어려움</a:t>
                      </a:r>
                      <a:endParaRPr lang="en-US" sz="14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1.48±0.81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1.81±0.93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1.86±0.79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1.81±0.87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1.95±0.92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2.00±0.89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0.726</a:t>
                      </a:r>
                      <a:endParaRPr lang="en-US" sz="1100" b="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2951777"/>
                  </a:ext>
                </a:extLst>
              </a:tr>
              <a:tr h="32236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시야 흐림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1.52±0.87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1.95±1.02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1.95±0.86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1.76±0.89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1.86±0.96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2.05±1.02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0.463</a:t>
                      </a:r>
                      <a:endParaRPr lang="en-US" sz="1100" b="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846422"/>
                  </a:ext>
                </a:extLst>
              </a:tr>
              <a:tr h="32236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빛 번짐</a:t>
                      </a:r>
                      <a:endParaRPr lang="en-US" sz="14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1.33±0.58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1.57±0.68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1.71±1.01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1.48±0.81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1.43±0.60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1.67±0.97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0.559</a:t>
                      </a:r>
                      <a:endParaRPr lang="en-US" sz="1100" b="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978513"/>
                  </a:ext>
                </a:extLst>
              </a:tr>
              <a:tr h="32236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초점 안 맞음 </a:t>
                      </a:r>
                      <a:endParaRPr lang="en-US" sz="14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1.90±1.09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2.10±1.00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1.90±0.89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2.10±1.09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2.14±1.01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2.29±1.01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0.548</a:t>
                      </a:r>
                      <a:endParaRPr lang="en-US" sz="1100" b="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384333"/>
                  </a:ext>
                </a:extLst>
              </a:tr>
              <a:tr h="32236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복시</a:t>
                      </a:r>
                      <a:endParaRPr lang="en-US" sz="14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1.52±1.03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1.95±0.97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1.71±0.96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1.67±1.02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1.95±0.97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1.86±1.01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407" marR="82407" marT="41204" marB="41204"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0.873</a:t>
                      </a:r>
                      <a:endParaRPr lang="en-US" sz="11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31966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7BA58B9-E3A9-476C-B4A2-89256C419439}"/>
              </a:ext>
            </a:extLst>
          </p:cNvPr>
          <p:cNvSpPr txBox="1"/>
          <p:nvPr/>
        </p:nvSpPr>
        <p:spPr>
          <a:xfrm>
            <a:off x="1630114" y="5373232"/>
            <a:ext cx="9554558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b="1" dirty="0">
                <a:latin typeface="나눔바른고딕" panose="020B0603020101020101"/>
              </a:rPr>
              <a:t>“</a:t>
            </a:r>
            <a:r>
              <a:rPr lang="ko-KR" altLang="en-US" b="1" dirty="0">
                <a:latin typeface="나눔바른고딕" panose="020B0603020101020101"/>
              </a:rPr>
              <a:t>시야 흐림</a:t>
            </a:r>
            <a:r>
              <a:rPr lang="en-US" altLang="ko-KR" b="1" dirty="0">
                <a:latin typeface="나눔바른고딕" panose="020B0603020101020101"/>
              </a:rPr>
              <a:t>“ </a:t>
            </a:r>
            <a:r>
              <a:rPr lang="ko-KR" altLang="en-US" dirty="0">
                <a:latin typeface="나눔바른고딕" panose="020B0603020101020101"/>
              </a:rPr>
              <a:t>증상 </a:t>
            </a:r>
            <a:r>
              <a:rPr lang="en-US" altLang="ko-KR" dirty="0">
                <a:latin typeface="나눔바른고딕" panose="020B0603020101020101"/>
              </a:rPr>
              <a:t>– </a:t>
            </a:r>
            <a:r>
              <a:rPr lang="en-US" altLang="ko-KR" b="1" dirty="0">
                <a:solidFill>
                  <a:schemeClr val="accent1">
                    <a:lumMod val="75000"/>
                  </a:schemeClr>
                </a:solidFill>
                <a:latin typeface="나눔바른고딕" panose="020B0603020101020101"/>
              </a:rPr>
              <a:t>C </a:t>
            </a:r>
            <a:r>
              <a:rPr lang="ko-KR" altLang="en-US" b="1" dirty="0">
                <a:solidFill>
                  <a:schemeClr val="accent1">
                    <a:lumMod val="75000"/>
                  </a:schemeClr>
                </a:solidFill>
                <a:latin typeface="나눔바른고딕" panose="020B0603020101020101"/>
              </a:rPr>
              <a:t>렌즈</a:t>
            </a:r>
            <a:r>
              <a:rPr lang="ko-KR" altLang="en-US" dirty="0">
                <a:latin typeface="나눔바른고딕" panose="020B0603020101020101"/>
              </a:rPr>
              <a:t>가 </a:t>
            </a:r>
            <a:r>
              <a:rPr lang="en-US" altLang="ko-KR" dirty="0">
                <a:latin typeface="나눔바른고딕" panose="020B0603020101020101"/>
              </a:rPr>
              <a:t>A </a:t>
            </a:r>
            <a:r>
              <a:rPr lang="ko-KR" altLang="en-US" dirty="0">
                <a:latin typeface="나눔바른고딕" panose="020B0603020101020101"/>
              </a:rPr>
              <a:t>렌즈에 비해 심함 </a:t>
            </a:r>
            <a:r>
              <a:rPr lang="en-US" altLang="ko-KR" dirty="0">
                <a:latin typeface="나눔바른고딕" panose="020B0603020101020101"/>
              </a:rPr>
              <a:t>(p=0.027)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바른고딕" panose="020B0603020101020101"/>
              </a:rPr>
              <a:t>주시 각도에 따른 피로 증상 차이 </a:t>
            </a:r>
            <a:r>
              <a:rPr lang="en-US" altLang="ko-KR" dirty="0">
                <a:latin typeface="나눔바른고딕" panose="020B0603020101020101"/>
              </a:rPr>
              <a:t>X</a:t>
            </a:r>
            <a:r>
              <a:rPr lang="ko-KR" altLang="en-US" dirty="0">
                <a:latin typeface="나눔바른고딕" panose="020B0603020101020101"/>
              </a:rPr>
              <a:t> </a:t>
            </a:r>
            <a:endParaRPr lang="en-US" altLang="ko-KR" dirty="0">
              <a:latin typeface="나눔바른고딕" panose="020B0603020101020101"/>
            </a:endParaRPr>
          </a:p>
        </p:txBody>
      </p:sp>
      <p:sp>
        <p:nvSpPr>
          <p:cNvPr id="16" name="제목 3">
            <a:extLst>
              <a:ext uri="{FF2B5EF4-FFF2-40B4-BE49-F238E27FC236}">
                <a16:creationId xmlns:a16="http://schemas.microsoft.com/office/drawing/2014/main" id="{0FB8D6B2-7DE4-473A-A770-9E8DD671FB1B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3200" dirty="0">
                <a:solidFill>
                  <a:schemeClr val="tx2">
                    <a:lumMod val="75000"/>
                  </a:schemeClr>
                </a:solidFill>
                <a:latin typeface="나눔바른고딕" panose="020B0603020101020101"/>
                <a:ea typeface="나눔바른고딕" panose="020B0603020101020101"/>
              </a:rPr>
              <a:t>결과 및 고찰</a:t>
            </a:r>
          </a:p>
        </p:txBody>
      </p:sp>
      <p:sp>
        <p:nvSpPr>
          <p:cNvPr id="17" name="텍스트 개체 틀 3">
            <a:extLst>
              <a:ext uri="{FF2B5EF4-FFF2-40B4-BE49-F238E27FC236}">
                <a16:creationId xmlns:a16="http://schemas.microsoft.com/office/drawing/2014/main" id="{D3F1B844-170A-400E-8409-11243F18F235}"/>
              </a:ext>
            </a:extLst>
          </p:cNvPr>
          <p:cNvSpPr txBox="1"/>
          <p:nvPr/>
        </p:nvSpPr>
        <p:spPr>
          <a:xfrm>
            <a:off x="522892" y="98778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5195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47829BE4-5A5E-4DBB-B2D8-F473D1C98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25AE1D57-85ED-407B-936C-1A568F5C7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94720AB8-180E-4CC8-B690-1F40C2AEE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97B2B8A1-B22A-4AF9-BA4B-A15586E52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34BC0EF3-54A7-4DF7-A00B-F7788C0522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E1D6B543-2E4B-4B83-AA8F-64FB5D0F5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74CE7D61-2B4D-42AE-BDCB-E509F44A62FE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8B4AA0-25D6-4147-A589-1A90F4DEFB1A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79C31D-0699-4A85-87BC-174B0F4C816E}"/>
              </a:ext>
            </a:extLst>
          </p:cNvPr>
          <p:cNvSpPr txBox="1"/>
          <p:nvPr/>
        </p:nvSpPr>
        <p:spPr>
          <a:xfrm>
            <a:off x="982779" y="1382549"/>
            <a:ext cx="6137925" cy="874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ko-KR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주시방향 및 렌즈 종류에 따른 자각적 증상 비교</a:t>
            </a:r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 2) 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근거리시력 만족도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4ED5D4-00EF-4A53-AC67-FCA841A039CB}"/>
              </a:ext>
            </a:extLst>
          </p:cNvPr>
          <p:cNvSpPr txBox="1"/>
          <p:nvPr/>
        </p:nvSpPr>
        <p:spPr>
          <a:xfrm>
            <a:off x="7583290" y="2776171"/>
            <a:ext cx="4517917" cy="2621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주시 방향 </a:t>
            </a:r>
            <a:r>
              <a:rPr lang="en-US" altLang="ko-KR" sz="1600" b="1" dirty="0">
                <a:latin typeface="나눔바른고딕" panose="020B0603020101020101"/>
                <a:ea typeface="나눔고딕" panose="020D0604000000000000" pitchFamily="50" charset="-127"/>
              </a:rPr>
              <a:t>* 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 종류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X (p=0.740)</a:t>
            </a:r>
          </a:p>
          <a:p>
            <a:pPr>
              <a:lnSpc>
                <a:spcPct val="130000"/>
              </a:lnSpc>
              <a:defRPr/>
            </a:pP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주시 방향 간 차이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X (p=0.131)</a:t>
            </a:r>
          </a:p>
          <a:p>
            <a:pPr>
              <a:lnSpc>
                <a:spcPct val="130000"/>
              </a:lnSpc>
              <a:defRPr/>
            </a:pP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 종류 간 차이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나눔바른고딕" panose="020B0603020101020101"/>
                <a:ea typeface="나눔고딕" panose="020D0604000000000000" pitchFamily="50" charset="-127"/>
              </a:rPr>
              <a:t>C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나눔바른고딕" panose="020B0603020101020101"/>
                <a:ea typeface="나눔고딕" panose="020D0604000000000000" pitchFamily="50" charset="-127"/>
              </a:rPr>
              <a:t>렌즈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가 </a:t>
            </a: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A,B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렌즈보다 근거리시력 만족도 낮음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</p:txBody>
      </p:sp>
      <p:sp>
        <p:nvSpPr>
          <p:cNvPr id="15" name="제목 3">
            <a:extLst>
              <a:ext uri="{FF2B5EF4-FFF2-40B4-BE49-F238E27FC236}">
                <a16:creationId xmlns:a16="http://schemas.microsoft.com/office/drawing/2014/main" id="{10596725-0058-4F1D-97D7-88E6BFE7F0F8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3200" dirty="0">
                <a:solidFill>
                  <a:schemeClr val="tx2">
                    <a:lumMod val="75000"/>
                  </a:schemeClr>
                </a:solidFill>
                <a:latin typeface="나눔바른고딕" panose="020B0603020101020101"/>
                <a:ea typeface="나눔바른고딕" panose="020B0603020101020101"/>
              </a:rPr>
              <a:t>결과 및 고찰</a:t>
            </a:r>
          </a:p>
        </p:txBody>
      </p:sp>
      <p:sp>
        <p:nvSpPr>
          <p:cNvPr id="19" name="텍스트 개체 틀 3">
            <a:extLst>
              <a:ext uri="{FF2B5EF4-FFF2-40B4-BE49-F238E27FC236}">
                <a16:creationId xmlns:a16="http://schemas.microsoft.com/office/drawing/2014/main" id="{3AFC63FD-712A-4ABE-8C75-57C31E6E635E}"/>
              </a:ext>
            </a:extLst>
          </p:cNvPr>
          <p:cNvSpPr txBox="1"/>
          <p:nvPr/>
        </p:nvSpPr>
        <p:spPr>
          <a:xfrm>
            <a:off x="522892" y="98778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159E7FA4-B020-4A86-B2E3-AD84616EB4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6396" y="2398797"/>
            <a:ext cx="6108721" cy="363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975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5FF83AD1-A0FC-4A62-98F6-BACF4CB168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746D6C4E-3056-4440-AA30-AB9F36A87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604EF915-ACB5-4707-9827-CF39BFE88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4E5FE6CD-C589-4E44-B95A-BAD04AD4B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굴림" pitchFamily="50" charset="-127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FD05EF5A-4D09-4D55-AD11-842BFCA8A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굴림" pitchFamily="50" charset="-127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67B0068C-FE48-4921-BAC1-2F5D6ABE8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굴림" pitchFamily="50" charset="-127"/>
            </a:endParaRPr>
          </a:p>
        </p:txBody>
      </p:sp>
      <p:pic>
        <p:nvPicPr>
          <p:cNvPr id="8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B9828686-CF37-4F12-B045-D2A2E653BCB1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1680E9-3D23-44FB-9682-97532A218595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Rounded MT Bold" panose="020F07040305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01E214-C61B-4BA2-807F-35411963EFB9}"/>
              </a:ext>
            </a:extLst>
          </p:cNvPr>
          <p:cNvSpPr txBox="1"/>
          <p:nvPr/>
        </p:nvSpPr>
        <p:spPr>
          <a:xfrm>
            <a:off x="414995" y="1554140"/>
            <a:ext cx="55379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고찰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2377EE-F488-4FEE-AF0F-D272E8ABA05C}"/>
              </a:ext>
            </a:extLst>
          </p:cNvPr>
          <p:cNvSpPr txBox="1"/>
          <p:nvPr/>
        </p:nvSpPr>
        <p:spPr>
          <a:xfrm>
            <a:off x="1534978" y="2112877"/>
            <a:ext cx="3809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1.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렌즈 편심과 근거리 대비시력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450F5F-528A-4690-B316-A1C844814BFF}"/>
              </a:ext>
            </a:extLst>
          </p:cNvPr>
          <p:cNvSpPr txBox="1"/>
          <p:nvPr/>
        </p:nvSpPr>
        <p:spPr>
          <a:xfrm>
            <a:off x="4963807" y="2095856"/>
            <a:ext cx="7137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 </a:t>
            </a:r>
            <a:r>
              <a:rPr kumimoji="0" lang="ko-KR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하방주시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시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근거리 </a:t>
            </a:r>
            <a:r>
              <a:rPr kumimoji="0" lang="ko-KR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고대비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및 </a:t>
            </a:r>
            <a:r>
              <a:rPr kumimoji="0" lang="ko-KR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저대비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시력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낮음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                  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  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 </a:t>
            </a:r>
            <a:r>
              <a:rPr kumimoji="0" lang="ko-KR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하방주시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각도 커질수록 더욱 감소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수직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렌즈 편심 증가와 유의한 상관성</a:t>
            </a:r>
            <a:endParaRPr kumimoji="0" lang="en-US" altLang="ko-KR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E27CBC-3DB1-4BFE-82B7-0A873703C855}"/>
              </a:ext>
            </a:extLst>
          </p:cNvPr>
          <p:cNvSpPr txBox="1"/>
          <p:nvPr/>
        </p:nvSpPr>
        <p:spPr>
          <a:xfrm>
            <a:off x="1524001" y="3550113"/>
            <a:ext cx="3809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2.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근거리 </a:t>
            </a:r>
            <a:r>
              <a:rPr kumimoji="0" lang="ko-KR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정적입체시</a:t>
            </a: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F90D5D-E80F-4DCB-AB59-396CB6586F43}"/>
              </a:ext>
            </a:extLst>
          </p:cNvPr>
          <p:cNvSpPr txBox="1"/>
          <p:nvPr/>
        </p:nvSpPr>
        <p:spPr>
          <a:xfrm>
            <a:off x="4962579" y="3598577"/>
            <a:ext cx="713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정면주시 시보다 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40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˚ </a:t>
            </a:r>
            <a:r>
              <a:rPr kumimoji="0" lang="ko-KR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하방주시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시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근거리 </a:t>
            </a:r>
            <a:r>
              <a:rPr kumimoji="0" lang="ko-KR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정적입체시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낮음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                  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  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0B60F6-323C-447C-A7B0-B32E8AD0A2AC}"/>
              </a:ext>
            </a:extLst>
          </p:cNvPr>
          <p:cNvSpPr txBox="1"/>
          <p:nvPr/>
        </p:nvSpPr>
        <p:spPr>
          <a:xfrm>
            <a:off x="1524001" y="4501800"/>
            <a:ext cx="3809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3.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자각적 증상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0176D1-0621-4AF8-A288-54A6371E0355}"/>
              </a:ext>
            </a:extLst>
          </p:cNvPr>
          <p:cNvSpPr txBox="1"/>
          <p:nvPr/>
        </p:nvSpPr>
        <p:spPr>
          <a:xfrm>
            <a:off x="4962579" y="4475904"/>
            <a:ext cx="7137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주시 방향간 차이 없음</a:t>
            </a:r>
            <a:endParaRPr kumimoji="0" lang="en-US" altLang="ko-KR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809DDD-D83B-4E6B-B1C2-D2DDE26AAF51}"/>
              </a:ext>
            </a:extLst>
          </p:cNvPr>
          <p:cNvSpPr txBox="1"/>
          <p:nvPr/>
        </p:nvSpPr>
        <p:spPr>
          <a:xfrm>
            <a:off x="2068569" y="5379127"/>
            <a:ext cx="854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→ </a:t>
            </a:r>
            <a:r>
              <a:rPr kumimoji="0" lang="ko-KR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하방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주시 시 렌즈의 중심이탈을 고려한 렌즈 설계나 피팅 가이드라인 필요 </a:t>
            </a:r>
          </a:p>
        </p:txBody>
      </p:sp>
      <p:sp>
        <p:nvSpPr>
          <p:cNvPr id="21" name="제목 3">
            <a:extLst>
              <a:ext uri="{FF2B5EF4-FFF2-40B4-BE49-F238E27FC236}">
                <a16:creationId xmlns:a16="http://schemas.microsoft.com/office/drawing/2014/main" id="{EA9566FD-6047-469C-8750-87D321AC9A60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3200" dirty="0">
                <a:solidFill>
                  <a:schemeClr val="tx2">
                    <a:lumMod val="75000"/>
                  </a:schemeClr>
                </a:solidFill>
                <a:latin typeface="나눔바른고딕" panose="020B0603020101020101"/>
                <a:ea typeface="나눔바른고딕" panose="020B0603020101020101"/>
              </a:rPr>
              <a:t>결과 및 고찰</a:t>
            </a:r>
          </a:p>
        </p:txBody>
      </p:sp>
      <p:sp>
        <p:nvSpPr>
          <p:cNvPr id="22" name="텍스트 개체 틀 3">
            <a:extLst>
              <a:ext uri="{FF2B5EF4-FFF2-40B4-BE49-F238E27FC236}">
                <a16:creationId xmlns:a16="http://schemas.microsoft.com/office/drawing/2014/main" id="{2528008A-4D93-4420-8BA9-04FCB60846C2}"/>
              </a:ext>
            </a:extLst>
          </p:cNvPr>
          <p:cNvSpPr txBox="1"/>
          <p:nvPr/>
        </p:nvSpPr>
        <p:spPr>
          <a:xfrm>
            <a:off x="522892" y="98778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</a:endParaRPr>
          </a:p>
        </p:txBody>
      </p:sp>
    </p:spTree>
    <p:extLst>
      <p:ext uri="{BB962C8B-B14F-4D97-AF65-F5344CB8AC3E}">
        <p14:creationId xmlns:p14="http://schemas.microsoft.com/office/powerpoint/2010/main" val="1499534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9FEAF74D-45A2-4A9C-8B6D-98F519858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59070BFF-B2F2-4449-8750-78B0E1D7E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B6874B09-5A8B-4216-992F-D7E250E3CC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1DE112D9-24F4-4882-B20F-F7D9D732D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굴림" pitchFamily="50" charset="-127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0844C2B2-2E39-46D2-80F2-8A31DACA54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굴림" pitchFamily="50" charset="-127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3F8B35BD-C685-49A4-954F-56314E687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굴림" pitchFamily="50" charset="-127"/>
            </a:endParaRPr>
          </a:p>
        </p:txBody>
      </p:sp>
      <p:pic>
        <p:nvPicPr>
          <p:cNvPr id="8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D51095AD-D4A4-4D1D-90B3-FE34BC557EDB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B73736-09AD-4D1A-9F5D-C4C723FEFA02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Rounded MT Bold" panose="020F07040305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8FF1B0-1A89-45A5-BA7B-F67AC81C1BEE}"/>
              </a:ext>
            </a:extLst>
          </p:cNvPr>
          <p:cNvSpPr txBox="1"/>
          <p:nvPr/>
        </p:nvSpPr>
        <p:spPr>
          <a:xfrm>
            <a:off x="414995" y="1554140"/>
            <a:ext cx="55379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고찰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39D874-17E4-42EE-9E0F-D37FE1F87BCF}"/>
              </a:ext>
            </a:extLst>
          </p:cNvPr>
          <p:cNvSpPr txBox="1"/>
          <p:nvPr/>
        </p:nvSpPr>
        <p:spPr>
          <a:xfrm>
            <a:off x="1616365" y="1656426"/>
            <a:ext cx="3809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1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. A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렌즈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918D7C-CC97-41FA-AC8F-4448792C5958}"/>
              </a:ext>
            </a:extLst>
          </p:cNvPr>
          <p:cNvSpPr txBox="1"/>
          <p:nvPr/>
        </p:nvSpPr>
        <p:spPr>
          <a:xfrm>
            <a:off x="1616366" y="2990281"/>
            <a:ext cx="3809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2. 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B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렌즈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CB7744-2F3E-4FE8-9EB6-C225B5F737B5}"/>
              </a:ext>
            </a:extLst>
          </p:cNvPr>
          <p:cNvSpPr txBox="1"/>
          <p:nvPr/>
        </p:nvSpPr>
        <p:spPr>
          <a:xfrm>
            <a:off x="1616365" y="4349377"/>
            <a:ext cx="3809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3. 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C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렌즈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6808BD9-7270-4E67-A388-902FF6EFF268}"/>
              </a:ext>
            </a:extLst>
          </p:cNvPr>
          <p:cNvSpPr txBox="1"/>
          <p:nvPr/>
        </p:nvSpPr>
        <p:spPr>
          <a:xfrm>
            <a:off x="3263575" y="1540831"/>
            <a:ext cx="8513429" cy="1152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근거리 대비시력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정적 </a:t>
            </a:r>
            <a:r>
              <a:rPr kumimoji="0" lang="ko-KR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입체시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낮음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</a:t>
            </a:r>
            <a:r>
              <a:rPr lang="ko-KR" altLang="en-US" sz="1600" dirty="0">
                <a:solidFill>
                  <a:prstClr val="black"/>
                </a:solidFill>
                <a:latin typeface="나눔바른고딕" panose="020B0603020101020101"/>
                <a:ea typeface="맑은 고딕" panose="020B0503020000020004" pitchFamily="50" charset="-127"/>
              </a:rPr>
              <a:t>시력 변화에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편심 영향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x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(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편심 최대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0.724 mm)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dirty="0">
                <a:solidFill>
                  <a:prstClr val="black"/>
                </a:solidFill>
                <a:latin typeface="나눔바른고딕" panose="020B0603020101020101"/>
                <a:ea typeface="맑은 고딕" panose="020B0503020000020004" pitchFamily="50" charset="-127"/>
              </a:rPr>
              <a:t>        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-&gt;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두 렌즈에 비해 가입도 크기가 작고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,</a:t>
            </a:r>
            <a:r>
              <a:rPr lang="ko-KR" altLang="en-US" sz="1600" b="1" dirty="0">
                <a:solidFill>
                  <a:prstClr val="black"/>
                </a:solidFill>
                <a:latin typeface="나눔바른고딕" panose="020B0603020101020101"/>
                <a:ea typeface="맑은 고딕" panose="020B0503020000020004" pitchFamily="50" charset="-127"/>
              </a:rPr>
              <a:t>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가입도 영역은 넓음</a:t>
            </a:r>
            <a:r>
              <a:rPr kumimoji="0" lang="en-US" altLang="ko-KR" sz="16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[7]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</a:t>
            </a:r>
            <a:endParaRPr kumimoji="0" lang="en-US" altLang="ko-K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3BB459-0523-48B6-A349-780BB4A70243}"/>
              </a:ext>
            </a:extLst>
          </p:cNvPr>
          <p:cNvSpPr txBox="1"/>
          <p:nvPr/>
        </p:nvSpPr>
        <p:spPr>
          <a:xfrm>
            <a:off x="3263576" y="2993284"/>
            <a:ext cx="7137400" cy="1029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40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˚ </a:t>
            </a:r>
            <a:r>
              <a:rPr kumimoji="0" lang="ko-KR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하방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주시 시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허용가능한 수준 이상으로 상방 편심</a:t>
            </a:r>
            <a:endParaRPr kumimoji="0" lang="en-US" altLang="ko-KR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근거리 대비시력 감소에 유의한 영향</a:t>
            </a:r>
            <a:endParaRPr kumimoji="0" lang="en-US" altLang="ko-KR" sz="7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700" b="1" dirty="0">
                <a:solidFill>
                  <a:prstClr val="black"/>
                </a:solidFill>
                <a:latin typeface="나눔바른고딕" panose="020B0603020101020101"/>
                <a:ea typeface="맑은 고딕" panose="020B0503020000020004" pitchFamily="50" charset="-127"/>
              </a:rPr>
              <a:t>                    </a:t>
            </a:r>
            <a:r>
              <a:rPr lang="en-US" altLang="ko-KR" sz="1600" b="1" dirty="0">
                <a:latin typeface="나눔바른고딕" panose="020B0603020101020101"/>
                <a:ea typeface="맑은 고딕" panose="020B0503020000020004" pitchFamily="50" charset="-127"/>
              </a:rPr>
              <a:t>-&gt; BC</a:t>
            </a:r>
            <a:r>
              <a:rPr lang="ko-KR" altLang="en-US" sz="1600" b="1" dirty="0">
                <a:latin typeface="나눔바른고딕" panose="020B0603020101020101"/>
                <a:ea typeface="맑은 고딕" panose="020B0503020000020004" pitchFamily="50" charset="-127"/>
              </a:rPr>
              <a:t>작고 </a:t>
            </a:r>
            <a:r>
              <a:rPr lang="en-US" altLang="ko-KR" sz="1600" b="1" dirty="0" err="1">
                <a:latin typeface="나눔바른고딕" panose="020B0603020101020101"/>
                <a:ea typeface="맑은 고딕" panose="020B0503020000020004" pitchFamily="50" charset="-127"/>
              </a:rPr>
              <a:t>Dia</a:t>
            </a:r>
            <a:r>
              <a:rPr lang="ko-KR" altLang="en-US" sz="1600" b="1" dirty="0">
                <a:latin typeface="나눔바른고딕" panose="020B0603020101020101"/>
                <a:ea typeface="맑은 고딕" panose="020B0503020000020004" pitchFamily="50" charset="-127"/>
              </a:rPr>
              <a:t>큼</a:t>
            </a:r>
            <a:r>
              <a:rPr lang="en-US" altLang="ko-KR" sz="1600" b="1" dirty="0">
                <a:latin typeface="나눔바른고딕" panose="020B0603020101020101"/>
                <a:ea typeface="맑은 고딕" panose="020B0503020000020004" pitchFamily="50" charset="-127"/>
              </a:rPr>
              <a:t>, </a:t>
            </a:r>
            <a:r>
              <a:rPr lang="ko-KR" altLang="en-US" sz="1600" b="1" dirty="0">
                <a:latin typeface="나눔바른고딕" panose="020B0603020101020101"/>
                <a:ea typeface="맑은 고딕" panose="020B0503020000020004" pitchFamily="50" charset="-127"/>
              </a:rPr>
              <a:t>동일하지 않은 피팅 상태 </a:t>
            </a:r>
            <a:endParaRPr kumimoji="0" lang="en-US" altLang="ko-KR" sz="10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3C0FF4-92CD-4CB0-81B6-F8E79EB146F6}"/>
              </a:ext>
            </a:extLst>
          </p:cNvPr>
          <p:cNvSpPr txBox="1"/>
          <p:nvPr/>
        </p:nvSpPr>
        <p:spPr>
          <a:xfrm>
            <a:off x="3294394" y="4246015"/>
            <a:ext cx="753210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근거리 대비시력 감소에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편심 영향 가장 크게 받음</a:t>
            </a:r>
            <a:endParaRPr kumimoji="0" lang="en-US" altLang="ko-KR" sz="1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근거리 시력만족도 가장 낮음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     -&gt; 3 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바른고딕" panose="020B0603020101020101"/>
                <a:ea typeface="휴먼명조"/>
              </a:rPr>
              <a:t>zone progressive </a:t>
            </a: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바른고딕" panose="020B0603020101020101"/>
                <a:ea typeface="휴먼명조"/>
              </a:rPr>
              <a:t>디자인 </a:t>
            </a: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바른고딕" panose="020B0603020101020101"/>
                <a:ea typeface="휴먼명조"/>
              </a:rPr>
              <a:t>: </a:t>
            </a:r>
            <a:r>
              <a:rPr kumimoji="0" lang="ko-KR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바른고딕" panose="020B0603020101020101"/>
                <a:ea typeface="휴먼명조"/>
              </a:rPr>
              <a:t>굴절력이</a:t>
            </a: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바른고딕" panose="020B0603020101020101"/>
                <a:ea typeface="휴먼명조"/>
              </a:rPr>
              <a:t> 급격하게 변하는 구간 영향</a:t>
            </a:r>
            <a:r>
              <a:rPr kumimoji="0" lang="en-US" altLang="ko-KR" sz="1600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바른고딕" panose="020B0603020101020101"/>
                <a:ea typeface="휴먼명조"/>
              </a:rPr>
              <a:t>[8]</a:t>
            </a:r>
            <a:r>
              <a: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바른고딕" panose="020B0603020101020101"/>
                <a:ea typeface="휴먼명조"/>
              </a:rPr>
              <a:t> </a:t>
            </a:r>
            <a:endParaRPr kumimoji="0" lang="en-US" altLang="ko-KR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6395AA-E0DA-44A7-8552-C5F9E3FA6552}"/>
              </a:ext>
            </a:extLst>
          </p:cNvPr>
          <p:cNvSpPr txBox="1"/>
          <p:nvPr/>
        </p:nvSpPr>
        <p:spPr>
          <a:xfrm>
            <a:off x="1786137" y="5742082"/>
            <a:ext cx="854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→ 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착용자 요인과 시생활을 고려한 최적의 디자인을 가진 </a:t>
            </a:r>
            <a:r>
              <a:rPr kumimoji="0" lang="ko-KR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멀티포컬렌즈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처방 필요</a:t>
            </a:r>
            <a:endParaRPr kumimoji="0" lang="en-US" altLang="ko-KR" sz="18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</p:txBody>
      </p:sp>
      <p:sp>
        <p:nvSpPr>
          <p:cNvPr id="25" name="제목 3">
            <a:extLst>
              <a:ext uri="{FF2B5EF4-FFF2-40B4-BE49-F238E27FC236}">
                <a16:creationId xmlns:a16="http://schemas.microsoft.com/office/drawing/2014/main" id="{31EAD276-F5C5-47CA-9B93-849C17548B87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3200" dirty="0">
                <a:solidFill>
                  <a:schemeClr val="tx2">
                    <a:lumMod val="75000"/>
                  </a:schemeClr>
                </a:solidFill>
                <a:latin typeface="나눔바른고딕" panose="020B0603020101020101"/>
                <a:ea typeface="나눔바른고딕" panose="020B0603020101020101"/>
              </a:rPr>
              <a:t>결과 및 고찰</a:t>
            </a:r>
          </a:p>
        </p:txBody>
      </p:sp>
      <p:sp>
        <p:nvSpPr>
          <p:cNvPr id="26" name="텍스트 개체 틀 3">
            <a:extLst>
              <a:ext uri="{FF2B5EF4-FFF2-40B4-BE49-F238E27FC236}">
                <a16:creationId xmlns:a16="http://schemas.microsoft.com/office/drawing/2014/main" id="{A71E6851-1533-44E9-AE0D-E2176E457EA2}"/>
              </a:ext>
            </a:extLst>
          </p:cNvPr>
          <p:cNvSpPr txBox="1"/>
          <p:nvPr/>
        </p:nvSpPr>
        <p:spPr>
          <a:xfrm>
            <a:off x="522892" y="98778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</a:endParaRPr>
          </a:p>
        </p:txBody>
      </p:sp>
    </p:spTree>
    <p:extLst>
      <p:ext uri="{BB962C8B-B14F-4D97-AF65-F5344CB8AC3E}">
        <p14:creationId xmlns:p14="http://schemas.microsoft.com/office/powerpoint/2010/main" val="1061636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A206936D-E0C8-4F65-B515-D5DDC5CFC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A542A8BA-3B00-4D36-8AF0-934458DDC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11CAF61B-9EA0-4807-9D5A-7200F64F6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59D4CBDD-69F3-4721-8962-F142BDE3E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B777839E-F937-4FBA-9086-D0D0A2D76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AutoShape 9">
            <a:extLst>
              <a:ext uri="{FF2B5EF4-FFF2-40B4-BE49-F238E27FC236}">
                <a16:creationId xmlns:a16="http://schemas.microsoft.com/office/drawing/2014/main" id="{F77BA887-AE00-434F-B75B-11A7688B38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9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89A1A0FB-C5F8-42B9-9447-9DC4F6B64580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2A345D-1C6A-40D7-B30F-7416A75CCF07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제목 3">
            <a:extLst>
              <a:ext uri="{FF2B5EF4-FFF2-40B4-BE49-F238E27FC236}">
                <a16:creationId xmlns:a16="http://schemas.microsoft.com/office/drawing/2014/main" id="{E5AB0063-9795-4206-B5A9-87DADF043E77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4000">
                <a:solidFill>
                  <a:schemeClr val="tx2">
                    <a:lumMod val="75000"/>
                  </a:schemeClr>
                </a:solidFill>
                <a:latin typeface="나눔바른고딕"/>
                <a:ea typeface="나눔바른고딕"/>
              </a:rPr>
              <a:t>결론</a:t>
            </a:r>
            <a:endParaRPr lang="ko-KR" altLang="en-US" sz="4000" dirty="0">
              <a:solidFill>
                <a:schemeClr val="tx2">
                  <a:lumMod val="75000"/>
                </a:schemeClr>
              </a:solidFill>
              <a:latin typeface="나눔바른고딕"/>
              <a:ea typeface="나눔바른고딕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733816-EC67-409B-8FA4-184B8A1A8CBD}"/>
              </a:ext>
            </a:extLst>
          </p:cNvPr>
          <p:cNvSpPr txBox="1"/>
          <p:nvPr/>
        </p:nvSpPr>
        <p:spPr>
          <a:xfrm>
            <a:off x="1619863" y="1814894"/>
            <a:ext cx="22652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*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의의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CDEEA6-60B2-4722-B803-3100C9E815BF}"/>
              </a:ext>
            </a:extLst>
          </p:cNvPr>
          <p:cNvSpPr txBox="1"/>
          <p:nvPr/>
        </p:nvSpPr>
        <p:spPr>
          <a:xfrm>
            <a:off x="2364757" y="2302560"/>
            <a:ext cx="8312353" cy="417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ko-KR" altLang="en-US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멀티포컬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콘택트렌즈 착용 시 다양한 주시 각도에서의 시력의 질 향상  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B8D55F6-B8D4-45F5-8AC4-F54E132A41B2}"/>
              </a:ext>
            </a:extLst>
          </p:cNvPr>
          <p:cNvSpPr txBox="1"/>
          <p:nvPr/>
        </p:nvSpPr>
        <p:spPr>
          <a:xfrm>
            <a:off x="1619863" y="3258757"/>
            <a:ext cx="22652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*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제안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58BBDA-3673-4CE4-8500-D921E7668BFF}"/>
              </a:ext>
            </a:extLst>
          </p:cNvPr>
          <p:cNvSpPr txBox="1"/>
          <p:nvPr/>
        </p:nvSpPr>
        <p:spPr>
          <a:xfrm>
            <a:off x="2364757" y="3827206"/>
            <a:ext cx="8912841" cy="2378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ko-KR" altLang="en-US" b="1" dirty="0">
                <a:solidFill>
                  <a:schemeClr val="accent1">
                    <a:lumMod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주시 각도 변화에</a:t>
            </a:r>
            <a:r>
              <a:rPr lang="en-US" altLang="ko-KR" b="1" dirty="0">
                <a:solidFill>
                  <a:schemeClr val="accent1">
                    <a:lumMod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b="1" dirty="0">
                <a:solidFill>
                  <a:schemeClr val="accent1">
                    <a:lumMod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의한 수직 편심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줄일 수 있는 </a:t>
            </a:r>
            <a:r>
              <a:rPr lang="ko-KR" altLang="en-US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멀티포컬콘택트렌즈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설계 및                                     피팅 가이드라인 필요</a:t>
            </a:r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342900" indent="-342900">
              <a:lnSpc>
                <a:spcPct val="130000"/>
              </a:lnSpc>
              <a:buAutoNum type="arabicPeriod"/>
              <a:defRPr/>
            </a:pPr>
            <a:endParaRPr lang="en-US" altLang="ko-KR" sz="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342900" indent="-342900">
              <a:lnSpc>
                <a:spcPct val="130000"/>
              </a:lnSpc>
              <a:buFont typeface="+mj-lt"/>
              <a:buAutoNum type="arabicPeriod"/>
              <a:defRPr/>
            </a:pPr>
            <a:r>
              <a:rPr lang="ko-KR" altLang="en-US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멀티포컬렌즈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처방 시 </a:t>
            </a:r>
            <a:r>
              <a:rPr lang="ko-KR" altLang="en-US" b="1" dirty="0">
                <a:solidFill>
                  <a:schemeClr val="accent1">
                    <a:lumMod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주시 각도에 의해 유발되는 문제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를 주지시켜야 함</a:t>
            </a:r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342900" indent="-342900">
              <a:lnSpc>
                <a:spcPct val="130000"/>
              </a:lnSpc>
              <a:buFont typeface="+mj-lt"/>
              <a:buAutoNum type="arabicPeriod"/>
              <a:defRPr/>
            </a:pPr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342900" indent="-342900">
              <a:lnSpc>
                <a:spcPct val="130000"/>
              </a:lnSpc>
              <a:buFont typeface="+mj-lt"/>
              <a:buAutoNum type="arabicPeriod"/>
              <a:defRPr/>
            </a:pP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착용자의 평상시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시생활을 고려한 최적의 디자인을 가진 </a:t>
            </a:r>
            <a:r>
              <a:rPr kumimoji="0" lang="ko-KR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멀티포컬렌즈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 처방 </a:t>
            </a:r>
            <a:r>
              <a:rPr kumimoji="0" lang="ko-KR" alt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필요 </a:t>
            </a:r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342900" indent="-342900">
              <a:lnSpc>
                <a:spcPct val="130000"/>
              </a:lnSpc>
              <a:buFont typeface="+mj-lt"/>
              <a:buAutoNum type="arabicPeriod"/>
              <a:defRPr/>
            </a:pPr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" name="텍스트 개체 틀 3">
            <a:extLst>
              <a:ext uri="{FF2B5EF4-FFF2-40B4-BE49-F238E27FC236}">
                <a16:creationId xmlns:a16="http://schemas.microsoft.com/office/drawing/2014/main" id="{ECFD4AC5-7749-4291-AAEF-858C9BA7855E}"/>
              </a:ext>
            </a:extLst>
          </p:cNvPr>
          <p:cNvSpPr txBox="1"/>
          <p:nvPr/>
        </p:nvSpPr>
        <p:spPr>
          <a:xfrm>
            <a:off x="522892" y="104874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7469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2920E119-2BDE-447E-AC4D-2A1026A3D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4FB90344-075B-4BBB-AC05-5E2D8CBF4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2FA9F834-8A64-4C49-823C-073F527EC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6FC3C60F-948F-4560-BF4C-46A7C6075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0E38D181-C410-45AB-AC04-08BCDA54C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AutoShape 9">
            <a:extLst>
              <a:ext uri="{FF2B5EF4-FFF2-40B4-BE49-F238E27FC236}">
                <a16:creationId xmlns:a16="http://schemas.microsoft.com/office/drawing/2014/main" id="{161165CF-6A98-4A81-B4E6-6692D3E22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9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2D0EDB21-5575-4E45-82A1-608A25696641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6643155-7C53-444F-AA92-254856AF2894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56DAC0-0540-43AB-B9FF-9D2CA76B0FA4}"/>
              </a:ext>
            </a:extLst>
          </p:cNvPr>
          <p:cNvSpPr txBox="1"/>
          <p:nvPr/>
        </p:nvSpPr>
        <p:spPr>
          <a:xfrm>
            <a:off x="301733" y="1457142"/>
            <a:ext cx="11803284" cy="4843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l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500" kern="0" spc="0" dirty="0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[1] </a:t>
            </a:r>
            <a:r>
              <a:rPr lang="en-US" altLang="ko-KR" sz="1500" kern="0" spc="0" dirty="0" err="1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Charman</a:t>
            </a:r>
            <a:r>
              <a:rPr lang="en-US" altLang="ko-KR" sz="1500" kern="0" spc="0" dirty="0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 WN, Walsh G. Retinal image quality with different designs of bifocal contact lens. J BCLA. 1986;9:13–19</a:t>
            </a:r>
            <a:endParaRPr lang="en-US" altLang="ko-KR" sz="1500" kern="0" spc="0" dirty="0">
              <a:solidFill>
                <a:srgbClr val="000000"/>
              </a:solidFill>
              <a:effectLst/>
              <a:latin typeface="나눔바른고딕" panose="020B0603020101020101"/>
            </a:endParaRPr>
          </a:p>
          <a:p>
            <a:pPr marL="0" marR="0" indent="0" algn="l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500" kern="0" spc="0" dirty="0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[</a:t>
            </a:r>
            <a:r>
              <a:rPr lang="en-US" altLang="ko-KR" sz="1500" kern="0" dirty="0">
                <a:solidFill>
                  <a:srgbClr val="000000"/>
                </a:solidFill>
                <a:latin typeface="나눔바른고딕" panose="020B0603020101020101"/>
                <a:ea typeface="휴먼명조"/>
              </a:rPr>
              <a:t>2</a:t>
            </a:r>
            <a:r>
              <a:rPr lang="en-US" altLang="ko-KR" sz="1500" kern="0" spc="0" dirty="0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] </a:t>
            </a:r>
            <a:r>
              <a:rPr lang="en-US" altLang="ko-KR" sz="1500" kern="0" spc="0" dirty="0" err="1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Guirao</a:t>
            </a:r>
            <a:r>
              <a:rPr lang="en-US" altLang="ko-KR" sz="1500" kern="0" spc="0" dirty="0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 A, Williams DR, Cox IG. Effect of rotation and translation on the expected benefit of an ideal method to     correct the eye’s higher-order aberrations. J </a:t>
            </a:r>
            <a:r>
              <a:rPr lang="en-US" altLang="ko-KR" sz="1500" kern="0" spc="0" dirty="0" err="1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Opt</a:t>
            </a:r>
            <a:r>
              <a:rPr lang="en-US" altLang="ko-KR" sz="1500" kern="0" spc="0" dirty="0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 Soc Am A </a:t>
            </a:r>
            <a:r>
              <a:rPr lang="en-US" altLang="ko-KR" sz="1500" kern="0" spc="0" dirty="0" err="1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Opt</a:t>
            </a:r>
            <a:r>
              <a:rPr lang="en-US" altLang="ko-KR" sz="1500" kern="0" spc="0" dirty="0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 Image Sci Vis. 2001;18(5):1003–1015.</a:t>
            </a:r>
          </a:p>
          <a:p>
            <a:pPr fontAlgn="base" latinLnBrk="0">
              <a:lnSpc>
                <a:spcPct val="160000"/>
              </a:lnSpc>
            </a:pPr>
            <a:r>
              <a:rPr lang="en-US" altLang="ko-KR" sz="1500" kern="0" dirty="0">
                <a:solidFill>
                  <a:srgbClr val="000000"/>
                </a:solidFill>
                <a:latin typeface="나눔바른고딕" panose="020B0603020101020101"/>
                <a:ea typeface="휴먼명조"/>
              </a:rPr>
              <a:t>[3] </a:t>
            </a:r>
            <a:r>
              <a:rPr lang="en-US" altLang="ko-KR" sz="1500" dirty="0">
                <a:latin typeface="나눔바른고딕" panose="020B0603020101020101"/>
              </a:rPr>
              <a:t>Korea Optical News. Consumer awareness survey for </a:t>
            </a:r>
            <a:r>
              <a:rPr lang="en-US" altLang="ko-KR" sz="1500" dirty="0" err="1">
                <a:latin typeface="나눔바른고딕" panose="020B0603020101020101"/>
              </a:rPr>
              <a:t>toric</a:t>
            </a:r>
            <a:r>
              <a:rPr lang="en-US" altLang="ko-KR" sz="1500" dirty="0">
                <a:latin typeface="나눔바른고딕" panose="020B0603020101020101"/>
              </a:rPr>
              <a:t> contact lenses and multifocal contact lenses, 2016. http:// www.opticnews.co.kr/news/articleView.html?idxno=27701 (7 September 2017)</a:t>
            </a:r>
          </a:p>
          <a:p>
            <a:pPr fontAlgn="base" latinLnBrk="0">
              <a:lnSpc>
                <a:spcPct val="160000"/>
              </a:lnSpc>
            </a:pPr>
            <a:r>
              <a:rPr lang="en-US" altLang="ko-KR" sz="1500" kern="0" spc="0" dirty="0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[4] </a:t>
            </a:r>
            <a:r>
              <a:rPr lang="en-US" altLang="ko-KR" sz="1500" dirty="0">
                <a:latin typeface="나눔바른고딕" panose="020B0603020101020101"/>
              </a:rPr>
              <a:t>El-</a:t>
            </a:r>
            <a:r>
              <a:rPr lang="en-US" altLang="ko-KR" sz="1500" dirty="0" err="1">
                <a:latin typeface="나눔바른고딕" panose="020B0603020101020101"/>
              </a:rPr>
              <a:t>Nimri</a:t>
            </a:r>
            <a:r>
              <a:rPr lang="en-US" altLang="ko-KR" sz="1500" dirty="0">
                <a:latin typeface="나눔바른고딕" panose="020B0603020101020101"/>
              </a:rPr>
              <a:t> NW, </a:t>
            </a:r>
            <a:r>
              <a:rPr lang="en-US" altLang="ko-KR" sz="1500" dirty="0" err="1">
                <a:latin typeface="나눔바른고딕" panose="020B0603020101020101"/>
              </a:rPr>
              <a:t>Walline</a:t>
            </a:r>
            <a:r>
              <a:rPr lang="en-US" altLang="ko-KR" sz="1500" dirty="0">
                <a:latin typeface="나눔바른고딕" panose="020B0603020101020101"/>
              </a:rPr>
              <a:t> JJ. Centration and decentration of contact lenses during peripheral gaze. </a:t>
            </a:r>
            <a:r>
              <a:rPr lang="en-US" altLang="ko-KR" sz="1500" dirty="0" err="1">
                <a:latin typeface="나눔바른고딕" panose="020B0603020101020101"/>
              </a:rPr>
              <a:t>Optom</a:t>
            </a:r>
            <a:r>
              <a:rPr lang="en-US" altLang="ko-KR" sz="1500" dirty="0">
                <a:latin typeface="나눔바른고딕" panose="020B0603020101020101"/>
              </a:rPr>
              <a:t> Vis Sci. 2017;94(11):1029-1035.</a:t>
            </a:r>
          </a:p>
          <a:p>
            <a:pPr fontAlgn="base" latinLnBrk="0">
              <a:lnSpc>
                <a:spcPct val="160000"/>
              </a:lnSpc>
            </a:pPr>
            <a:r>
              <a:rPr lang="en-US" altLang="ko-KR" sz="1500" kern="0" spc="0" dirty="0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[5] Read SA, Collins MJ, Carney LG. The morphology of the palpebral fissure in different directions of vertical gaze.</a:t>
            </a:r>
          </a:p>
          <a:p>
            <a:pPr fontAlgn="base" latinLnBrk="0">
              <a:lnSpc>
                <a:spcPct val="160000"/>
              </a:lnSpc>
            </a:pPr>
            <a:r>
              <a:rPr lang="en-US" altLang="ko-KR" sz="1500" kern="0" spc="0" dirty="0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[6] Shaw AJ, Collins MJ, Davis BA, Carney LG. Corneal refractive changes due to short-term eyelid pressure in downward gaze. J cataract and refractive surgery. 2008;34:1546-1553.</a:t>
            </a:r>
          </a:p>
          <a:p>
            <a:pPr fontAlgn="base" latinLnBrk="0">
              <a:lnSpc>
                <a:spcPct val="160000"/>
              </a:lnSpc>
            </a:pPr>
            <a:r>
              <a:rPr lang="en-US" altLang="ko-KR" sz="1500" kern="0" dirty="0">
                <a:solidFill>
                  <a:srgbClr val="000000"/>
                </a:solidFill>
                <a:latin typeface="나눔바른고딕" panose="020B0603020101020101"/>
                <a:ea typeface="휴먼명조"/>
              </a:rPr>
              <a:t>[7] </a:t>
            </a:r>
            <a:r>
              <a:rPr lang="en-US" altLang="ko-KR" sz="1500" kern="0" spc="0" dirty="0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 Eon Kim, Ravi C, Klaus </a:t>
            </a:r>
            <a:r>
              <a:rPr lang="en-US" altLang="ko-KR" sz="1500" kern="0" spc="0" dirty="0" err="1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Ehrmann</a:t>
            </a:r>
            <a:r>
              <a:rPr lang="en-US" altLang="ko-KR" sz="1500" kern="0" spc="0" dirty="0">
                <a:solidFill>
                  <a:srgbClr val="000000"/>
                </a:solidFill>
                <a:effectLst/>
                <a:latin typeface="나눔바른고딕" panose="020B0603020101020101"/>
                <a:ea typeface="휴먼명조"/>
              </a:rPr>
              <a:t>. </a:t>
            </a:r>
            <a:r>
              <a:rPr lang="en-US" altLang="ko-KR" sz="1500" i="0" dirty="0">
                <a:solidFill>
                  <a:srgbClr val="000000"/>
                </a:solidFill>
                <a:effectLst/>
                <a:latin typeface="나눔바른고딕" panose="020B0603020101020101"/>
              </a:rPr>
              <a:t>Power Profiles of Commercial Multifocal Soft Contact Lenses. </a:t>
            </a:r>
            <a:r>
              <a:rPr lang="en-US" altLang="ko-KR" sz="1500" i="0" dirty="0" err="1">
                <a:solidFill>
                  <a:srgbClr val="000000"/>
                </a:solidFill>
                <a:effectLst/>
                <a:latin typeface="나눔바른고딕" panose="020B0603020101020101"/>
              </a:rPr>
              <a:t>Optom</a:t>
            </a:r>
            <a:r>
              <a:rPr lang="en-US" altLang="ko-KR" sz="1500" i="0" dirty="0">
                <a:solidFill>
                  <a:srgbClr val="000000"/>
                </a:solidFill>
                <a:effectLst/>
                <a:latin typeface="나눔바른고딕" panose="020B0603020101020101"/>
              </a:rPr>
              <a:t> Vis Sci. 2017;94(2):183-196.</a:t>
            </a:r>
            <a:endParaRPr lang="en-US" altLang="ko-KR" sz="1500" kern="0" spc="0" dirty="0">
              <a:solidFill>
                <a:srgbClr val="000000"/>
              </a:solidFill>
              <a:effectLst/>
              <a:latin typeface="나눔바른고딕" panose="020B0603020101020101"/>
            </a:endParaRPr>
          </a:p>
          <a:p>
            <a:pPr fontAlgn="base" latinLnBrk="0">
              <a:lnSpc>
                <a:spcPct val="160000"/>
              </a:lnSpc>
            </a:pPr>
            <a:r>
              <a:rPr lang="en-US" altLang="ko-KR" sz="1500" kern="0" dirty="0">
                <a:solidFill>
                  <a:srgbClr val="000000"/>
                </a:solidFill>
                <a:latin typeface="나눔바른고딕" panose="020B0603020101020101"/>
                <a:ea typeface="휴먼명조"/>
              </a:rPr>
              <a:t>[8] Park SH. Evaluation of the parameters of central near multifocal contact lenses. Seoul National University of science and technology. 2021</a:t>
            </a:r>
          </a:p>
        </p:txBody>
      </p:sp>
      <p:sp>
        <p:nvSpPr>
          <p:cNvPr id="13" name="제목 3">
            <a:extLst>
              <a:ext uri="{FF2B5EF4-FFF2-40B4-BE49-F238E27FC236}">
                <a16:creationId xmlns:a16="http://schemas.microsoft.com/office/drawing/2014/main" id="{4F8161B3-D60A-4507-A6BE-13A15B1F9C1D}"/>
              </a:ext>
            </a:extLst>
          </p:cNvPr>
          <p:cNvSpPr txBox="1">
            <a:spLocks/>
          </p:cNvSpPr>
          <p:nvPr/>
        </p:nvSpPr>
        <p:spPr>
          <a:xfrm>
            <a:off x="522892" y="430480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4000">
                <a:solidFill>
                  <a:schemeClr val="tx2">
                    <a:lumMod val="75000"/>
                  </a:schemeClr>
                </a:solidFill>
                <a:latin typeface="나눔바른고딕"/>
                <a:ea typeface="나눔바른고딕"/>
              </a:rPr>
              <a:t>참고문헌</a:t>
            </a:r>
            <a:endParaRPr lang="ko-KR" altLang="en-US" sz="4000" dirty="0">
              <a:solidFill>
                <a:schemeClr val="tx2">
                  <a:lumMod val="75000"/>
                </a:schemeClr>
              </a:solidFill>
              <a:latin typeface="나눔바른고딕"/>
              <a:ea typeface="나눔바른고딕"/>
            </a:endParaRPr>
          </a:p>
        </p:txBody>
      </p:sp>
      <p:sp>
        <p:nvSpPr>
          <p:cNvPr id="15" name="텍스트 개체 틀 3">
            <a:extLst>
              <a:ext uri="{FF2B5EF4-FFF2-40B4-BE49-F238E27FC236}">
                <a16:creationId xmlns:a16="http://schemas.microsoft.com/office/drawing/2014/main" id="{5A392A9F-099E-418D-BCE2-E793508A6CAE}"/>
              </a:ext>
            </a:extLst>
          </p:cNvPr>
          <p:cNvSpPr txBox="1"/>
          <p:nvPr/>
        </p:nvSpPr>
        <p:spPr>
          <a:xfrm>
            <a:off x="522892" y="104874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1988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Rounded MT Bold" panose="020F07040305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1" name="제목 3">
            <a:extLst>
              <a:ext uri="{FF2B5EF4-FFF2-40B4-BE49-F238E27FC236}">
                <a16:creationId xmlns:a16="http://schemas.microsoft.com/office/drawing/2014/main" id="{6B67138A-9323-4A41-912C-CE0EC0EC6A21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바른고딕"/>
                <a:ea typeface="나눔바른고딕"/>
                <a:cs typeface="+mj-cs"/>
              </a:rPr>
              <a:t>목차</a:t>
            </a:r>
          </a:p>
        </p:txBody>
      </p:sp>
      <p:sp>
        <p:nvSpPr>
          <p:cNvPr id="12" name="텍스트 개체 틀 3">
            <a:extLst>
              <a:ext uri="{FF2B5EF4-FFF2-40B4-BE49-F238E27FC236}">
                <a16:creationId xmlns:a16="http://schemas.microsoft.com/office/drawing/2014/main" id="{389F9E05-9EE9-48BB-BF18-AD45761C1E37}"/>
              </a:ext>
            </a:extLst>
          </p:cNvPr>
          <p:cNvSpPr txBox="1"/>
          <p:nvPr/>
        </p:nvSpPr>
        <p:spPr>
          <a:xfrm>
            <a:off x="522892" y="1036550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20C3B2-98C9-4701-AFDA-224873973EC5}"/>
              </a:ext>
            </a:extLst>
          </p:cNvPr>
          <p:cNvSpPr txBox="1"/>
          <p:nvPr/>
        </p:nvSpPr>
        <p:spPr>
          <a:xfrm>
            <a:off x="2078053" y="2576793"/>
            <a:ext cx="29966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II.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 실험 대상 및 방법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5EB7EF-1509-4643-9B64-19DF2BF52AC3}"/>
              </a:ext>
            </a:extLst>
          </p:cNvPr>
          <p:cNvSpPr txBox="1"/>
          <p:nvPr/>
        </p:nvSpPr>
        <p:spPr>
          <a:xfrm>
            <a:off x="5143500" y="2519859"/>
            <a:ext cx="3692589" cy="775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1.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 연구대상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고딕" panose="020D0604000000000000" pitchFamily="50" charset="-127"/>
              <a:ea typeface="나눔고딕" panose="020D0604000000000000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2.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 임상 평가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62E97C2C-F790-41F2-8EB7-265B107587FF}"/>
              </a:ext>
            </a:extLst>
          </p:cNvPr>
          <p:cNvSpPr txBox="1"/>
          <p:nvPr/>
        </p:nvSpPr>
        <p:spPr>
          <a:xfrm>
            <a:off x="2078053" y="3594878"/>
            <a:ext cx="27458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III.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 결과 및 고찰</a:t>
            </a:r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0218FF96-BC1F-45AA-BE5D-A1F4A1D91404}"/>
              </a:ext>
            </a:extLst>
          </p:cNvPr>
          <p:cNvSpPr txBox="1"/>
          <p:nvPr/>
        </p:nvSpPr>
        <p:spPr>
          <a:xfrm>
            <a:off x="5143500" y="3567194"/>
            <a:ext cx="9430356" cy="1498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렌즈 편심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고딕" panose="020D0604000000000000" pitchFamily="50" charset="-127"/>
              <a:ea typeface="나눔고딕" panose="020D0604000000000000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2.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 근거리 대비시력</a:t>
            </a: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3.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 근거리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정적입체시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고딕" panose="020D0604000000000000" pitchFamily="50" charset="-127"/>
              <a:ea typeface="나눔고딕" panose="020D0604000000000000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4.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 자각적 증상</a:t>
            </a:r>
          </a:p>
        </p:txBody>
      </p:sp>
      <p:sp>
        <p:nvSpPr>
          <p:cNvPr id="18" name="TextBox 16">
            <a:extLst>
              <a:ext uri="{FF2B5EF4-FFF2-40B4-BE49-F238E27FC236}">
                <a16:creationId xmlns:a16="http://schemas.microsoft.com/office/drawing/2014/main" id="{AD64C643-4861-4B99-B8AB-7F8291F231CB}"/>
              </a:ext>
            </a:extLst>
          </p:cNvPr>
          <p:cNvSpPr txBox="1"/>
          <p:nvPr/>
        </p:nvSpPr>
        <p:spPr>
          <a:xfrm>
            <a:off x="2078053" y="4976740"/>
            <a:ext cx="22652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Ⅳ.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 결론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D07E81-3F15-4601-83E2-9973B95C4A99}"/>
              </a:ext>
            </a:extLst>
          </p:cNvPr>
          <p:cNvSpPr txBox="1"/>
          <p:nvPr/>
        </p:nvSpPr>
        <p:spPr>
          <a:xfrm>
            <a:off x="2078053" y="1795823"/>
            <a:ext cx="29033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I.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rPr>
              <a:t> 서론</a:t>
            </a:r>
          </a:p>
        </p:txBody>
      </p:sp>
    </p:spTree>
    <p:extLst>
      <p:ext uri="{BB962C8B-B14F-4D97-AF65-F5344CB8AC3E}">
        <p14:creationId xmlns:p14="http://schemas.microsoft.com/office/powerpoint/2010/main" val="4405228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3D16410B-5785-460A-80DD-43FF36EAD2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9000"/>
                    </a14:imgEffect>
                    <a14:imgEffect>
                      <a14:brightnessContrast bright="31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913" y="1317507"/>
            <a:ext cx="4157944" cy="4157944"/>
          </a:xfrm>
          <a:prstGeom prst="rect">
            <a:avLst/>
          </a:prstGeom>
        </p:spPr>
      </p:pic>
      <p:sp>
        <p:nvSpPr>
          <p:cNvPr id="3" name="Oval 38">
            <a:extLst>
              <a:ext uri="{FF2B5EF4-FFF2-40B4-BE49-F238E27FC236}">
                <a16:creationId xmlns:a16="http://schemas.microsoft.com/office/drawing/2014/main" id="{FE88483C-4D1E-438C-99DA-EA0D39C72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Oval 38">
            <a:extLst>
              <a:ext uri="{FF2B5EF4-FFF2-40B4-BE49-F238E27FC236}">
                <a16:creationId xmlns:a16="http://schemas.microsoft.com/office/drawing/2014/main" id="{5076B21B-87C0-4937-A9A9-0DEE84923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Oval 39">
            <a:extLst>
              <a:ext uri="{FF2B5EF4-FFF2-40B4-BE49-F238E27FC236}">
                <a16:creationId xmlns:a16="http://schemas.microsoft.com/office/drawing/2014/main" id="{D355FA1F-415E-4D8E-8823-21B0E62013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02BB4D59-7580-41CE-855E-1307CD4C69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6A30DBFD-6B14-4F63-B7F0-FA470D1AD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8" name="AutoShape 9">
            <a:extLst>
              <a:ext uri="{FF2B5EF4-FFF2-40B4-BE49-F238E27FC236}">
                <a16:creationId xmlns:a16="http://schemas.microsoft.com/office/drawing/2014/main" id="{18615F6D-CB45-412F-9D26-57982AB367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9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09EE237A-D910-4021-A6DA-97FB4427D833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5D8ADC-E603-4FA7-B463-D0873C9FD0A8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Rounded MT Bold" panose="020F07040305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695591A8-6A06-4A2B-A462-3458B586DD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027" y="501608"/>
            <a:ext cx="1646063" cy="129246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B2BDD34-35B3-42DA-B7A5-7BBF798D25B8}"/>
              </a:ext>
            </a:extLst>
          </p:cNvPr>
          <p:cNvSpPr txBox="1"/>
          <p:nvPr/>
        </p:nvSpPr>
        <p:spPr>
          <a:xfrm>
            <a:off x="4637433" y="3099545"/>
            <a:ext cx="2913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/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1451482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Rounded MT Bold" panose="020F07040305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1" name="제목 3">
            <a:extLst>
              <a:ext uri="{FF2B5EF4-FFF2-40B4-BE49-F238E27FC236}">
                <a16:creationId xmlns:a16="http://schemas.microsoft.com/office/drawing/2014/main" id="{CF1B4B83-8A70-4BF0-A6B7-354760043EA0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바른고딕"/>
                <a:ea typeface="나눔바른고딕"/>
                <a:cs typeface="+mj-cs"/>
              </a:rPr>
              <a:t>서론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57B8B1-B723-4D18-83B5-080D07825C3F}"/>
              </a:ext>
            </a:extLst>
          </p:cNvPr>
          <p:cNvSpPr txBox="1"/>
          <p:nvPr/>
        </p:nvSpPr>
        <p:spPr>
          <a:xfrm>
            <a:off x="828373" y="2199692"/>
            <a:ext cx="10767526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멀티포컬렌즈의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편심은 시력과 망막 이미지 품질에 영향을 미침</a:t>
            </a:r>
            <a:r>
              <a:rPr kumimoji="0" lang="en-US" altLang="ko-KR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[1,2]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</a:t>
            </a:r>
          </a:p>
          <a:p>
            <a:pPr marR="0" lvl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→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렌즈 피팅 평가는 안정적인 교정시력을 얻기 위한 필수요소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R="0" lvl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dirty="0">
              <a:solidFill>
                <a:prstClr val="black"/>
              </a:solidFill>
              <a:latin typeface="나눔바른고딕" panose="020B0603020101020101"/>
              <a:ea typeface="나눔고딕" panose="020D0604000000000000" pitchFamily="50" charset="-127"/>
            </a:endParaRPr>
          </a:p>
          <a:p>
            <a:pPr marR="0" lvl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dirty="0">
              <a:solidFill>
                <a:prstClr val="black"/>
              </a:solidFill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marR="0" lvl="0" indent="-28575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선행연구</a:t>
            </a:r>
            <a:r>
              <a:rPr kumimoji="0" lang="en-US" altLang="ko-KR" sz="1800" b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[3]</a:t>
            </a:r>
            <a:r>
              <a:rPr kumimoji="0" lang="ko-KR" altLang="en-US" sz="1800" b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</a:t>
            </a:r>
            <a:r>
              <a:rPr kumimoji="0" lang="en-US" altLang="ko-KR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)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멀티포컬렌즈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처방 후 피팅 상태 평가를 하지 않았다는 응답률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: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16.9%</a:t>
            </a:r>
          </a:p>
          <a:p>
            <a:pPr marR="0" lvl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                </a:t>
            </a:r>
            <a:r>
              <a:rPr lang="ko-KR" altLang="en-US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피팅 상태 평가에서 중요한 검사들</a:t>
            </a:r>
            <a:r>
              <a:rPr lang="en-US" altLang="ko-KR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(</a:t>
            </a:r>
            <a:r>
              <a:rPr lang="ko-KR" altLang="en-US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순목 검사</a:t>
            </a:r>
            <a:r>
              <a:rPr lang="en-US" altLang="ko-KR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, </a:t>
            </a:r>
            <a:r>
              <a:rPr lang="ko-KR" altLang="en-US" dirty="0" err="1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래그</a:t>
            </a:r>
            <a:r>
              <a:rPr lang="ko-KR" altLang="en-US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 검사 등</a:t>
            </a:r>
            <a:r>
              <a:rPr lang="en-US" altLang="ko-KR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)</a:t>
            </a:r>
            <a:r>
              <a:rPr lang="ko-KR" altLang="en-US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 모두를 테스트 하고 있지는 </a:t>
            </a:r>
            <a:r>
              <a:rPr lang="en-US" altLang="ko-KR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X</a:t>
            </a:r>
          </a:p>
          <a:p>
            <a:pPr marR="0" lvl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R="0" lvl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marR="0" lvl="0" indent="-28575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기능성 렌즈 처방에 가장 큰 어려움</a:t>
            </a:r>
            <a:r>
              <a:rPr lang="en-US" altLang="ko-KR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:</a:t>
            </a:r>
            <a:r>
              <a:rPr lang="ko-KR" altLang="en-US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‘</a:t>
            </a:r>
            <a:r>
              <a:rPr lang="ko-KR" altLang="en-US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타 품목보다 많은 고객 클레임</a:t>
            </a:r>
            <a:r>
              <a:rPr lang="en-US" altLang="ko-KR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’</a:t>
            </a:r>
            <a:r>
              <a:rPr lang="en-US" altLang="ko-KR" baseline="30000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[3]</a:t>
            </a:r>
          </a:p>
          <a:p>
            <a:pPr marR="0" lvl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800" dirty="0">
              <a:solidFill>
                <a:prstClr val="black"/>
              </a:solidFill>
              <a:latin typeface="나눔바른고딕" panose="020B0603020101020101"/>
              <a:ea typeface="나눔고딕" panose="020D0604000000000000" pitchFamily="50" charset="-127"/>
            </a:endParaRPr>
          </a:p>
          <a:p>
            <a:pPr marR="0" lvl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-&gt; </a:t>
            </a:r>
            <a:r>
              <a:rPr lang="ko-KR" altLang="en-US" dirty="0" err="1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멀티포컬렌즈의</a:t>
            </a:r>
            <a:r>
              <a:rPr lang="ko-KR" altLang="en-US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 올바른 처방에 대한 전문적이고 지속적인 연구 필요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</p:txBody>
      </p:sp>
      <p:sp>
        <p:nvSpPr>
          <p:cNvPr id="15" name="텍스트 개체 틀 3">
            <a:extLst>
              <a:ext uri="{FF2B5EF4-FFF2-40B4-BE49-F238E27FC236}">
                <a16:creationId xmlns:a16="http://schemas.microsoft.com/office/drawing/2014/main" id="{FFA4D87E-9495-452F-90D5-001A10D7E069}"/>
              </a:ext>
            </a:extLst>
          </p:cNvPr>
          <p:cNvSpPr txBox="1"/>
          <p:nvPr/>
        </p:nvSpPr>
        <p:spPr>
          <a:xfrm>
            <a:off x="522892" y="104874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5784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F02CF3D0-FEEF-4089-9573-1DF84F0B3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702AB0D4-F6F8-4C28-8395-BD3B56DA1A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01245088-F1D4-4A54-B3BF-885CFA8FD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6362DD14-D9C0-483C-B322-3C2837653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25F2B146-6D6C-4E0A-B570-623FCE2028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6AD6C972-CD17-4B0D-94BC-F6477D9E1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8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4A299C50-DCB3-4B97-BA8C-9605904E0D45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5266D6-F969-4CAB-B0B3-A89EFBA1DD62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Rounded MT Bold" panose="020F07040305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0" name="제목 3">
            <a:extLst>
              <a:ext uri="{FF2B5EF4-FFF2-40B4-BE49-F238E27FC236}">
                <a16:creationId xmlns:a16="http://schemas.microsoft.com/office/drawing/2014/main" id="{9D1EBDB1-8D55-4522-A72E-81E16DE6379B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바른고딕"/>
                <a:ea typeface="나눔바른고딕"/>
                <a:cs typeface="+mj-cs"/>
              </a:rPr>
              <a:t>서론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47A9B4AA-CE95-4B56-B129-09F751FE68A0}"/>
              </a:ext>
            </a:extLst>
          </p:cNvPr>
          <p:cNvSpPr/>
          <p:nvPr/>
        </p:nvSpPr>
        <p:spPr>
          <a:xfrm>
            <a:off x="659363" y="4629912"/>
            <a:ext cx="10873273" cy="1589032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4A2ED-468C-4609-9005-1667EC1F4402}"/>
              </a:ext>
            </a:extLst>
          </p:cNvPr>
          <p:cNvSpPr txBox="1"/>
          <p:nvPr/>
        </p:nvSpPr>
        <p:spPr>
          <a:xfrm>
            <a:off x="996013" y="1779327"/>
            <a:ext cx="10767526" cy="4206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코쪽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또는 아래쪽 주시 시 정면 주시 때보다 약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0.5 mm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이상 렌즈 이탈</a:t>
            </a:r>
            <a:r>
              <a:rPr kumimoji="0" lang="en-US" altLang="ko-KR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[4]</a:t>
            </a:r>
          </a:p>
          <a:p>
            <a:pPr marL="285750" marR="0" lvl="0" indent="-28575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algn="ctr">
              <a:defRPr/>
            </a:pPr>
            <a:r>
              <a:rPr lang="en-US" altLang="ko-KR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 -&gt;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다양한 주시방향에서의 렌즈 편심이 시생활에 미치는 영향에 대해 연구되어야 함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algn="ctr">
              <a:defRPr/>
            </a:pP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R="0" lvl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R="0" lvl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근거리 작업 시 보통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15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˚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하방을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주시하나 피팅 평가는 정면에서만 이루어짐</a:t>
            </a:r>
            <a:r>
              <a:rPr kumimoji="0" lang="en-US" altLang="ko-KR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[5]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8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</a:t>
            </a:r>
            <a:r>
              <a:rPr kumimoji="0" lang="en-US" altLang="ko-KR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40</a:t>
            </a:r>
            <a:r>
              <a:rPr kumimoji="0" lang="ko-KR" alt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˚ </a:t>
            </a:r>
            <a:r>
              <a:rPr kumimoji="0" lang="ko-KR" altLang="en-US" sz="1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하방</a:t>
            </a:r>
            <a:r>
              <a:rPr kumimoji="0" lang="ko-KR" alt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주시 시 </a:t>
            </a:r>
            <a:r>
              <a:rPr kumimoji="0" lang="ko-KR" altLang="en-US" sz="1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안검의</a:t>
            </a:r>
            <a:r>
              <a:rPr kumimoji="0" lang="ko-KR" alt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형태가 크게 변하며</a:t>
            </a:r>
            <a:r>
              <a:rPr kumimoji="0" lang="en-US" altLang="ko-KR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, </a:t>
            </a:r>
            <a:r>
              <a:rPr kumimoji="0" lang="ko-KR" alt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렌즈 움직임에 영향</a:t>
            </a:r>
            <a:r>
              <a:rPr kumimoji="0" lang="en-US" altLang="ko-KR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[6]</a:t>
            </a: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2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→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멀티포컬렌즈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착용 시 실제 근거리 주시를 하고 있을 때의 </a:t>
            </a:r>
            <a:r>
              <a:rPr lang="ko-KR" altLang="en-US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피팅 테스트 필요성</a:t>
            </a:r>
            <a:r>
              <a:rPr lang="en-US" altLang="ko-KR" dirty="0">
                <a:solidFill>
                  <a:prstClr val="black"/>
                </a:solidFill>
                <a:latin typeface="나눔바른고딕" panose="020B0603020101020101"/>
                <a:ea typeface="나눔고딕" panose="020D0604000000000000" pitchFamily="50" charset="-127"/>
              </a:rPr>
              <a:t> </a:t>
            </a:r>
            <a:endParaRPr kumimoji="0" lang="en-US" altLang="ko-K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[ 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목적 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]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멀티포컬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콘택트렌즈</a:t>
            </a: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(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이하 렌즈</a:t>
            </a: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)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착용 후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주시 각도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에 따른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렌즈 편심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이 </a:t>
            </a:r>
            <a:endParaRPr kumimoji="0" lang="en-US" altLang="ko-KR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근거리 시력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및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자각적 증상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에 미치는 영향에 대해 알아보고자 함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</p:txBody>
      </p:sp>
      <p:sp>
        <p:nvSpPr>
          <p:cNvPr id="13" name="텍스트 개체 틀 3">
            <a:extLst>
              <a:ext uri="{FF2B5EF4-FFF2-40B4-BE49-F238E27FC236}">
                <a16:creationId xmlns:a16="http://schemas.microsoft.com/office/drawing/2014/main" id="{F3EE2C44-3C81-43AE-ABCB-CF6BE61F5640}"/>
              </a:ext>
            </a:extLst>
          </p:cNvPr>
          <p:cNvSpPr txBox="1"/>
          <p:nvPr/>
        </p:nvSpPr>
        <p:spPr>
          <a:xfrm>
            <a:off x="522892" y="104874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7380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Rounded MT Bold" panose="020F07040305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1" name="제목 3">
            <a:extLst>
              <a:ext uri="{FF2B5EF4-FFF2-40B4-BE49-F238E27FC236}">
                <a16:creationId xmlns:a16="http://schemas.microsoft.com/office/drawing/2014/main" id="{B265B61E-CE41-48B6-BAA1-70CBC958C5A2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나눔바른고딕"/>
                <a:ea typeface="나눔바른고딕"/>
                <a:cs typeface="+mj-cs"/>
              </a:rPr>
              <a:t>대상 및 방법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5DD650-57FF-4F29-BB74-672FBB863FB7}"/>
              </a:ext>
            </a:extLst>
          </p:cNvPr>
          <p:cNvSpPr txBox="1"/>
          <p:nvPr/>
        </p:nvSpPr>
        <p:spPr>
          <a:xfrm>
            <a:off x="525722" y="1461042"/>
            <a:ext cx="22652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1.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연구대상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고딕" panose="020D0604000000000000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97C95A-69CB-4AC6-B655-F02E382DF0B6}"/>
              </a:ext>
            </a:extLst>
          </p:cNvPr>
          <p:cNvSpPr txBox="1"/>
          <p:nvPr/>
        </p:nvSpPr>
        <p:spPr>
          <a:xfrm>
            <a:off x="600777" y="2024745"/>
            <a:ext cx="4906487" cy="4218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연구대상자</a:t>
            </a: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교정시력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0.8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이상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20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대 남녀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42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안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</a:endParaRP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동공크기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: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명소시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3 mm,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암소시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5 mm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이상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</a:endParaRP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</a:endParaRP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2)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연구렌즈</a:t>
            </a: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중심부 근용 비구면 디자인의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멀티포컬렌즈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3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종을 일일 착용방식으로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2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일 이상 착용</a:t>
            </a:r>
            <a:endParaRPr lang="en-US" altLang="ko-KR" dirty="0">
              <a:solidFill>
                <a:prstClr val="black"/>
              </a:solidFill>
              <a:latin typeface="나눔바른고딕" panose="020B0603020101020101"/>
              <a:ea typeface="나눔바른고딕" panose="020B0603020101020101"/>
            </a:endParaRP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</a:endParaRP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</a:endParaRP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가입도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: Low Addition</a:t>
            </a:r>
          </a:p>
          <a:p>
            <a:pPr marL="285750" marR="0" lvl="0" indent="-28575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A - single power profile (+1.00 D)</a:t>
            </a:r>
          </a:p>
          <a:p>
            <a:pPr marL="285750" marR="0" lvl="0" indent="-28575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B - ~+1.25 D</a:t>
            </a:r>
          </a:p>
          <a:p>
            <a:pPr marL="285750" marR="0" lvl="0" indent="-28575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C - 0.75D ~ 1.50 D</a:t>
            </a: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AA631FDE-2D48-4E7A-B98C-5680DBC18056}"/>
              </a:ext>
            </a:extLst>
          </p:cNvPr>
          <p:cNvGraphicFramePr>
            <a:graphicFrameLocks noGrp="1"/>
          </p:cNvGraphicFramePr>
          <p:nvPr/>
        </p:nvGraphicFramePr>
        <p:xfrm>
          <a:off x="5501640" y="1556670"/>
          <a:ext cx="6254082" cy="4428459"/>
        </p:xfrm>
        <a:graphic>
          <a:graphicData uri="http://schemas.openxmlformats.org/drawingml/2006/table">
            <a:tbl>
              <a:tblPr/>
              <a:tblGrid>
                <a:gridCol w="2023110">
                  <a:extLst>
                    <a:ext uri="{9D8B030D-6E8A-4147-A177-3AD203B41FA5}">
                      <a16:colId xmlns:a16="http://schemas.microsoft.com/office/drawing/2014/main" val="3911434247"/>
                    </a:ext>
                  </a:extLst>
                </a:gridCol>
                <a:gridCol w="1410324">
                  <a:extLst>
                    <a:ext uri="{9D8B030D-6E8A-4147-A177-3AD203B41FA5}">
                      <a16:colId xmlns:a16="http://schemas.microsoft.com/office/drawing/2014/main" val="2193121650"/>
                    </a:ext>
                  </a:extLst>
                </a:gridCol>
                <a:gridCol w="1410324">
                  <a:extLst>
                    <a:ext uri="{9D8B030D-6E8A-4147-A177-3AD203B41FA5}">
                      <a16:colId xmlns:a16="http://schemas.microsoft.com/office/drawing/2014/main" val="2390432433"/>
                    </a:ext>
                  </a:extLst>
                </a:gridCol>
                <a:gridCol w="1410324">
                  <a:extLst>
                    <a:ext uri="{9D8B030D-6E8A-4147-A177-3AD203B41FA5}">
                      <a16:colId xmlns:a16="http://schemas.microsoft.com/office/drawing/2014/main" val="4085312986"/>
                    </a:ext>
                  </a:extLst>
                </a:gridCol>
              </a:tblGrid>
              <a:tr h="480541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Lens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A</a:t>
                      </a:r>
                      <a:endParaRPr lang="pt-BR" sz="1600" b="1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B</a:t>
                      </a:r>
                      <a:endParaRPr lang="fr-FR" sz="1600" b="1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</a:rPr>
                        <a:t>C</a:t>
                      </a: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465125"/>
                  </a:ext>
                </a:extLst>
              </a:tr>
              <a:tr h="48582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USAN+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omafilcon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 A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etafilcon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 A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nesofilcon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 A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6344584"/>
                  </a:ext>
                </a:extLst>
              </a:tr>
              <a:tr h="48582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Wearing schedule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1Day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1Day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1Day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8260603"/>
                  </a:ext>
                </a:extLst>
              </a:tr>
              <a:tr h="48582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Water contents(%)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62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58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78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192750"/>
                  </a:ext>
                </a:extLst>
              </a:tr>
              <a:tr h="48582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Center thickness(mm)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0.09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0.09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0.1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988739"/>
                  </a:ext>
                </a:extLst>
              </a:tr>
              <a:tr h="48582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Total diameter(mm)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14.2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14.3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14.2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678279"/>
                  </a:ext>
                </a:extLst>
              </a:tr>
              <a:tr h="48582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Base curve(mm)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8.7</a:t>
                      </a:r>
                      <a:endParaRPr lang="en-US" sz="1400" b="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8.4</a:t>
                      </a:r>
                      <a:endParaRPr lang="en-US" sz="1400" b="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8.6</a:t>
                      </a:r>
                      <a:endParaRPr lang="en-US" sz="1400" b="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422581"/>
                  </a:ext>
                </a:extLst>
              </a:tr>
              <a:tr h="103298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Lens design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Center near 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aspheric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Center near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 aspheric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Center near 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aspheric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/>
                          <a:ea typeface="휴먼명조"/>
                        </a:rPr>
                        <a:t>(3 zone progressive)</a:t>
                      </a:r>
                      <a:endParaRPr lang="en-US" sz="1050" b="1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/>
                      </a:endParaRPr>
                    </a:p>
                  </a:txBody>
                  <a:tcPr marL="52902" marR="52902" marT="26451" marB="26451" anchor="ctr">
                    <a:lnL>
                      <a:noFill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8332320"/>
                  </a:ext>
                </a:extLst>
              </a:tr>
            </a:tbl>
          </a:graphicData>
        </a:graphic>
      </p:graphicFrame>
      <p:sp>
        <p:nvSpPr>
          <p:cNvPr id="16" name="텍스트 개체 틀 3">
            <a:extLst>
              <a:ext uri="{FF2B5EF4-FFF2-40B4-BE49-F238E27FC236}">
                <a16:creationId xmlns:a16="http://schemas.microsoft.com/office/drawing/2014/main" id="{6B4BE725-1455-46F5-BFE5-02CBB20158B6}"/>
              </a:ext>
            </a:extLst>
          </p:cNvPr>
          <p:cNvSpPr txBox="1"/>
          <p:nvPr/>
        </p:nvSpPr>
        <p:spPr>
          <a:xfrm>
            <a:off x="522892" y="1036550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982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563" name="Oval 38"/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564" name="Oval 39"/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20000000000000000000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14339" name="AutoShape 9"/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21" name="Picture 2" descr="C:\Documents and Settings\Administrator\바탕 화면\Untitled-1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1FE00A-949F-42DF-B747-E8A582DBE7C9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Rounded MT Bold" panose="020F070403050403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1" name="제목 3">
            <a:extLst>
              <a:ext uri="{FF2B5EF4-FFF2-40B4-BE49-F238E27FC236}">
                <a16:creationId xmlns:a16="http://schemas.microsoft.com/office/drawing/2014/main" id="{64FE68F6-D1BD-44C4-8A14-6383C5044E45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나눔바른고딕"/>
                <a:ea typeface="나눔바른고딕"/>
                <a:cs typeface="+mj-cs"/>
              </a:rPr>
              <a:t>대상 및 방법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0F85ED-2546-4659-B28F-CE29DE9ECBC2}"/>
              </a:ext>
            </a:extLst>
          </p:cNvPr>
          <p:cNvSpPr txBox="1"/>
          <p:nvPr/>
        </p:nvSpPr>
        <p:spPr>
          <a:xfrm>
            <a:off x="957936" y="1674162"/>
            <a:ext cx="22652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2.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임상 평가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BE2E55-7980-407B-8349-1D3E3676C96E}"/>
              </a:ext>
            </a:extLst>
          </p:cNvPr>
          <p:cNvSpPr txBox="1"/>
          <p:nvPr/>
        </p:nvSpPr>
        <p:spPr>
          <a:xfrm>
            <a:off x="2342501" y="2673548"/>
            <a:ext cx="9430355" cy="2938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콘택트렌즈 편심 </a:t>
            </a:r>
            <a:endParaRPr kumimoji="0" lang="en-US" altLang="ko-K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근거리 대비시력 </a:t>
            </a:r>
            <a:endParaRPr kumimoji="0" lang="en-US" altLang="ko-K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근거리 </a:t>
            </a:r>
            <a:r>
              <a:rPr kumimoji="0" lang="ko-KR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정적입체시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 </a:t>
            </a:r>
            <a:endParaRPr kumimoji="0" lang="en-US" altLang="ko-K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자각적 증상 </a:t>
            </a:r>
            <a:endParaRPr kumimoji="0" lang="en-US" altLang="ko-K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</a:rPr>
              <a:t>통계 처리</a:t>
            </a:r>
            <a:endParaRPr kumimoji="0" lang="en-US" altLang="ko-K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</a:endParaRP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    -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주시 각도와 렌즈종류에 따른 편심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대비시력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정적입체시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및 자각적 증상 비교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: LMM </a:t>
            </a: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    -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렌즈 편심과 대비시력 상관관계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: Spearman’s correlation</a:t>
            </a:r>
          </a:p>
          <a:p>
            <a:pPr marL="0" marR="0" lvl="0" indent="0" algn="l" defTabSz="914400" rtl="0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     - p &lt; 0.05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나눔고딕" panose="020D0604000000000000" pitchFamily="50" charset="-127"/>
              </a:rPr>
              <a:t>기준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888A47-BC67-448A-A5DC-1D1F62710143}"/>
              </a:ext>
            </a:extLst>
          </p:cNvPr>
          <p:cNvSpPr txBox="1"/>
          <p:nvPr/>
        </p:nvSpPr>
        <p:spPr>
          <a:xfrm>
            <a:off x="1965129" y="2167473"/>
            <a:ext cx="489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주시각도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: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정면주시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, </a:t>
            </a:r>
            <a:r>
              <a:rPr kumimoji="0" lang="ko-KR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하방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15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˚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, </a:t>
            </a:r>
            <a:r>
              <a:rPr kumimoji="0" lang="ko-KR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하방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40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/>
                <a:ea typeface="맑은 고딕" panose="020B0503020000020004" pitchFamily="50" charset="-127"/>
              </a:rPr>
              <a:t>˚</a:t>
            </a:r>
            <a:endParaRPr kumimoji="0" lang="en-US" altLang="ko-K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바른고딕" panose="020B0603020101020101"/>
              <a:ea typeface="맑은 고딕" panose="020B0503020000020004" pitchFamily="50" charset="-127"/>
            </a:endParaRPr>
          </a:p>
        </p:txBody>
      </p:sp>
      <p:sp>
        <p:nvSpPr>
          <p:cNvPr id="16" name="텍스트 개체 틀 3">
            <a:extLst>
              <a:ext uri="{FF2B5EF4-FFF2-40B4-BE49-F238E27FC236}">
                <a16:creationId xmlns:a16="http://schemas.microsoft.com/office/drawing/2014/main" id="{302360C3-464D-4969-8233-5C92523DABB9}"/>
              </a:ext>
            </a:extLst>
          </p:cNvPr>
          <p:cNvSpPr txBox="1"/>
          <p:nvPr/>
        </p:nvSpPr>
        <p:spPr>
          <a:xfrm>
            <a:off x="522892" y="104874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2974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38083D84-E0FF-4CDF-9951-C9F9132B8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DF16A3DC-ACD9-4D02-A0E5-9C9191604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5D48CDA0-4C2A-4013-848F-AF3D10855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7A15D748-0706-41C0-96EC-B6A50E8E8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7B7B6337-9A74-499C-8A33-000220F4D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198E9A71-4077-4641-9EB7-3406D5BE85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DE091596-2CA1-4C79-B5FD-1DA649D06661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06A8F7-FA42-438C-BE5F-4FC1F8A26166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제목 3">
            <a:extLst>
              <a:ext uri="{FF2B5EF4-FFF2-40B4-BE49-F238E27FC236}">
                <a16:creationId xmlns:a16="http://schemas.microsoft.com/office/drawing/2014/main" id="{B2F60FF0-4963-474A-A6A4-813F00F081D1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3200" dirty="0">
                <a:solidFill>
                  <a:schemeClr val="tx2">
                    <a:lumMod val="75000"/>
                  </a:schemeClr>
                </a:solidFill>
                <a:latin typeface="나눔바른고딕" panose="020B0603020101020101"/>
                <a:ea typeface="나눔바른고딕" panose="020B0603020101020101"/>
              </a:rPr>
              <a:t>결과 및 고찰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62AA2B-FA0D-4A35-B0F7-28B59ED72D42}"/>
              </a:ext>
            </a:extLst>
          </p:cNvPr>
          <p:cNvSpPr txBox="1"/>
          <p:nvPr/>
        </p:nvSpPr>
        <p:spPr>
          <a:xfrm>
            <a:off x="802784" y="1565331"/>
            <a:ext cx="553793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  <a:defRPr/>
            </a:pPr>
            <a:r>
              <a:rPr lang="ko-KR" altLang="en-US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하방주시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각도에 따른 세 종류의 렌즈 편심</a:t>
            </a:r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just">
              <a:defRPr/>
            </a:pPr>
            <a:endParaRPr lang="en-US" altLang="ko-KR" sz="7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just">
              <a:defRPr/>
            </a:pP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 1) 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수평 편심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BAF169-54C9-4FA2-839B-7C57A1625B35}"/>
              </a:ext>
            </a:extLst>
          </p:cNvPr>
          <p:cNvSpPr txBox="1"/>
          <p:nvPr/>
        </p:nvSpPr>
        <p:spPr>
          <a:xfrm>
            <a:off x="3953980" y="2147108"/>
            <a:ext cx="1710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&lt;Horizontal&gt;</a:t>
            </a:r>
            <a:endParaRPr lang="ko-KR" altLang="en-US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E12000-DDE6-4D47-8C99-CF2461B891BA}"/>
              </a:ext>
            </a:extLst>
          </p:cNvPr>
          <p:cNvSpPr txBox="1"/>
          <p:nvPr/>
        </p:nvSpPr>
        <p:spPr>
          <a:xfrm>
            <a:off x="7198923" y="2642613"/>
            <a:ext cx="4675919" cy="29423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주시 각도 </a:t>
            </a:r>
            <a:r>
              <a:rPr lang="en-US" altLang="ko-KR" sz="1600" b="1" dirty="0">
                <a:latin typeface="나눔바른고딕" panose="020B0603020101020101"/>
                <a:ea typeface="나눔고딕" panose="020D0604000000000000" pitchFamily="50" charset="-127"/>
              </a:rPr>
              <a:t>* 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 종류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X (p-0.734)</a:t>
            </a:r>
          </a:p>
          <a:p>
            <a:pPr>
              <a:lnSpc>
                <a:spcPct val="130000"/>
              </a:lnSpc>
              <a:defRPr/>
            </a:pP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주시 각도 간 차이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X (p=0.141)</a:t>
            </a:r>
          </a:p>
          <a:p>
            <a:pPr>
              <a:lnSpc>
                <a:spcPct val="130000"/>
              </a:lnSpc>
              <a:defRPr/>
            </a:pP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 종류 간 차이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</a:t>
            </a:r>
            <a:r>
              <a:rPr lang="en-US" altLang="ko-KR" sz="1600" b="1" dirty="0">
                <a:solidFill>
                  <a:schemeClr val="accent6">
                    <a:lumMod val="75000"/>
                  </a:schemeClr>
                </a:solidFill>
                <a:latin typeface="나눔바른고딕" panose="020B0603020101020101"/>
                <a:ea typeface="나눔고딕" panose="020D0604000000000000" pitchFamily="50" charset="-127"/>
              </a:rPr>
              <a:t>B </a:t>
            </a:r>
            <a:r>
              <a:rPr lang="ko-KR" altLang="en-US" sz="1600" b="1" dirty="0">
                <a:solidFill>
                  <a:schemeClr val="accent6">
                    <a:lumMod val="75000"/>
                  </a:schemeClr>
                </a:solidFill>
                <a:latin typeface="나눔바른고딕" panose="020B0603020101020101"/>
                <a:ea typeface="나눔고딕" panose="020D0604000000000000" pitchFamily="50" charset="-127"/>
              </a:rPr>
              <a:t>렌즈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가 </a:t>
            </a: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A,C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렌즈에 비해 </a:t>
            </a:r>
            <a:r>
              <a:rPr lang="ko-KR" altLang="en-US" sz="1600" b="1" dirty="0" err="1">
                <a:latin typeface="나눔바른고딕" panose="020B0603020101020101"/>
                <a:ea typeface="나눔고딕" panose="020D0604000000000000" pitchFamily="50" charset="-127"/>
              </a:rPr>
              <a:t>귀쪽으로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 편심</a:t>
            </a: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허용 가능한 </a:t>
            </a:r>
            <a:r>
              <a:rPr lang="ko-KR" altLang="en-US" sz="1600" dirty="0" err="1">
                <a:latin typeface="나눔바른고딕" panose="020B0603020101020101"/>
                <a:ea typeface="나눔고딕" panose="020D0604000000000000" pitchFamily="50" charset="-127"/>
              </a:rPr>
              <a:t>편심량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 </a:t>
            </a: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(0.044~0.114 mm)</a:t>
            </a:r>
          </a:p>
        </p:txBody>
      </p:sp>
      <p:sp>
        <p:nvSpPr>
          <p:cNvPr id="28" name="텍스트 개체 틀 3">
            <a:extLst>
              <a:ext uri="{FF2B5EF4-FFF2-40B4-BE49-F238E27FC236}">
                <a16:creationId xmlns:a16="http://schemas.microsoft.com/office/drawing/2014/main" id="{8A009F1F-C863-4844-BCCD-103EFAD08ECD}"/>
              </a:ext>
            </a:extLst>
          </p:cNvPr>
          <p:cNvSpPr txBox="1"/>
          <p:nvPr/>
        </p:nvSpPr>
        <p:spPr>
          <a:xfrm>
            <a:off x="522892" y="98778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0FA90F31-052F-4337-AB0E-B4E473CDCA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8733" y="2452521"/>
            <a:ext cx="5097016" cy="389333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1F2A6C7-9021-422E-8EF7-DE5BB58F645C}"/>
              </a:ext>
            </a:extLst>
          </p:cNvPr>
          <p:cNvSpPr txBox="1"/>
          <p:nvPr/>
        </p:nvSpPr>
        <p:spPr>
          <a:xfrm rot="16200000">
            <a:off x="1331438" y="3882952"/>
            <a:ext cx="1026389" cy="461665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/>
              <a:t>Gaze</a:t>
            </a:r>
            <a:endParaRPr lang="ko-KR" alt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62F8F48-2251-4CF9-820F-D1935D34DC5D}"/>
              </a:ext>
            </a:extLst>
          </p:cNvPr>
          <p:cNvSpPr txBox="1"/>
          <p:nvPr/>
        </p:nvSpPr>
        <p:spPr>
          <a:xfrm>
            <a:off x="3693666" y="5992359"/>
            <a:ext cx="223161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/>
              <a:t>Decentration (mm)</a:t>
            </a:r>
            <a:endParaRPr lang="ko-KR" altLang="en-US" sz="14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CCB2C658-5C08-4CDB-9EEC-B85F9FACCE46}"/>
              </a:ext>
            </a:extLst>
          </p:cNvPr>
          <p:cNvSpPr/>
          <p:nvPr/>
        </p:nvSpPr>
        <p:spPr>
          <a:xfrm>
            <a:off x="5925278" y="2516440"/>
            <a:ext cx="799373" cy="912560"/>
          </a:xfrm>
          <a:prstGeom prst="roundRect">
            <a:avLst/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695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93794C6F-0668-49DD-97D8-F1E1F36F4A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1127DE13-B55D-4B11-9068-4C3460C5C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69B99135-7985-49F3-B4B6-429161779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F48565A2-435D-423C-A556-B508857A3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51F6EA8E-41BE-4F16-84BA-3A7369C61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EC687F0F-9089-47B5-B7C4-363B53D9E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10376073-F852-47C4-BE37-67160F7BC6E0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9300DA1-E437-425F-967F-8DB8E98AFE13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025F24-8096-4D50-B9F6-B8A66DA51062}"/>
              </a:ext>
            </a:extLst>
          </p:cNvPr>
          <p:cNvSpPr txBox="1"/>
          <p:nvPr/>
        </p:nvSpPr>
        <p:spPr>
          <a:xfrm>
            <a:off x="3953980" y="2147108"/>
            <a:ext cx="1710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/>
              <a:t>&lt;Vertical&gt;</a:t>
            </a:r>
            <a:endParaRPr lang="ko-KR" altLang="en-US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B17E4F-5E65-4147-B03A-63A50AE23D67}"/>
              </a:ext>
            </a:extLst>
          </p:cNvPr>
          <p:cNvSpPr txBox="1"/>
          <p:nvPr/>
        </p:nvSpPr>
        <p:spPr>
          <a:xfrm>
            <a:off x="7193436" y="2494742"/>
            <a:ext cx="4675919" cy="32624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주시 각도 </a:t>
            </a:r>
            <a:r>
              <a:rPr lang="en-US" altLang="ko-KR" sz="1600" b="1" dirty="0">
                <a:latin typeface="나눔바른고딕" panose="020B0603020101020101"/>
                <a:ea typeface="나눔고딕" panose="020D0604000000000000" pitchFamily="50" charset="-127"/>
              </a:rPr>
              <a:t>* 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 종류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X (p-0.121)</a:t>
            </a:r>
          </a:p>
          <a:p>
            <a:pPr>
              <a:lnSpc>
                <a:spcPct val="130000"/>
              </a:lnSpc>
              <a:defRPr/>
            </a:pP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주시 각도 간 차이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정면 주시보다 </a:t>
            </a:r>
            <a:r>
              <a:rPr lang="ko-KR" altLang="en-US" sz="1600" b="1" dirty="0" err="1">
                <a:solidFill>
                  <a:srgbClr val="FF5050"/>
                </a:solidFill>
                <a:latin typeface="나눔바른고딕" panose="020B0603020101020101"/>
                <a:ea typeface="나눔고딕" panose="020D0604000000000000" pitchFamily="50" charset="-127"/>
              </a:rPr>
              <a:t>하방</a:t>
            </a:r>
            <a:r>
              <a:rPr lang="ko-KR" altLang="en-US" sz="1600" b="1" dirty="0">
                <a:solidFill>
                  <a:srgbClr val="FF5050"/>
                </a:solidFill>
                <a:latin typeface="나눔바른고딕" panose="020B0603020101020101"/>
                <a:ea typeface="나눔고딕" panose="020D0604000000000000" pitchFamily="50" charset="-127"/>
              </a:rPr>
              <a:t> 주시 시 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위쪽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으로 편심</a:t>
            </a: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</a:t>
            </a:r>
            <a:r>
              <a:rPr lang="ko-KR" altLang="en-US" sz="1600" dirty="0" err="1">
                <a:latin typeface="나눔바른고딕" panose="020B0603020101020101"/>
                <a:ea typeface="나눔고딕" panose="020D0604000000000000" pitchFamily="50" charset="-127"/>
              </a:rPr>
              <a:t>하방주시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 각도가 커질수록 </a:t>
            </a:r>
            <a:r>
              <a:rPr lang="ko-KR" altLang="en-US" sz="1600" dirty="0" err="1">
                <a:latin typeface="나눔바른고딕" panose="020B0603020101020101"/>
                <a:ea typeface="나눔고딕" panose="020D0604000000000000" pitchFamily="50" charset="-127"/>
              </a:rPr>
              <a:t>편심량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 증가</a:t>
            </a: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 종류 간 차이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</a:t>
            </a:r>
            <a:r>
              <a:rPr lang="en-US" altLang="ko-KR" sz="1600" dirty="0">
                <a:solidFill>
                  <a:schemeClr val="accent6">
                    <a:lumMod val="50000"/>
                  </a:schemeClr>
                </a:solidFill>
                <a:latin typeface="나눔바른고딕" panose="020B0603020101020101"/>
                <a:ea typeface="나눔고딕" panose="020D0604000000000000" pitchFamily="50" charset="-127"/>
              </a:rPr>
              <a:t>: </a:t>
            </a:r>
            <a:r>
              <a:rPr lang="en-US" altLang="ko-KR" sz="1600" b="1" dirty="0">
                <a:solidFill>
                  <a:schemeClr val="accent6">
                    <a:lumMod val="75000"/>
                  </a:schemeClr>
                </a:solidFill>
                <a:latin typeface="나눔바른고딕" panose="020B0603020101020101"/>
                <a:ea typeface="나눔고딕" panose="020D0604000000000000" pitchFamily="50" charset="-127"/>
              </a:rPr>
              <a:t>B </a:t>
            </a:r>
            <a:r>
              <a:rPr lang="ko-KR" altLang="en-US" sz="1600" b="1" dirty="0">
                <a:solidFill>
                  <a:schemeClr val="accent6">
                    <a:lumMod val="75000"/>
                  </a:schemeClr>
                </a:solidFill>
                <a:latin typeface="나눔바른고딕" panose="020B0603020101020101"/>
                <a:ea typeface="나눔고딕" panose="020D0604000000000000" pitchFamily="50" charset="-127"/>
              </a:rPr>
              <a:t>렌즈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가 </a:t>
            </a: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A,C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렌즈에 비해 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위쪽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으로 편심</a:t>
            </a: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</a:t>
            </a:r>
            <a:r>
              <a:rPr lang="ko-KR" altLang="en-US" sz="1600" b="1" dirty="0" err="1">
                <a:latin typeface="나눔바른고딕" panose="020B0603020101020101"/>
                <a:ea typeface="나눔고딕" panose="020D0604000000000000" pitchFamily="50" charset="-127"/>
              </a:rPr>
              <a:t>하방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 </a:t>
            </a:r>
            <a:r>
              <a:rPr lang="en-US" altLang="ko-KR" sz="1600" b="1" dirty="0">
                <a:latin typeface="나눔바른고딕" panose="020B0603020101020101"/>
                <a:ea typeface="나눔고딕" panose="020D0604000000000000" pitchFamily="50" charset="-127"/>
              </a:rPr>
              <a:t>40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˚ 주시 시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 과도하게 편심 </a:t>
            </a: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(0.873 mm)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E0D27EC-6650-4575-93D7-BE582C4854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0880" y="2504248"/>
            <a:ext cx="4774869" cy="38189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0509468-3D2C-4834-AD95-3725B701041B}"/>
              </a:ext>
            </a:extLst>
          </p:cNvPr>
          <p:cNvSpPr txBox="1"/>
          <p:nvPr/>
        </p:nvSpPr>
        <p:spPr>
          <a:xfrm>
            <a:off x="4273782" y="5949850"/>
            <a:ext cx="1026389" cy="369332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/>
              <a:t>Gaze</a:t>
            </a:r>
            <a:endParaRPr lang="ko-KR" altLang="en-US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47A3B0-5F7B-4770-9D17-FB9A8794E747}"/>
              </a:ext>
            </a:extLst>
          </p:cNvPr>
          <p:cNvSpPr txBox="1"/>
          <p:nvPr/>
        </p:nvSpPr>
        <p:spPr>
          <a:xfrm rot="16200000">
            <a:off x="1099740" y="3941292"/>
            <a:ext cx="223161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/>
              <a:t>Decentration (mm)</a:t>
            </a:r>
            <a:endParaRPr lang="ko-KR" altLang="en-US" sz="1400" dirty="0"/>
          </a:p>
        </p:txBody>
      </p:sp>
      <p:sp>
        <p:nvSpPr>
          <p:cNvPr id="22" name="제목 3">
            <a:extLst>
              <a:ext uri="{FF2B5EF4-FFF2-40B4-BE49-F238E27FC236}">
                <a16:creationId xmlns:a16="http://schemas.microsoft.com/office/drawing/2014/main" id="{591C5411-CF08-4A69-BDE5-76495EE7CF8D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3200" dirty="0">
                <a:solidFill>
                  <a:schemeClr val="tx2">
                    <a:lumMod val="75000"/>
                  </a:schemeClr>
                </a:solidFill>
                <a:latin typeface="나눔바른고딕" panose="020B0603020101020101"/>
                <a:ea typeface="나눔바른고딕" panose="020B0603020101020101"/>
              </a:rPr>
              <a:t>결과 및 고찰</a:t>
            </a:r>
          </a:p>
        </p:txBody>
      </p:sp>
      <p:sp>
        <p:nvSpPr>
          <p:cNvPr id="25" name="텍스트 개체 틀 3">
            <a:extLst>
              <a:ext uri="{FF2B5EF4-FFF2-40B4-BE49-F238E27FC236}">
                <a16:creationId xmlns:a16="http://schemas.microsoft.com/office/drawing/2014/main" id="{F92E6A7C-A1D9-4FD3-85EF-CBB0DB9B81F2}"/>
              </a:ext>
            </a:extLst>
          </p:cNvPr>
          <p:cNvSpPr txBox="1"/>
          <p:nvPr/>
        </p:nvSpPr>
        <p:spPr>
          <a:xfrm>
            <a:off x="522892" y="98778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B13B2DF-D51A-488C-A8E7-19E2B9E3CABB}"/>
              </a:ext>
            </a:extLst>
          </p:cNvPr>
          <p:cNvSpPr txBox="1"/>
          <p:nvPr/>
        </p:nvSpPr>
        <p:spPr>
          <a:xfrm>
            <a:off x="802784" y="1565331"/>
            <a:ext cx="553793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  <a:defRPr/>
            </a:pPr>
            <a:r>
              <a:rPr lang="ko-KR" altLang="en-US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하방주시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각도에 따른 세 종류의 렌즈 편심</a:t>
            </a:r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just">
              <a:defRPr/>
            </a:pPr>
            <a:endParaRPr lang="en-US" altLang="ko-KR" sz="7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just">
              <a:defRPr/>
            </a:pP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 2) 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수직 편심</a:t>
            </a:r>
          </a:p>
        </p:txBody>
      </p:sp>
    </p:spTree>
    <p:extLst>
      <p:ext uri="{BB962C8B-B14F-4D97-AF65-F5344CB8AC3E}">
        <p14:creationId xmlns:p14="http://schemas.microsoft.com/office/powerpoint/2010/main" val="3203182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8">
            <a:extLst>
              <a:ext uri="{FF2B5EF4-FFF2-40B4-BE49-F238E27FC236}">
                <a16:creationId xmlns:a16="http://schemas.microsoft.com/office/drawing/2014/main" id="{8A4B3A67-2545-4C48-9B60-D1AB15F90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B3F193EE-8734-43D9-9A87-4D24418A3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719" y="946152"/>
            <a:ext cx="133350" cy="144463"/>
          </a:xfrm>
          <a:prstGeom prst="ellipse">
            <a:avLst/>
          </a:prstGeom>
          <a:solidFill>
            <a:schemeClr val="bg2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Oval 39">
            <a:extLst>
              <a:ext uri="{FF2B5EF4-FFF2-40B4-BE49-F238E27FC236}">
                <a16:creationId xmlns:a16="http://schemas.microsoft.com/office/drawing/2014/main" id="{FF38BA85-BB37-456E-9E89-F3F3F5DD3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1" y="946152"/>
            <a:ext cx="133350" cy="144463"/>
          </a:xfrm>
          <a:prstGeom prst="ellipse">
            <a:avLst/>
          </a:prstGeom>
          <a:solidFill>
            <a:schemeClr val="bg2">
              <a:alpha val="1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1ABD0FDB-F44B-48B1-9983-B529EB61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8FEDEEBE-BE40-4F4F-9AFE-B0923AE66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24C356A4-6C81-4517-8E95-FA4F5C7ED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49" y="151166"/>
            <a:ext cx="12013660" cy="6302170"/>
          </a:xfrm>
          <a:prstGeom prst="roundRect">
            <a:avLst>
              <a:gd name="adj" fmla="val 1160"/>
            </a:avLst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Picture 2" descr="C:\Documents and Settings\Administrator\바탕 화면\Untitled-1.jpg">
            <a:extLst>
              <a:ext uri="{FF2B5EF4-FFF2-40B4-BE49-F238E27FC236}">
                <a16:creationId xmlns:a16="http://schemas.microsoft.com/office/drawing/2014/main" id="{CD8D55B7-2A56-40EF-B912-DECC52B14136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colorTemperature colorTemp="5800"/>
                    </a14:imgEffect>
                    <a14:imgEffect>
                      <a14:saturation sat="7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</a:extLst>
          </a:blip>
          <a:srcRect l="8277" b="-1"/>
          <a:stretch/>
        </p:blipFill>
        <p:spPr bwMode="auto">
          <a:xfrm rot="10800000">
            <a:off x="87548" y="6541678"/>
            <a:ext cx="12013659" cy="3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62AC57-8993-4E70-949D-DB7932A2FE04}"/>
              </a:ext>
            </a:extLst>
          </p:cNvPr>
          <p:cNvSpPr txBox="1"/>
          <p:nvPr/>
        </p:nvSpPr>
        <p:spPr>
          <a:xfrm>
            <a:off x="3043766" y="6564621"/>
            <a:ext cx="610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Department of Optometry,  Seoul National University of Science and Technology</a:t>
            </a:r>
            <a:endParaRPr lang="ko-KR" altLang="en-US" sz="1200" dirty="0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DB455A-EB7E-418A-8536-8134B16485DE}"/>
              </a:ext>
            </a:extLst>
          </p:cNvPr>
          <p:cNvSpPr txBox="1"/>
          <p:nvPr/>
        </p:nvSpPr>
        <p:spPr>
          <a:xfrm>
            <a:off x="799899" y="1351459"/>
            <a:ext cx="6137925" cy="874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ko-KR" b="1" dirty="0">
                <a:latin typeface="나눔바른고딕" panose="020B0603020101020101"/>
                <a:ea typeface="나눔고딕" panose="020D0604000000000000" pitchFamily="50" charset="-127"/>
              </a:rPr>
              <a:t>2. </a:t>
            </a:r>
            <a:r>
              <a:rPr lang="ko-KR" altLang="en-US" b="1" dirty="0">
                <a:latin typeface="나눔바른고딕" panose="020B0603020101020101"/>
                <a:ea typeface="나눔고딕" panose="020D0604000000000000" pitchFamily="50" charset="-127"/>
              </a:rPr>
              <a:t>근거리 대비시력</a:t>
            </a:r>
            <a:endParaRPr lang="en-US" altLang="ko-KR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altLang="ko-KR" dirty="0">
                <a:latin typeface="나눔바른고딕" panose="020B0603020101020101"/>
                <a:ea typeface="나눔고딕" panose="020D0604000000000000" pitchFamily="50" charset="-127"/>
              </a:rPr>
              <a:t> 1) </a:t>
            </a:r>
            <a:r>
              <a:rPr lang="ko-KR" altLang="en-US" dirty="0" err="1">
                <a:latin typeface="나눔바른고딕" panose="020B0603020101020101"/>
                <a:ea typeface="나눔고딕" panose="020D0604000000000000" pitchFamily="50" charset="-127"/>
              </a:rPr>
              <a:t>하방주시</a:t>
            </a:r>
            <a:r>
              <a:rPr lang="ko-KR" altLang="en-US" dirty="0">
                <a:latin typeface="나눔바른고딕" panose="020B0603020101020101"/>
                <a:ea typeface="나눔고딕" panose="020D0604000000000000" pitchFamily="50" charset="-127"/>
              </a:rPr>
              <a:t> 각도 및 렌즈 종류에 따른 근거리 대비시력 비교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B60ECC-E6A0-4366-9DCD-9B4F08AD7818}"/>
              </a:ext>
            </a:extLst>
          </p:cNvPr>
          <p:cNvSpPr txBox="1"/>
          <p:nvPr/>
        </p:nvSpPr>
        <p:spPr>
          <a:xfrm>
            <a:off x="8080356" y="2427120"/>
            <a:ext cx="4038491" cy="32615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주시 각도 </a:t>
            </a:r>
            <a:r>
              <a:rPr lang="en-US" altLang="ko-KR" sz="1600" b="1" dirty="0">
                <a:latin typeface="나눔바른고딕" panose="020B0603020101020101"/>
                <a:ea typeface="나눔고딕" panose="020D0604000000000000" pitchFamily="50" charset="-127"/>
              </a:rPr>
              <a:t>* 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 종류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X (</a:t>
            </a:r>
            <a:r>
              <a:rPr lang="ko-KR" altLang="en-US" sz="1600" dirty="0" err="1">
                <a:latin typeface="나눔바른고딕" panose="020B0603020101020101"/>
                <a:ea typeface="나눔고딕" panose="020D0604000000000000" pitchFamily="50" charset="-127"/>
              </a:rPr>
              <a:t>고대비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 </a:t>
            </a: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p=0.189; </a:t>
            </a:r>
            <a:r>
              <a:rPr lang="ko-KR" altLang="en-US" sz="1600" dirty="0" err="1">
                <a:latin typeface="나눔바른고딕" panose="020B0603020101020101"/>
                <a:ea typeface="나눔고딕" panose="020D0604000000000000" pitchFamily="50" charset="-127"/>
              </a:rPr>
              <a:t>저대비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 </a:t>
            </a: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p=0.983 )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주시 각도 간 차이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정면 주시보다 </a:t>
            </a:r>
            <a:r>
              <a:rPr lang="ko-KR" altLang="en-US" sz="1600" b="1" dirty="0" err="1">
                <a:solidFill>
                  <a:srgbClr val="FF5050"/>
                </a:solidFill>
                <a:latin typeface="나눔바른고딕" panose="020B0603020101020101"/>
                <a:ea typeface="나눔고딕" panose="020D0604000000000000" pitchFamily="50" charset="-127"/>
              </a:rPr>
              <a:t>하방</a:t>
            </a:r>
            <a:r>
              <a:rPr lang="ko-KR" altLang="en-US" sz="1600" b="1" dirty="0">
                <a:solidFill>
                  <a:srgbClr val="FF5050"/>
                </a:solidFill>
                <a:latin typeface="나눔바른고딕" panose="020B0603020101020101"/>
                <a:ea typeface="나눔고딕" panose="020D0604000000000000" pitchFamily="50" charset="-127"/>
              </a:rPr>
              <a:t> 주시 시 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저하</a:t>
            </a: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</a:t>
            </a:r>
            <a:r>
              <a:rPr lang="ko-KR" altLang="en-US" sz="1600" dirty="0" err="1">
                <a:latin typeface="나눔바른고딕" panose="020B0603020101020101"/>
                <a:ea typeface="나눔고딕" panose="020D0604000000000000" pitchFamily="50" charset="-127"/>
              </a:rPr>
              <a:t>하방주시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 각도가 커질수록 대비시력 감소</a:t>
            </a: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endParaRPr lang="en-US" altLang="ko-KR" sz="1600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렌즈 종류 간 차이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나눔바른고딕" panose="020B0603020101020101"/>
                <a:ea typeface="나눔고딕" panose="020D0604000000000000" pitchFamily="50" charset="-127"/>
              </a:rPr>
              <a:t>: </a:t>
            </a:r>
            <a:r>
              <a:rPr lang="en-US" altLang="ko-KR" sz="1600" b="1" dirty="0">
                <a:solidFill>
                  <a:srgbClr val="C00000"/>
                </a:solidFill>
                <a:latin typeface="나눔바른고딕" panose="020B0603020101020101"/>
                <a:ea typeface="나눔고딕" panose="020D0604000000000000" pitchFamily="50" charset="-127"/>
              </a:rPr>
              <a:t>A </a:t>
            </a:r>
            <a:r>
              <a:rPr lang="ko-KR" altLang="en-US" sz="1600" b="1" dirty="0">
                <a:solidFill>
                  <a:srgbClr val="C00000"/>
                </a:solidFill>
                <a:latin typeface="나눔바른고딕" panose="020B0603020101020101"/>
                <a:ea typeface="나눔고딕" panose="020D0604000000000000" pitchFamily="50" charset="-127"/>
              </a:rPr>
              <a:t>렌즈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가 </a:t>
            </a: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B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렌즈에 비해 </a:t>
            </a:r>
            <a:r>
              <a:rPr lang="ko-KR" altLang="en-US" sz="1600" b="1" dirty="0">
                <a:latin typeface="나눔바른고딕" panose="020B0603020101020101"/>
                <a:ea typeface="나눔고딕" panose="020D0604000000000000" pitchFamily="50" charset="-127"/>
              </a:rPr>
              <a:t>고대비시력 낮음</a:t>
            </a:r>
            <a:endParaRPr lang="en-US" altLang="ko-KR" sz="1600" b="1" dirty="0">
              <a:latin typeface="나눔바른고딕" panose="020B0603020101020101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 : </a:t>
            </a:r>
            <a:r>
              <a:rPr lang="ko-KR" altLang="en-US" sz="1600" dirty="0" err="1">
                <a:latin typeface="나눔바른고딕" panose="020B0603020101020101"/>
                <a:ea typeface="나눔고딕" panose="020D0604000000000000" pitchFamily="50" charset="-127"/>
              </a:rPr>
              <a:t>저대비시력</a:t>
            </a:r>
            <a:r>
              <a:rPr lang="ko-KR" altLang="en-US" sz="1600" dirty="0">
                <a:latin typeface="나눔바른고딕" panose="020B0603020101020101"/>
                <a:ea typeface="나눔고딕" panose="020D0604000000000000" pitchFamily="50" charset="-127"/>
              </a:rPr>
              <a:t> 차이 </a:t>
            </a:r>
            <a:r>
              <a:rPr lang="en-US" altLang="ko-KR" sz="1600" dirty="0">
                <a:latin typeface="나눔바른고딕" panose="020B0603020101020101"/>
                <a:ea typeface="나눔고딕" panose="020D0604000000000000" pitchFamily="50" charset="-127"/>
              </a:rPr>
              <a:t>X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340CA20-B148-4ACC-AD54-9BE2D5FEA0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451" y="2896938"/>
            <a:ext cx="3624826" cy="2875744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F80CA123-8B83-45A8-A534-104BCF1749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3785" y="2918843"/>
            <a:ext cx="3624826" cy="2875744"/>
          </a:xfrm>
          <a:prstGeom prst="rect">
            <a:avLst/>
          </a:prstGeom>
        </p:spPr>
      </p:pic>
      <p:sp>
        <p:nvSpPr>
          <p:cNvPr id="29" name="제목 3">
            <a:extLst>
              <a:ext uri="{FF2B5EF4-FFF2-40B4-BE49-F238E27FC236}">
                <a16:creationId xmlns:a16="http://schemas.microsoft.com/office/drawing/2014/main" id="{A5D7B9C4-DAB6-4A66-B9E1-17E1BC745AA9}"/>
              </a:ext>
            </a:extLst>
          </p:cNvPr>
          <p:cNvSpPr txBox="1">
            <a:spLocks/>
          </p:cNvSpPr>
          <p:nvPr/>
        </p:nvSpPr>
        <p:spPr>
          <a:xfrm>
            <a:off x="522892" y="447414"/>
            <a:ext cx="6282857" cy="46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3200" dirty="0">
                <a:solidFill>
                  <a:schemeClr val="tx2">
                    <a:lumMod val="75000"/>
                  </a:schemeClr>
                </a:solidFill>
                <a:latin typeface="나눔바른고딕" panose="020B0603020101020101"/>
                <a:ea typeface="나눔바른고딕" panose="020B0603020101020101"/>
              </a:rPr>
              <a:t>결과 및 고찰</a:t>
            </a:r>
          </a:p>
        </p:txBody>
      </p:sp>
      <p:sp>
        <p:nvSpPr>
          <p:cNvPr id="30" name="텍스트 개체 틀 3">
            <a:extLst>
              <a:ext uri="{FF2B5EF4-FFF2-40B4-BE49-F238E27FC236}">
                <a16:creationId xmlns:a16="http://schemas.microsoft.com/office/drawing/2014/main" id="{A4DC8F26-E6CB-4538-8B2A-5732C1A8B817}"/>
              </a:ext>
            </a:extLst>
          </p:cNvPr>
          <p:cNvSpPr txBox="1"/>
          <p:nvPr/>
        </p:nvSpPr>
        <p:spPr>
          <a:xfrm>
            <a:off x="522892" y="987782"/>
            <a:ext cx="9554558" cy="25337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/>
                <a:ea typeface="아리따-돋움(TTF)-Medium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주시각도에 따른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멀티포컬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나눔바른고딕" panose="020B0603020101020101"/>
                <a:ea typeface="나눔바른고딕" panose="020B0603020101020101"/>
                <a:cs typeface="+mn-cs"/>
              </a:rPr>
              <a:t> 콘택트렌즈의 편심이 근거리시력 및 자각적 증상에 미치는 영향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나눔바른고딕" panose="020B0603020101020101"/>
              <a:ea typeface="나눔바른고딕" panose="020B0603020101020101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AC85F3-449D-4FCA-845A-E98075959FB6}"/>
              </a:ext>
            </a:extLst>
          </p:cNvPr>
          <p:cNvSpPr txBox="1"/>
          <p:nvPr/>
        </p:nvSpPr>
        <p:spPr>
          <a:xfrm>
            <a:off x="233852" y="5970580"/>
            <a:ext cx="5535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aseline="30000" dirty="0"/>
              <a:t>*</a:t>
            </a:r>
            <a:r>
              <a:rPr lang="en-US" altLang="ko-KR" sz="1050" dirty="0"/>
              <a:t>NHCVA : Near High Contrast Visual Acuity</a:t>
            </a:r>
          </a:p>
          <a:p>
            <a:r>
              <a:rPr lang="ko-KR" altLang="en-US" sz="1050" dirty="0"/>
              <a:t> </a:t>
            </a:r>
            <a:r>
              <a:rPr lang="en-US" altLang="ko-KR" sz="1050" dirty="0"/>
              <a:t>NLCVA : Near Low Contrast Visual Acuity</a:t>
            </a:r>
            <a:endParaRPr lang="ko-KR" altLang="en-US" sz="10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567456-09CF-455B-AE96-214AEF701B17}"/>
              </a:ext>
            </a:extLst>
          </p:cNvPr>
          <p:cNvSpPr txBox="1"/>
          <p:nvPr/>
        </p:nvSpPr>
        <p:spPr>
          <a:xfrm>
            <a:off x="1342735" y="2617358"/>
            <a:ext cx="187847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latin typeface="나눔바른고딕" panose="020B0603020101020101"/>
              </a:rPr>
              <a:t>&lt;</a:t>
            </a:r>
            <a:r>
              <a:rPr lang="ko-KR" altLang="en-US" b="1" dirty="0" err="1">
                <a:latin typeface="나눔바른고딕" panose="020B0603020101020101"/>
              </a:rPr>
              <a:t>고대비</a:t>
            </a:r>
            <a:r>
              <a:rPr lang="ko-KR" altLang="en-US" b="1" dirty="0">
                <a:latin typeface="나눔바른고딕" panose="020B0603020101020101"/>
              </a:rPr>
              <a:t> 시력</a:t>
            </a:r>
            <a:r>
              <a:rPr lang="en-US" altLang="ko-KR" b="1" dirty="0">
                <a:latin typeface="나눔바른고딕" panose="020B0603020101020101"/>
              </a:rPr>
              <a:t>&gt;</a:t>
            </a:r>
            <a:endParaRPr lang="ko-KR" altLang="en-US" b="1" dirty="0">
              <a:latin typeface="나눔바른고딕" panose="020B0603020101020101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6527F9-A4C2-4204-9EF4-82F39663E2B0}"/>
              </a:ext>
            </a:extLst>
          </p:cNvPr>
          <p:cNvSpPr txBox="1"/>
          <p:nvPr/>
        </p:nvSpPr>
        <p:spPr>
          <a:xfrm>
            <a:off x="5329753" y="2617358"/>
            <a:ext cx="187847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latin typeface="나눔바른고딕" panose="020B0603020101020101"/>
              </a:rPr>
              <a:t>&lt;</a:t>
            </a:r>
            <a:r>
              <a:rPr lang="ko-KR" altLang="en-US" b="1" dirty="0" err="1">
                <a:latin typeface="나눔바른고딕" panose="020B0603020101020101"/>
              </a:rPr>
              <a:t>저대비</a:t>
            </a:r>
            <a:r>
              <a:rPr lang="ko-KR" altLang="en-US" b="1" dirty="0">
                <a:latin typeface="나눔바른고딕" panose="020B0603020101020101"/>
              </a:rPr>
              <a:t> 시력</a:t>
            </a:r>
            <a:r>
              <a:rPr lang="en-US" altLang="ko-KR" b="1" dirty="0">
                <a:latin typeface="나눔바른고딕" panose="020B0603020101020101"/>
              </a:rPr>
              <a:t>&gt;</a:t>
            </a:r>
            <a:endParaRPr lang="ko-KR" altLang="en-US" b="1" dirty="0">
              <a:latin typeface="나눔바른고딕" panose="020B0603020101020101"/>
            </a:endParaRPr>
          </a:p>
        </p:txBody>
      </p:sp>
    </p:spTree>
    <p:extLst>
      <p:ext uri="{BB962C8B-B14F-4D97-AF65-F5344CB8AC3E}">
        <p14:creationId xmlns:p14="http://schemas.microsoft.com/office/powerpoint/2010/main" val="3117254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2102</Words>
  <Application>Microsoft Office PowerPoint</Application>
  <PresentationFormat>와이드스크린</PresentationFormat>
  <Paragraphs>446</Paragraphs>
  <Slides>20</Slides>
  <Notes>19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8" baseType="lpstr">
      <vt:lpstr>굴림</vt:lpstr>
      <vt:lpstr>나눔고딕</vt:lpstr>
      <vt:lpstr>나눔바른고딕</vt:lpstr>
      <vt:lpstr>맑은 고딕</vt:lpstr>
      <vt:lpstr>휴먼명조</vt:lpstr>
      <vt:lpstr>Arial</vt:lpstr>
      <vt:lpstr>Arial Rounded MT 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지수 최</dc:creator>
  <cp:lastModifiedBy>지수 최</cp:lastModifiedBy>
  <cp:revision>1</cp:revision>
  <dcterms:created xsi:type="dcterms:W3CDTF">2021-12-01T16:19:49Z</dcterms:created>
  <dcterms:modified xsi:type="dcterms:W3CDTF">2021-12-01T16:21:48Z</dcterms:modified>
</cp:coreProperties>
</file>