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37"/>
    <a:srgbClr val="00B050"/>
    <a:srgbClr val="005C2A"/>
    <a:srgbClr val="FDE5CD"/>
    <a:srgbClr val="F3AF71"/>
    <a:srgbClr val="E77E4F"/>
    <a:srgbClr val="FF9953"/>
    <a:srgbClr val="FF8633"/>
    <a:srgbClr val="E3F1F3"/>
    <a:srgbClr val="F7E2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50" d="100"/>
          <a:sy n="50" d="100"/>
        </p:scale>
        <p:origin x="1694" y="5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안경점에서 피팅 추천 유무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2260440538382654"/>
          <c:y val="0.11006249322942339"/>
          <c:w val="0.83513492322471383"/>
          <c:h val="0.794218762658786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피팅추천받은경험유무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446-480E-BBDC-C1234769EB0F}"/>
              </c:ext>
            </c:extLst>
          </c:dPt>
          <c:dPt>
            <c:idx val="1"/>
            <c:invertIfNegative val="0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446-480E-BBDC-C1234769EB0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추천받은경험있음</c:v>
                </c:pt>
                <c:pt idx="1">
                  <c:v>추천받은경험없음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62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446-480E-BBDC-C1234769EB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25233696"/>
        <c:axId val="525249088"/>
      </c:barChart>
      <c:catAx>
        <c:axId val="5252336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25249088"/>
        <c:crosses val="autoZero"/>
        <c:auto val="1"/>
        <c:lblAlgn val="ctr"/>
        <c:lblOffset val="100"/>
        <c:noMultiLvlLbl val="0"/>
      </c:catAx>
      <c:valAx>
        <c:axId val="525249088"/>
        <c:scaling>
          <c:orientation val="minMax"/>
          <c:max val="65.5"/>
          <c:min val="6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2523369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chemeClr val="tx1"/>
          </a:solidFill>
        </a:defRPr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ko-KR" sz="2400" baseline="0" dirty="0">
                <a:ea typeface="맑은 고딕" panose="020B0503020000020004" pitchFamily="50" charset="-127"/>
              </a:rPr>
              <a:t>피팅 추천 받은 피팅 만족도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만족도</c:v>
                </c:pt>
              </c:strCache>
            </c:strRef>
          </c:tx>
          <c:spPr>
            <a:solidFill>
              <a:schemeClr val="accent5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1E-4612-BBCF-7A441C6064A8}"/>
              </c:ext>
            </c:extLst>
          </c:dPt>
          <c:dPt>
            <c:idx val="1"/>
            <c:invertIfNegative val="0"/>
            <c:bubble3D val="0"/>
            <c:spPr>
              <a:solidFill>
                <a:srgbClr val="F66A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1E-4612-BBCF-7A441C6064A8}"/>
              </c:ext>
            </c:extLst>
          </c:dPt>
          <c:dPt>
            <c:idx val="2"/>
            <c:invertIfNegative val="0"/>
            <c:bubble3D val="0"/>
            <c:spPr>
              <a:solidFill>
                <a:srgbClr val="FDE5C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1E-4612-BBCF-7A441C6064A8}"/>
              </c:ext>
            </c:extLst>
          </c:dPt>
          <c:dPt>
            <c:idx val="3"/>
            <c:invertIfNegative val="0"/>
            <c:bubble3D val="0"/>
            <c:spPr>
              <a:solidFill>
                <a:srgbClr val="FF995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B1E-4612-BBCF-7A441C6064A8}"/>
              </c:ext>
            </c:extLst>
          </c:dPt>
          <c:dPt>
            <c:idx val="4"/>
            <c:invertIfNegative val="0"/>
            <c:bubble3D val="0"/>
            <c:spPr>
              <a:solidFill>
                <a:srgbClr val="F3AF7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B1E-4612-BBCF-7A441C6064A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만족</c:v>
                </c:pt>
                <c:pt idx="1">
                  <c:v>조금만족</c:v>
                </c:pt>
                <c:pt idx="2">
                  <c:v>보통</c:v>
                </c:pt>
                <c:pt idx="3">
                  <c:v>조금불만족</c:v>
                </c:pt>
                <c:pt idx="4">
                  <c:v>불만족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18</c:v>
                </c:pt>
                <c:pt idx="1">
                  <c:v>25</c:v>
                </c:pt>
                <c:pt idx="2">
                  <c:v>12</c:v>
                </c:pt>
                <c:pt idx="3">
                  <c:v>2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B1E-4612-BBCF-7A441C6064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29956272"/>
        <c:axId val="529958768"/>
      </c:barChart>
      <c:catAx>
        <c:axId val="5299562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29958768"/>
        <c:crosses val="autoZero"/>
        <c:auto val="1"/>
        <c:lblAlgn val="ctr"/>
        <c:lblOffset val="100"/>
        <c:noMultiLvlLbl val="0"/>
      </c:catAx>
      <c:valAx>
        <c:axId val="52995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29956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chemeClr val="tx1"/>
          </a:solidFill>
        </a:defRPr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얼굴형 고려해서</a:t>
            </a:r>
            <a:r>
              <a:rPr 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안경테 선택의향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빈도</c:v>
                </c:pt>
              </c:strCache>
            </c:strRef>
          </c:tx>
          <c:spPr>
            <a:solidFill>
              <a:srgbClr val="00B050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926-4FB2-9671-6B940E693BF2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926-4FB2-9671-6B940E693BF2}"/>
              </c:ext>
            </c:extLst>
          </c:dPt>
          <c:dPt>
            <c:idx val="2"/>
            <c:invertIfNegative val="0"/>
            <c:bubble3D val="0"/>
            <c:spPr>
              <a:solidFill>
                <a:srgbClr val="007A3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926-4FB2-9671-6B940E693BF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얼굴형 고려</c:v>
                </c:pt>
                <c:pt idx="1">
                  <c:v>얼굴형 무관</c:v>
                </c:pt>
                <c:pt idx="2">
                  <c:v>잘 모르겠다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71</c:v>
                </c:pt>
                <c:pt idx="1">
                  <c:v>10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926-4FB2-9671-6B940E693B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29952112"/>
        <c:axId val="529964592"/>
      </c:barChart>
      <c:catAx>
        <c:axId val="5299521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29964592"/>
        <c:crosses val="autoZero"/>
        <c:auto val="1"/>
        <c:lblAlgn val="ctr"/>
        <c:lblOffset val="100"/>
        <c:noMultiLvlLbl val="0"/>
      </c:catAx>
      <c:valAx>
        <c:axId val="529964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29952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chemeClr val="tx1"/>
          </a:solidFill>
        </a:defRPr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피팅 기술료 지불 경험 유무</a:t>
            </a:r>
          </a:p>
        </c:rich>
      </c:tx>
      <c:layout>
        <c:manualLayout>
          <c:xMode val="edge"/>
          <c:yMode val="edge"/>
          <c:x val="0.2058713918133363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6.6111827291948963E-2"/>
          <c:y val="0.12178124250853577"/>
          <c:w val="0.90677597548252242"/>
          <c:h val="0.804492138011064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빈도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EDB-4695-9089-0E73E9749567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EDB-4695-9089-0E73E974956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경험있음</c:v>
                </c:pt>
                <c:pt idx="1">
                  <c:v>경험없음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EDB-4695-9089-0E73E97495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25233280"/>
        <c:axId val="525257824"/>
      </c:barChart>
      <c:catAx>
        <c:axId val="525233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25257824"/>
        <c:crosses val="autoZero"/>
        <c:auto val="1"/>
        <c:lblAlgn val="ctr"/>
        <c:lblOffset val="100"/>
        <c:noMultiLvlLbl val="0"/>
      </c:catAx>
      <c:valAx>
        <c:axId val="525257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25233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chemeClr val="tx1"/>
          </a:solidFill>
        </a:defRPr>
      </a:pPr>
      <a:endParaRPr lang="ko-K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피팅 중요성 아는가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빈도</c:v>
                </c:pt>
              </c:strCache>
            </c:strRef>
          </c:tx>
          <c:spPr>
            <a:solidFill>
              <a:srgbClr val="0070C0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F1-4CFC-9971-5A20954DC841}"/>
              </c:ext>
            </c:extLst>
          </c:dPt>
          <c:dPt>
            <c:idx val="1"/>
            <c:invertIfNegative val="0"/>
            <c:bubble3D val="0"/>
            <c:spPr>
              <a:solidFill>
                <a:srgbClr val="00206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F1-4CFC-9971-5A20954DC84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안다</c:v>
                </c:pt>
                <c:pt idx="1">
                  <c:v>모른다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54</c:v>
                </c:pt>
                <c:pt idx="1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DF1-4CFC-9971-5A20954DC8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29962928"/>
        <c:axId val="529965008"/>
      </c:barChart>
      <c:catAx>
        <c:axId val="5299629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29965008"/>
        <c:crosses val="autoZero"/>
        <c:auto val="1"/>
        <c:lblAlgn val="ctr"/>
        <c:lblOffset val="100"/>
        <c:noMultiLvlLbl val="0"/>
      </c:catAx>
      <c:valAx>
        <c:axId val="529965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29962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chemeClr val="tx1"/>
          </a:solidFill>
        </a:defRPr>
      </a:pPr>
      <a:endParaRPr lang="ko-K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피팅 중요성 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인식하는 그룹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: </a:t>
            </a:r>
            <a:r>
              <a:rPr 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피팅기술료</a:t>
            </a:r>
            <a:endParaRPr 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rgbClr val="7030A0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0A8-40B5-88BC-78CA98A35C56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0A8-40B5-88BC-78CA98A35C5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0A8-40B5-88BC-78CA98A35C5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지불해야할 값</c:v>
                </c:pt>
                <c:pt idx="1">
                  <c:v>당연한 서비스</c:v>
                </c:pt>
                <c:pt idx="2">
                  <c:v>모르겠다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18</c:v>
                </c:pt>
                <c:pt idx="1">
                  <c:v>21</c:v>
                </c:pt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0A8-40B5-88BC-78CA98A35C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29962096"/>
        <c:axId val="529970832"/>
      </c:barChart>
      <c:catAx>
        <c:axId val="5299620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29970832"/>
        <c:crosses val="autoZero"/>
        <c:auto val="1"/>
        <c:lblAlgn val="ctr"/>
        <c:lblOffset val="100"/>
        <c:noMultiLvlLbl val="0"/>
      </c:catAx>
      <c:valAx>
        <c:axId val="52997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29962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chemeClr val="tx1"/>
          </a:solidFill>
        </a:defRPr>
      </a:pPr>
      <a:endParaRPr lang="ko-K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피팅 중요성 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인식하지 못하는 그룹 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피팅기술료</a:t>
            </a:r>
            <a:r>
              <a:rPr 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의견</a:t>
            </a:r>
          </a:p>
        </c:rich>
      </c:tx>
      <c:layout>
        <c:manualLayout>
          <c:xMode val="edge"/>
          <c:yMode val="edge"/>
          <c:x val="0.1682098373164784"/>
          <c:y val="1.85206564867870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24E-47A2-BAEE-B24B78D2798B}"/>
              </c:ext>
            </c:extLst>
          </c:dPt>
          <c:dPt>
            <c:idx val="1"/>
            <c:invertIfNegative val="0"/>
            <c:bubble3D val="0"/>
            <c:spPr>
              <a:solidFill>
                <a:srgbClr val="FFC1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24E-47A2-BAEE-B24B78D2798B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4E-47A2-BAEE-B24B78D2798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지불해야할 값</c:v>
                </c:pt>
                <c:pt idx="1">
                  <c:v>당연한 서비스</c:v>
                </c:pt>
                <c:pt idx="2">
                  <c:v>모르겠다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</c:v>
                </c:pt>
                <c:pt idx="1">
                  <c:v>11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24E-47A2-BAEE-B24B78D27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29957104"/>
        <c:axId val="529954608"/>
      </c:barChart>
      <c:catAx>
        <c:axId val="5299571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29954608"/>
        <c:crosses val="autoZero"/>
        <c:auto val="1"/>
        <c:lblAlgn val="ctr"/>
        <c:lblOffset val="100"/>
        <c:noMultiLvlLbl val="0"/>
      </c:catAx>
      <c:valAx>
        <c:axId val="529954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29957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chemeClr val="tx1"/>
          </a:solidFill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7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145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1.png"/><Relationship Id="rId7" Type="http://schemas.openxmlformats.org/officeDocument/2006/relationships/chart" Target="../charts/chart3.xml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11" Type="http://schemas.openxmlformats.org/officeDocument/2006/relationships/chart" Target="../charts/chart7.xml"/><Relationship Id="rId5" Type="http://schemas.openxmlformats.org/officeDocument/2006/relationships/chart" Target="../charts/chart1.xml"/><Relationship Id="rId10" Type="http://schemas.openxmlformats.org/officeDocument/2006/relationships/chart" Target="../charts/chart6.xml"/><Relationship Id="rId4" Type="http://schemas.openxmlformats.org/officeDocument/2006/relationships/image" Target="../media/image2.jpeg"/><Relationship Id="rId9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002E58"/>
          </a:solidFill>
          <a:ln w="50800">
            <a:solidFill>
              <a:srgbClr val="002E58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 defTabSz="3089186"/>
            <a:r>
              <a:rPr lang="ko-KR" altLang="en-US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얼굴형 별 안경테 선호도와 </a:t>
            </a:r>
            <a:endParaRPr lang="en-US" altLang="ko-KR" sz="6000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r>
              <a:rPr lang="ko-KR" altLang="en-US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피팅의 중요성</a:t>
            </a:r>
            <a:endParaRPr lang="en-US" altLang="ko-KR" sz="6000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endParaRPr lang="en-US" altLang="ko-KR" sz="2002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r>
              <a:rPr lang="ko-KR" altLang="en-US" sz="4004" b="1" u="sng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권욱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조혜민 ∙ 이은서 ∙ 김현우 ∙ 김태훈</a:t>
            </a:r>
            <a:r>
              <a:rPr lang="ko-KR" altLang="en-US" sz="40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endParaRPr lang="en-US" altLang="ko-KR" sz="2002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4552"/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백석대학교 보건학부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한국안광학회 동계학술대회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662" y="1000284"/>
            <a:ext cx="3033447" cy="306645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7814708" cy="5461868"/>
            <a:chOff x="482172" y="5050191"/>
            <a:chExt cx="6873606" cy="6155677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1"/>
              <a:ext cx="6590233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654942" y="5999102"/>
              <a:ext cx="6577515" cy="4962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ko-KR" altLang="en-US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Malgun Gothic Semilight" panose="020B0502040204020203" pitchFamily="50" charset="-127"/>
                </a:rPr>
                <a:t>안경에는 광학적</a:t>
              </a:r>
              <a:r>
                <a:rPr lang="en-US" altLang="ko-KR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Malgun Gothic Semilight" panose="020B0502040204020203" pitchFamily="50" charset="-127"/>
                </a:rPr>
                <a:t>, </a:t>
              </a:r>
              <a:r>
                <a:rPr lang="ko-KR" altLang="en-US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Malgun Gothic Semilight" panose="020B0502040204020203" pitchFamily="50" charset="-127"/>
                </a:rPr>
                <a:t>해부 역학적</a:t>
              </a:r>
              <a:r>
                <a:rPr lang="en-US" altLang="ko-KR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Malgun Gothic Semilight" panose="020B0502040204020203" pitchFamily="50" charset="-127"/>
                </a:rPr>
                <a:t>, </a:t>
              </a:r>
              <a:r>
                <a:rPr lang="ko-KR" altLang="en-US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Malgun Gothic Semilight" panose="020B0502040204020203" pitchFamily="50" charset="-127"/>
                </a:rPr>
                <a:t>미적 요소가 있고</a:t>
              </a:r>
              <a:r>
                <a:rPr lang="en-US" altLang="ko-KR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Malgun Gothic Semilight" panose="020B0502040204020203" pitchFamily="50" charset="-127"/>
                </a:rPr>
                <a:t>, </a:t>
              </a:r>
              <a:r>
                <a:rPr lang="ko-KR" altLang="en-US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Malgun Gothic Semilight" panose="020B0502040204020203" pitchFamily="50" charset="-127"/>
                </a:rPr>
                <a:t>미적 요소에는 얼굴형과의 관계가 있으며</a:t>
              </a:r>
              <a:r>
                <a:rPr lang="en-US" altLang="ko-KR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Malgun Gothic Semilight" panose="020B0502040204020203" pitchFamily="50" charset="-127"/>
                </a:rPr>
                <a:t>, </a:t>
              </a:r>
              <a:r>
                <a:rPr lang="ko-KR" altLang="en-US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Malgun Gothic Semilight" panose="020B0502040204020203" pitchFamily="50" charset="-127"/>
                </a:rPr>
                <a:t>얼굴형 별 외형적으로 선호되는 안경테를 설문조사를 통해 확인한다</a:t>
              </a:r>
              <a:r>
                <a:rPr lang="en-US" altLang="ko-KR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Malgun Gothic Semilight" panose="020B0502040204020203" pitchFamily="50" charset="-127"/>
                </a:rPr>
                <a:t>. </a:t>
              </a:r>
              <a:r>
                <a:rPr lang="ko-KR" altLang="en-US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Malgun Gothic Semilight" panose="020B0502040204020203" pitchFamily="50" charset="-127"/>
                </a:rPr>
                <a:t>두 가지 설문조사를 통해 </a:t>
              </a:r>
              <a:r>
                <a:rPr lang="ko-KR" altLang="en-US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Malgun Gothic Semilight" panose="020B0502040204020203" pitchFamily="50" charset="-127"/>
                </a:rPr>
                <a:t>소비자의 안경테 선호도 경향과 자신의 얼굴형에 맞는 안경테 선정이 필요하다는 것을 인지하고 </a:t>
              </a:r>
              <a:r>
                <a:rPr lang="ko-KR" altLang="en-US" sz="3200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Malgun Gothic Semilight" panose="020B0502040204020203" pitchFamily="50" charset="-127"/>
                </a:rPr>
                <a:t>안경사</a:t>
              </a:r>
              <a:r>
                <a:rPr lang="ko-KR" altLang="en-US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Malgun Gothic Semilight" panose="020B0502040204020203" pitchFamily="50" charset="-127"/>
                </a:rPr>
                <a:t> 피팅 기술의 중요성을 알리고자 한다</a:t>
              </a:r>
              <a:r>
                <a:rPr lang="en-US" altLang="ko-KR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Malgun Gothic Semilight" panose="020B0502040204020203" pitchFamily="50" charset="-127"/>
                </a:rPr>
                <a:t>.</a:t>
              </a:r>
              <a:endParaRPr lang="ko-KR" altLang="en-US" sz="32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8497094" y="5051525"/>
            <a:ext cx="12595607" cy="6344048"/>
            <a:chOff x="7572016" y="5050190"/>
            <a:chExt cx="13553236" cy="7149919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0"/>
              <a:ext cx="13082858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807205" y="5646382"/>
              <a:ext cx="13082858" cy="6553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endParaRPr lang="en-US" altLang="ko-KR" sz="3200" kern="0" dirty="0">
                <a:solidFill>
                  <a:srgbClr val="0C0C0C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/>
              <a:r>
                <a:rPr lang="ko-KR" altLang="en-US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총 두 가지 설문조사를 통해 </a:t>
              </a:r>
              <a:r>
                <a:rPr lang="en-US" altLang="ko-KR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236</a:t>
              </a:r>
              <a:r>
                <a:rPr lang="ko-KR" altLang="en-US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명의 </a:t>
              </a:r>
              <a:r>
                <a:rPr lang="en-US" altLang="ko-KR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10</a:t>
              </a:r>
              <a:r>
                <a:rPr lang="ko-KR" altLang="en-US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대부터 </a:t>
              </a:r>
              <a:r>
                <a:rPr lang="en-US" altLang="ko-KR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60</a:t>
              </a:r>
              <a:r>
                <a:rPr lang="ko-KR" altLang="en-US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대를 대상으로 진행되었다</a:t>
              </a:r>
              <a:r>
                <a:rPr lang="en-US" altLang="ko-KR" sz="3200" kern="0" spc="0" dirty="0">
                  <a:solidFill>
                    <a:srgbClr val="0C0C0C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en-US" altLang="ko-KR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차 설문조사는 소비자 </a:t>
              </a:r>
              <a:r>
                <a:rPr lang="en-US" altLang="ko-KR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146</a:t>
              </a:r>
              <a:r>
                <a:rPr lang="ko-KR" altLang="en-US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명을 대상으로 자신의 </a:t>
              </a:r>
              <a:endParaRPr lang="en-US" altLang="ko-KR" sz="32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/>
              <a:r>
                <a:rPr lang="ko-KR" altLang="en-US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얼굴형과 선호하는 안경테의 종류 및 피팅에 관한 </a:t>
              </a:r>
              <a:r>
                <a:rPr lang="en-US" altLang="ko-KR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9</a:t>
              </a:r>
              <a:r>
                <a:rPr lang="ko-KR" altLang="en-US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개 문항</a:t>
              </a:r>
              <a:r>
                <a:rPr lang="en-US" altLang="ko-KR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2</a:t>
              </a:r>
              <a:r>
                <a:rPr lang="ko-KR" altLang="en-US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차 설문조사는 소비자 </a:t>
              </a:r>
              <a:r>
                <a:rPr lang="en-US" altLang="ko-KR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90</a:t>
              </a:r>
              <a:r>
                <a:rPr lang="ko-KR" altLang="en-US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명을 대상으로 얼굴형과 안경테의 연관성과 피팅의 중요성에 관한 </a:t>
              </a:r>
              <a:r>
                <a:rPr lang="en-US" altLang="ko-KR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15</a:t>
              </a:r>
              <a:r>
                <a:rPr lang="ko-KR" altLang="en-US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개 문항을 온라인 네이버 폼을 활용하여 조사하였다</a:t>
              </a:r>
              <a:r>
                <a:rPr lang="en-US" altLang="ko-KR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통계는 </a:t>
              </a:r>
              <a:r>
                <a:rPr lang="en-US" altLang="ko-KR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SPSS 18.0(SPSS Inc, Chicago, IL USA) </a:t>
              </a:r>
              <a:r>
                <a:rPr lang="ko-KR" altLang="en-US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프로그램을 이용하였고 분석은 빈도분석</a:t>
              </a:r>
              <a:r>
                <a:rPr lang="en-US" altLang="ko-KR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교차분석</a:t>
              </a:r>
              <a:r>
                <a:rPr lang="en-US" altLang="ko-KR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200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카이검정을</a:t>
              </a:r>
              <a:r>
                <a:rPr lang="ko-KR" altLang="en-US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실시하였다</a:t>
              </a:r>
              <a:r>
                <a:rPr lang="en-US" altLang="ko-KR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유의 수준은 </a:t>
              </a:r>
              <a:r>
                <a:rPr lang="en-US" altLang="ko-KR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p&lt;0.050 </a:t>
              </a:r>
              <a:r>
                <a:rPr lang="ko-KR" altLang="en-US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미만으로 하였다</a:t>
              </a:r>
              <a:r>
                <a:rPr lang="en-US" altLang="ko-KR" sz="32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endParaRPr lang="ko-KR" altLang="en-US" sz="32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07193" y="10792742"/>
            <a:ext cx="20588315" cy="14231913"/>
            <a:chOff x="507976" y="11821109"/>
            <a:chExt cx="20620087" cy="1193611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654941" y="12770019"/>
              <a:ext cx="2025407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5241650"/>
            <a:ext cx="13128233" cy="5930307"/>
            <a:chOff x="482172" y="24249101"/>
            <a:chExt cx="10132437" cy="696183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1"/>
              <a:ext cx="10132437" cy="6961833"/>
              <a:chOff x="560593" y="24225365"/>
              <a:chExt cx="10122519" cy="69550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5"/>
                <a:ext cx="9826275" cy="705600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606148" y="25093663"/>
              <a:ext cx="962406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3877221" y="25241650"/>
            <a:ext cx="7215480" cy="5930308"/>
            <a:chOff x="10992132" y="24249101"/>
            <a:chExt cx="10133119" cy="69618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1"/>
              <a:ext cx="10133119" cy="6961833"/>
              <a:chOff x="11007969" y="24247705"/>
              <a:chExt cx="10123200" cy="6955018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5"/>
                <a:ext cx="9721080" cy="705600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217782" y="25093663"/>
              <a:ext cx="9624066" cy="95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269D156-FC4C-4E82-8AE2-D7AC14240686}"/>
              </a:ext>
            </a:extLst>
          </p:cNvPr>
          <p:cNvSpPr txBox="1"/>
          <p:nvPr/>
        </p:nvSpPr>
        <p:spPr>
          <a:xfrm>
            <a:off x="605214" y="26215892"/>
            <a:ext cx="12780871" cy="48197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32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응답자들은 자신의 얼굴형에 어떤 종류의 안경테가 더 잘 어울리는지 잘 모르겠다는 사람이 대다수였고 안경사에게 얼굴형을 고려하여 안경테를 추천 받지 못한 사람이 더 많았으며 피팅의 만족도를 설문한</a:t>
            </a:r>
            <a:endParaRPr lang="en-US" altLang="ko-KR" sz="32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Malgun Gothic Semilight" panose="020B0502040204020203" pitchFamily="50" charset="-127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32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결과 보통 이상으로 나타났다</a:t>
            </a:r>
            <a:r>
              <a:rPr lang="en-US" altLang="ko-KR" sz="32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. </a:t>
            </a:r>
            <a:r>
              <a:rPr lang="ko-KR" altLang="en-US" sz="32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본 연구 결과를</a:t>
            </a:r>
            <a:r>
              <a:rPr lang="ko-KR" altLang="en-US" sz="3200" kern="0" spc="0" dirty="0">
                <a:solidFill>
                  <a:srgbClr val="0C0C0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 통해 안경사가 얼굴형에 어울리는 안경테를 추천한다면 소비자의 피팅 만족도가 향상되어 </a:t>
            </a:r>
            <a:r>
              <a:rPr lang="ko-KR" altLang="en-US" sz="3200" kern="0" spc="0" dirty="0" err="1">
                <a:solidFill>
                  <a:srgbClr val="0C0C0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안경사</a:t>
            </a:r>
            <a:r>
              <a:rPr lang="ko-KR" altLang="en-US" sz="3200" kern="0" spc="0" dirty="0">
                <a:solidFill>
                  <a:srgbClr val="0C0C0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 피팅 기술에 대한 중요성을 인식시킬 수 있다고 생각한다</a:t>
            </a:r>
            <a:r>
              <a:rPr lang="en-US" altLang="ko-KR" sz="3200" kern="0" spc="0" dirty="0">
                <a:solidFill>
                  <a:srgbClr val="0C0C0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. </a:t>
            </a:r>
            <a:endParaRPr lang="ko-KR" altLang="en-US" sz="32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Malgun Gothic Semilight" panose="020B0502040204020203" pitchFamily="50" charset="-127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B3B189D-73B5-4A8D-B015-119049F84A75}"/>
              </a:ext>
            </a:extLst>
          </p:cNvPr>
          <p:cNvSpPr txBox="1"/>
          <p:nvPr/>
        </p:nvSpPr>
        <p:spPr>
          <a:xfrm>
            <a:off x="14037898" y="26439350"/>
            <a:ext cx="691331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[1] </a:t>
            </a:r>
            <a:r>
              <a:rPr lang="ko-KR" altLang="en-US" sz="3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성풍주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안경 </a:t>
            </a:r>
            <a:r>
              <a:rPr lang="ko-KR" altLang="en-US" sz="3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조제 및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가공</a:t>
            </a:r>
            <a:r>
              <a:rPr lang="en-US" altLang="ko-KR" sz="3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대학서림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2018;53-66.</a:t>
            </a:r>
          </a:p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[2] </a:t>
            </a:r>
            <a:r>
              <a:rPr lang="ko-KR" altLang="en-US" sz="3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마이스터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안경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안경테 디자인 종류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요즘 유행하는 안경테는</a:t>
            </a:r>
            <a:r>
              <a:rPr lang="en-US" altLang="ko-KR" sz="3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? https://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blog.naver.com/opt1022/22242107547</a:t>
            </a: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42" name="차트 41">
            <a:extLst>
              <a:ext uri="{FF2B5EF4-FFF2-40B4-BE49-F238E27FC236}">
                <a16:creationId xmlns:a16="http://schemas.microsoft.com/office/drawing/2014/main" id="{2EE69114-CC3E-4B02-AB8E-7B6E8E084E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003329"/>
              </p:ext>
            </p:extLst>
          </p:nvPr>
        </p:nvGraphicFramePr>
        <p:xfrm>
          <a:off x="931048" y="18773569"/>
          <a:ext cx="6557934" cy="5717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7" name="차트 46">
            <a:extLst>
              <a:ext uri="{FF2B5EF4-FFF2-40B4-BE49-F238E27FC236}">
                <a16:creationId xmlns:a16="http://schemas.microsoft.com/office/drawing/2014/main" id="{8179BDDC-1B92-4148-9E5A-5A9B8AFF59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9374009"/>
              </p:ext>
            </p:extLst>
          </p:nvPr>
        </p:nvGraphicFramePr>
        <p:xfrm>
          <a:off x="7319287" y="18778660"/>
          <a:ext cx="6557934" cy="5712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8" name="차트 47">
            <a:extLst>
              <a:ext uri="{FF2B5EF4-FFF2-40B4-BE49-F238E27FC236}">
                <a16:creationId xmlns:a16="http://schemas.microsoft.com/office/drawing/2014/main" id="{671A947C-1177-4FD6-8D74-DCF6E84BB0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4039347"/>
              </p:ext>
            </p:extLst>
          </p:nvPr>
        </p:nvGraphicFramePr>
        <p:xfrm>
          <a:off x="14266932" y="18739584"/>
          <a:ext cx="6557933" cy="5712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49" name="차트 48">
            <a:extLst>
              <a:ext uri="{FF2B5EF4-FFF2-40B4-BE49-F238E27FC236}">
                <a16:creationId xmlns:a16="http://schemas.microsoft.com/office/drawing/2014/main" id="{594911B4-5CA9-4BDD-8768-1C26101B1B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426641"/>
              </p:ext>
            </p:extLst>
          </p:nvPr>
        </p:nvGraphicFramePr>
        <p:xfrm>
          <a:off x="931048" y="11852669"/>
          <a:ext cx="6557934" cy="5500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0" name="차트 49">
            <a:extLst>
              <a:ext uri="{FF2B5EF4-FFF2-40B4-BE49-F238E27FC236}">
                <a16:creationId xmlns:a16="http://schemas.microsoft.com/office/drawing/2014/main" id="{C4E811D0-95EF-4C45-A32E-EE526B482F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1934327"/>
              </p:ext>
            </p:extLst>
          </p:nvPr>
        </p:nvGraphicFramePr>
        <p:xfrm>
          <a:off x="7993038" y="11836124"/>
          <a:ext cx="4176464" cy="5644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51" name="차트 50">
            <a:extLst>
              <a:ext uri="{FF2B5EF4-FFF2-40B4-BE49-F238E27FC236}">
                <a16:creationId xmlns:a16="http://schemas.microsoft.com/office/drawing/2014/main" id="{CB1B9341-9BB6-4A7D-9F12-0527CA6D4A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8941128"/>
              </p:ext>
            </p:extLst>
          </p:nvPr>
        </p:nvGraphicFramePr>
        <p:xfrm>
          <a:off x="12817574" y="11808067"/>
          <a:ext cx="7800826" cy="2825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52" name="차트 51">
            <a:extLst>
              <a:ext uri="{FF2B5EF4-FFF2-40B4-BE49-F238E27FC236}">
                <a16:creationId xmlns:a16="http://schemas.microsoft.com/office/drawing/2014/main" id="{4435F653-4B58-473E-889A-A68AE8E695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6459877"/>
              </p:ext>
            </p:extLst>
          </p:nvPr>
        </p:nvGraphicFramePr>
        <p:xfrm>
          <a:off x="12817574" y="15001056"/>
          <a:ext cx="7781522" cy="3569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pic>
        <p:nvPicPr>
          <p:cNvPr id="31" name="그림 30">
            <a:extLst>
              <a:ext uri="{FF2B5EF4-FFF2-40B4-BE49-F238E27FC236}">
                <a16:creationId xmlns:a16="http://schemas.microsoft.com/office/drawing/2014/main" id="{DB9FE2AC-17C5-464A-9E98-C1561CA5298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4939" y="496717"/>
            <a:ext cx="3998488" cy="403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04845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2518</TotalTime>
  <Words>277</Words>
  <Application>Microsoft Office PowerPoint</Application>
  <PresentationFormat>사용자 지정</PresentationFormat>
  <Paragraphs>31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Malgun Gothic Semilight</vt:lpstr>
      <vt:lpstr>굴림</vt:lpstr>
      <vt:lpstr>Malgun Gothic</vt:lpstr>
      <vt:lpstr>Malgun Gothic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SJKIM</cp:lastModifiedBy>
  <cp:revision>210</cp:revision>
  <dcterms:created xsi:type="dcterms:W3CDTF">2007-11-27T23:16:29Z</dcterms:created>
  <dcterms:modified xsi:type="dcterms:W3CDTF">2021-12-01T14:24:02Z</dcterms:modified>
</cp:coreProperties>
</file>