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30E"/>
    <a:srgbClr val="F66A00"/>
    <a:srgbClr val="FFFF66"/>
    <a:srgbClr val="22384D"/>
    <a:srgbClr val="6C6254"/>
    <a:srgbClr val="FFC100"/>
    <a:srgbClr val="13204E"/>
    <a:srgbClr val="002E58"/>
    <a:srgbClr val="F4FFF5"/>
    <a:srgbClr val="0923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30" d="100"/>
          <a:sy n="30" d="100"/>
        </p:scale>
        <p:origin x="3058" y="3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섭취 전</c:v>
                </c:pt>
              </c:strCache>
            </c:strRef>
          </c:tx>
          <c:spPr>
            <a:solidFill>
              <a:srgbClr val="10230E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동공크기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21-4C3C-8C1A-97CD06FEDA6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직후</c:v>
                </c:pt>
              </c:strCache>
            </c:strRef>
          </c:tx>
          <c:spPr>
            <a:solidFill>
              <a:srgbClr val="F66A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동공크기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21-4C3C-8C1A-97CD06FEDA6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18281712"/>
        <c:axId val="218280928"/>
      </c:barChart>
      <c:catAx>
        <c:axId val="218281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218280928"/>
        <c:crosses val="autoZero"/>
        <c:auto val="1"/>
        <c:lblAlgn val="ctr"/>
        <c:lblOffset val="100"/>
        <c:noMultiLvlLbl val="0"/>
      </c:catAx>
      <c:valAx>
        <c:axId val="2182809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8281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섭취 전</c:v>
                </c:pt>
              </c:strCache>
            </c:strRef>
          </c:tx>
          <c:spPr>
            <a:solidFill>
              <a:srgbClr val="10230E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193542041219874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43B-49C7-A11E-2C4A465B3D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동공크기</c:v>
                </c:pt>
                <c:pt idx="1">
                  <c:v>초점심도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6.66</c:v>
                </c:pt>
                <c:pt idx="1">
                  <c:v>2.56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A2-426C-A6BC-3154CB9B880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10분 후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77000"/>
                    <a:shade val="51000"/>
                    <a:satMod val="130000"/>
                  </a:schemeClr>
                </a:gs>
                <a:gs pos="80000">
                  <a:schemeClr val="accent4">
                    <a:tint val="77000"/>
                    <a:shade val="93000"/>
                    <a:satMod val="130000"/>
                  </a:schemeClr>
                </a:gs>
                <a:gs pos="100000">
                  <a:schemeClr val="accent4">
                    <a:tint val="77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F66A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743B-49C7-A11E-2C4A465B3DEC}"/>
              </c:ext>
            </c:extLst>
          </c:dPt>
          <c:dPt>
            <c:idx val="1"/>
            <c:invertIfNegative val="0"/>
            <c:bubble3D val="0"/>
            <c:spPr>
              <a:solidFill>
                <a:srgbClr val="F66A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743B-49C7-A11E-2C4A465B3DEC}"/>
              </c:ext>
            </c:extLst>
          </c:dPt>
          <c:dLbls>
            <c:dLbl>
              <c:idx val="0"/>
              <c:layout>
                <c:manualLayout>
                  <c:x val="-1.7555661091924753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2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  <c:ext xmlns:c16="http://schemas.microsoft.com/office/drawing/2014/chart" uri="{C3380CC4-5D6E-409C-BE32-E72D297353CC}">
                  <c16:uniqueId val="{00000002-743B-49C7-A11E-2C4A465B3DEC}"/>
                </c:ext>
              </c:extLst>
            </c:dLbl>
            <c:dLbl>
              <c:idx val="1"/>
              <c:layout>
                <c:manualLayout>
                  <c:x val="2.8578531241680227E-3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2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  <c:ext xmlns:c16="http://schemas.microsoft.com/office/drawing/2014/chart" uri="{C3380CC4-5D6E-409C-BE32-E72D297353CC}">
                  <c16:uniqueId val="{00000004-743B-49C7-A11E-2C4A465B3D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동공크기</c:v>
                </c:pt>
                <c:pt idx="1">
                  <c:v>초점심도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6.8</c:v>
                </c:pt>
                <c:pt idx="1">
                  <c:v>2.52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A2-426C-A6BC-3154CB9B880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18280536"/>
        <c:axId val="218286416"/>
      </c:barChart>
      <c:catAx>
        <c:axId val="218280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218286416"/>
        <c:crosses val="autoZero"/>
        <c:auto val="1"/>
        <c:lblAlgn val="ctr"/>
        <c:lblOffset val="100"/>
        <c:noMultiLvlLbl val="0"/>
      </c:catAx>
      <c:valAx>
        <c:axId val="218286416"/>
        <c:scaling>
          <c:orientation val="minMax"/>
          <c:min val="0"/>
        </c:scaling>
        <c:delete val="1"/>
        <c:axPos val="l"/>
        <c:numFmt formatCode="General" sourceLinked="1"/>
        <c:majorTickMark val="none"/>
        <c:minorTickMark val="none"/>
        <c:tickLblPos val="nextTo"/>
        <c:crossAx val="218280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섭취 전</c:v>
                </c:pt>
              </c:strCache>
            </c:strRef>
          </c:tx>
          <c:spPr>
            <a:solidFill>
              <a:srgbClr val="10230E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L굴절력</c:v>
                </c:pt>
                <c:pt idx="1">
                  <c:v>순목</c:v>
                </c:pt>
                <c:pt idx="2">
                  <c:v>동공크기</c:v>
                </c:pt>
                <c:pt idx="3">
                  <c:v>초점심도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-1.87</c:v>
                </c:pt>
                <c:pt idx="1">
                  <c:v>13.47</c:v>
                </c:pt>
                <c:pt idx="2">
                  <c:v>6.66</c:v>
                </c:pt>
                <c:pt idx="3">
                  <c:v>2.56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35-471A-B1EF-96FAA7DC333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30분 후</c:v>
                </c:pt>
              </c:strCache>
            </c:strRef>
          </c:tx>
          <c:spPr>
            <a:solidFill>
              <a:srgbClr val="F66A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6.4875007323929174E-3"/>
                  <c:y val="7.459548732112934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CE2E-49EA-8B98-93CF2EF1B5BF}"/>
                </c:ext>
              </c:extLst>
            </c:dLbl>
            <c:dLbl>
              <c:idx val="2"/>
              <c:layout>
                <c:manualLayout>
                  <c:x val="-5.5084521715271359E-3"/>
                  <c:y val="1.578937814963901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E2E-49EA-8B98-93CF2EF1B5BF}"/>
                </c:ext>
              </c:extLst>
            </c:dLbl>
            <c:dLbl>
              <c:idx val="3"/>
              <c:layout>
                <c:manualLayout>
                  <c:x val="1.418327114543380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CE2E-49EA-8B98-93CF2EF1B5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dk2">
                        <a:lumMod val="7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L굴절력</c:v>
                </c:pt>
                <c:pt idx="1">
                  <c:v>순목</c:v>
                </c:pt>
                <c:pt idx="2">
                  <c:v>동공크기</c:v>
                </c:pt>
                <c:pt idx="3">
                  <c:v>초점심도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-1.7</c:v>
                </c:pt>
                <c:pt idx="1">
                  <c:v>8.4</c:v>
                </c:pt>
                <c:pt idx="2">
                  <c:v>6.8</c:v>
                </c:pt>
                <c:pt idx="3">
                  <c:v>2.5099999999999998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35-471A-B1EF-96FAA7DC333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18282888"/>
        <c:axId val="218282104"/>
      </c:barChart>
      <c:catAx>
        <c:axId val="218282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218282104"/>
        <c:crosses val="autoZero"/>
        <c:auto val="1"/>
        <c:lblAlgn val="ctr"/>
        <c:lblOffset val="100"/>
        <c:tickMarkSkip val="1"/>
        <c:noMultiLvlLbl val="0"/>
      </c:catAx>
      <c:valAx>
        <c:axId val="218282104"/>
        <c:scaling>
          <c:orientation val="minMax"/>
          <c:min val="-4"/>
        </c:scaling>
        <c:delete val="1"/>
        <c:axPos val="l"/>
        <c:numFmt formatCode="General" sourceLinked="1"/>
        <c:majorTickMark val="none"/>
        <c:minorTickMark val="none"/>
        <c:tickLblPos val="nextTo"/>
        <c:crossAx val="218282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50" baseline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안경사</a:t>
            </a:r>
            <a:r>
              <a:rPr lang="en-US" altLang="ko-KR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검안사</a:t>
            </a:r>
            <a:r>
              <a:rPr lang="en-US" altLang="ko-KR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로부터 시력 검사 결과 및 주의사항에 대해 </a:t>
            </a:r>
            <a:r>
              <a:rPr lang="ko-KR" altLang="en-US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안내받은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경험 </a:t>
            </a:r>
          </a:p>
        </c:rich>
      </c:tx>
      <c:layout>
        <c:manualLayout>
          <c:xMode val="edge"/>
          <c:yMode val="edge"/>
          <c:x val="0.1473691418002724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3951559568584204"/>
          <c:y val="0.26787917751117285"/>
          <c:w val="0.83603495359420776"/>
          <c:h val="0.7321209907531738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안경사(검안사)로부터 시력 검사 결과 및 주의사항에 대해 안내받은 경험 유무</c:v>
                </c:pt>
              </c:strCache>
            </c:strRef>
          </c:tx>
          <c:spPr>
            <a:gradFill flip="none" rotWithShape="1">
              <a:gsLst>
                <a:gs pos="0">
                  <a:schemeClr val="accent4"/>
                </a:gs>
                <a:gs pos="75000">
                  <a:schemeClr val="accent4">
                    <a:lumMod val="60000"/>
                    <a:lumOff val="40000"/>
                  </a:schemeClr>
                </a:gs>
                <a:gs pos="51000">
                  <a:schemeClr val="accent4">
                    <a:alpha val="75000"/>
                  </a:schemeClr>
                </a:gs>
                <a:gs pos="100000">
                  <a:schemeClr val="accent4">
                    <a:lumMod val="20000"/>
                    <a:lumOff val="80000"/>
                    <a:alpha val="1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66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DDA-434C-A7A6-FABB39892114}"/>
              </c:ext>
            </c:extLst>
          </c:dPt>
          <c:dPt>
            <c:idx val="1"/>
            <c:invertIfNegative val="0"/>
            <c:bubble3D val="0"/>
            <c:spPr>
              <a:solidFill>
                <a:srgbClr val="10230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DDA-434C-A7A6-FABB398921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예</c:v>
                </c:pt>
                <c:pt idx="1">
                  <c:v>아니오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56.3</c:v>
                </c:pt>
                <c:pt idx="1">
                  <c:v>43.7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01-4AC7-A9E7-121DF0AF10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6"/>
        <c:overlap val="-58"/>
        <c:axId val="218283280"/>
        <c:axId val="218283672"/>
      </c:barChart>
      <c:catAx>
        <c:axId val="2182832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15000"/>
                <a:lumOff val="8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218283672"/>
        <c:crosses val="autoZero"/>
        <c:auto val="1"/>
        <c:lblAlgn val="ctr"/>
        <c:lblOffset val="100"/>
        <c:tickMarkSkip val="1"/>
        <c:noMultiLvlLbl val="0"/>
      </c:catAx>
      <c:valAx>
        <c:axId val="2182836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8283280"/>
        <c:crosses val="autoZero"/>
        <c:crossBetween val="between"/>
      </c:valAx>
      <c:spPr>
        <a:noFill/>
        <a:ln>
          <a:noFill/>
        </a:ln>
        <a:effectLst/>
      </c:spPr>
    </c:plotArea>
    <c:plotVisOnly val="0"/>
    <c:dispBlanksAs val="gap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  <c:extLst>
    <c:ext uri="CC8EB2C9-7E31-499d-B8F2-F6CE61031016">
      <ho:hncChartStyle xmlns:ho="http://schemas.haansoft.com/office/8.0" layoutIndex="-1" colorIndex="12" styleIndex="-1"/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50" baseline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안경사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검안사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로부터 시력 검사 전</a:t>
            </a:r>
            <a:r>
              <a:rPr lang="ko-KR" altLang="en-US" baseline="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설명이 충분했는가</a:t>
            </a:r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gradFill flip="none" rotWithShape="1">
              <a:gsLst>
                <a:gs pos="0">
                  <a:schemeClr val="accent4"/>
                </a:gs>
                <a:gs pos="75000">
                  <a:schemeClr val="accent4">
                    <a:lumMod val="60000"/>
                    <a:lumOff val="40000"/>
                  </a:schemeClr>
                </a:gs>
                <a:gs pos="51000">
                  <a:schemeClr val="accent4">
                    <a:alpha val="75000"/>
                  </a:schemeClr>
                </a:gs>
                <a:gs pos="100000">
                  <a:schemeClr val="accent4">
                    <a:lumMod val="20000"/>
                    <a:lumOff val="80000"/>
                    <a:alpha val="1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0230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86C-48BD-AD17-056E52659140}"/>
              </c:ext>
            </c:extLst>
          </c:dPt>
          <c:dPt>
            <c:idx val="1"/>
            <c:invertIfNegative val="0"/>
            <c:bubble3D val="0"/>
            <c:spPr>
              <a:solidFill>
                <a:srgbClr val="10230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86C-48BD-AD17-056E52659140}"/>
              </c:ext>
            </c:extLst>
          </c:dPt>
          <c:dPt>
            <c:idx val="2"/>
            <c:invertIfNegative val="0"/>
            <c:bubble3D val="0"/>
            <c:spPr>
              <a:solidFill>
                <a:srgbClr val="10230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86C-48BD-AD17-056E52659140}"/>
              </c:ext>
            </c:extLst>
          </c:dPt>
          <c:dPt>
            <c:idx val="3"/>
            <c:invertIfNegative val="0"/>
            <c:bubble3D val="0"/>
            <c:spPr>
              <a:solidFill>
                <a:srgbClr val="F66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86C-48BD-AD17-056E52659140}"/>
              </c:ext>
            </c:extLst>
          </c:dPt>
          <c:dPt>
            <c:idx val="4"/>
            <c:invertIfNegative val="0"/>
            <c:bubble3D val="0"/>
            <c:spPr>
              <a:solidFill>
                <a:srgbClr val="F66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86C-48BD-AD17-056E52659140}"/>
              </c:ext>
            </c:extLst>
          </c:dPt>
          <c:dPt>
            <c:idx val="5"/>
            <c:invertIfNegative val="0"/>
            <c:bubble3D val="0"/>
            <c:spPr>
              <a:solidFill>
                <a:srgbClr val="10230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86C-48BD-AD17-056E526591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매우 부족함</c:v>
                </c:pt>
                <c:pt idx="1">
                  <c:v>부족함</c:v>
                </c:pt>
                <c:pt idx="2">
                  <c:v>보통</c:v>
                </c:pt>
                <c:pt idx="3">
                  <c:v>충분함</c:v>
                </c:pt>
                <c:pt idx="4">
                  <c:v>매우 충분함</c:v>
                </c:pt>
                <c:pt idx="5">
                  <c:v>무응답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</c:v>
                </c:pt>
                <c:pt idx="1">
                  <c:v>27.6</c:v>
                </c:pt>
                <c:pt idx="2">
                  <c:v>35.6</c:v>
                </c:pt>
                <c:pt idx="3">
                  <c:v>19.5</c:v>
                </c:pt>
                <c:pt idx="4">
                  <c:v>5.7</c:v>
                </c:pt>
                <c:pt idx="5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35-40DE-B83A-589B60CBA8B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26"/>
        <c:overlap val="-58"/>
        <c:axId val="218286024"/>
        <c:axId val="218284064"/>
      </c:barChart>
      <c:catAx>
        <c:axId val="21828602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15000"/>
                <a:lumOff val="8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218284064"/>
        <c:crosses val="autoZero"/>
        <c:auto val="1"/>
        <c:lblAlgn val="ctr"/>
        <c:lblOffset val="100"/>
        <c:tickMarkSkip val="1"/>
        <c:noMultiLvlLbl val="0"/>
      </c:catAx>
      <c:valAx>
        <c:axId val="2182840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8286024"/>
        <c:crosses val="autoZero"/>
        <c:crossBetween val="between"/>
      </c:valAx>
      <c:spPr>
        <a:noFill/>
        <a:ln>
          <a:noFill/>
        </a:ln>
        <a:effectLst/>
      </c:spPr>
    </c:plotArea>
    <c:plotVisOnly val="0"/>
    <c:dispBlanksAs val="gap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  <c:extLst>
    <c:ext uri="CC8EB2C9-7E31-499d-B8F2-F6CE61031016">
      <ho:hncChartStyle xmlns:ho="http://schemas.haansoft.com/office/8.0" layoutIndex="-1" colorIndex="12" styleIndex="-1"/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99000">
              <a:schemeClr val="tx1">
                <a:lumMod val="25000"/>
                <a:lumOff val="75000"/>
              </a:schemeClr>
            </a:gs>
            <a:gs pos="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15000"/>
                <a:lumOff val="85000"/>
              </a:schemeClr>
            </a:gs>
            <a:gs pos="0">
              <a:schemeClr val="tx1">
                <a:lumMod val="5000"/>
                <a:lumOff val="9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99000">
              <a:schemeClr val="tx1">
                <a:lumMod val="25000"/>
                <a:lumOff val="75000"/>
              </a:schemeClr>
            </a:gs>
            <a:gs pos="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15000"/>
                <a:lumOff val="85000"/>
              </a:schemeClr>
            </a:gs>
            <a:gs pos="0">
              <a:schemeClr val="tx1">
                <a:lumMod val="5000"/>
                <a:lumOff val="9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BFC8B4-D810-491B-A7CC-11E9B61D19A3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7090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1.pn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10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3">
            <a:extLst>
              <a:ext uri="{FF2B5EF4-FFF2-40B4-BE49-F238E27FC236}">
                <a16:creationId xmlns:a16="http://schemas.microsoft.com/office/drawing/2014/main" id="{E1A7F316-5E42-3640-A75E-30F26F21A388}"/>
              </a:ext>
            </a:extLst>
          </p:cNvPr>
          <p:cNvSpPr/>
          <p:nvPr/>
        </p:nvSpPr>
        <p:spPr bwMode="auto">
          <a:xfrm>
            <a:off x="475620" y="5434383"/>
            <a:ext cx="6866878" cy="47791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6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24" name="모서리가 둥근 직사각형 4">
            <a:extLst>
              <a:ext uri="{FF2B5EF4-FFF2-40B4-BE49-F238E27FC236}">
                <a16:creationId xmlns:a16="http://schemas.microsoft.com/office/drawing/2014/main" id="{FB098D9D-788C-A343-9D1C-DF1A1EF82297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000" b="1" i="0" u="none" strike="noStrike" kern="120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kumimoji="1" lang="ko-KR" altLang="en-US" sz="4000" b="1" i="0" u="none" strike="noStrike" kern="120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BAFCA5-B712-BF46-BE85-62A39D43F5CE}"/>
              </a:ext>
            </a:extLst>
          </p:cNvPr>
          <p:cNvSpPr txBox="1"/>
          <p:nvPr/>
        </p:nvSpPr>
        <p:spPr>
          <a:xfrm>
            <a:off x="475620" y="6048897"/>
            <a:ext cx="67737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just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ko-KR" alt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</a:rPr>
              <a:t>카페인 섭취 전〮후의 </a:t>
            </a:r>
            <a:r>
              <a:rPr kumimoji="1" lang="ko-KR" altLang="en-US" sz="2800" b="1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</a:rPr>
              <a:t>시기능을</a:t>
            </a:r>
            <a:r>
              <a:rPr kumimoji="1" lang="ko-KR" alt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</a:rPr>
              <a:t> 검사하여 카페인이 </a:t>
            </a:r>
            <a:r>
              <a:rPr kumimoji="1" lang="ko-KR" altLang="en-US" sz="2800" b="1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</a:rPr>
              <a:t>시기능에</a:t>
            </a:r>
            <a:r>
              <a:rPr kumimoji="1" lang="ko-KR" alt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</a:rPr>
              <a:t> 미치는 영향 </a:t>
            </a:r>
            <a:r>
              <a:rPr kumimoji="1" lang="ko-KR" alt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</a:rPr>
              <a:t>분석</a:t>
            </a:r>
            <a:endParaRPr kumimoji="1" lang="en-US" altLang="ko-KR" sz="2800" b="1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514350" marR="0" lvl="0" indent="-514350" algn="just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ko-KR" altLang="en-US" sz="2800" b="1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안경사가 </a:t>
            </a:r>
            <a:r>
              <a:rPr lang="ko-KR" altLang="en-US" sz="2800" b="1" dirty="0" err="1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시기능</a:t>
            </a:r>
            <a:r>
              <a:rPr lang="ko-KR" altLang="en-US" sz="2800" b="1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검사에서 고객에게 적정한 카페인 섭취에 관한 설명의 필요성 확인</a:t>
            </a:r>
            <a:endParaRPr kumimoji="1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85368F2-CA1A-0745-B729-0131AA91E844}"/>
              </a:ext>
            </a:extLst>
          </p:cNvPr>
          <p:cNvGrpSpPr/>
          <p:nvPr/>
        </p:nvGrpSpPr>
        <p:grpSpPr>
          <a:xfrm>
            <a:off x="7690196" y="4856739"/>
            <a:ext cx="13435055" cy="26528113"/>
            <a:chOff x="7451115" y="5069384"/>
            <a:chExt cx="13435055" cy="19195359"/>
          </a:xfrm>
        </p:grpSpPr>
        <p:sp>
          <p:nvSpPr>
            <p:cNvPr id="29" name="직사각형 3">
              <a:extLst>
                <a:ext uri="{FF2B5EF4-FFF2-40B4-BE49-F238E27FC236}">
                  <a16:creationId xmlns:a16="http://schemas.microsoft.com/office/drawing/2014/main" id="{FAB78166-0A69-5743-96EA-A2993F9B3BF6}"/>
                </a:ext>
              </a:extLst>
            </p:cNvPr>
            <p:cNvSpPr/>
            <p:nvPr/>
          </p:nvSpPr>
          <p:spPr bwMode="auto">
            <a:xfrm>
              <a:off x="7451115" y="5459455"/>
              <a:ext cx="13435055" cy="1880528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6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endParaRPr>
            </a:p>
          </p:txBody>
        </p:sp>
        <p:sp>
          <p:nvSpPr>
            <p:cNvPr id="30" name="모서리가 둥근 직사각형 33">
              <a:extLst>
                <a:ext uri="{FF2B5EF4-FFF2-40B4-BE49-F238E27FC236}">
                  <a16:creationId xmlns:a16="http://schemas.microsoft.com/office/drawing/2014/main" id="{C1B9C410-DEE9-1E4B-84E1-F98EF2B2C7F8}"/>
                </a:ext>
              </a:extLst>
            </p:cNvPr>
            <p:cNvSpPr/>
            <p:nvPr/>
          </p:nvSpPr>
          <p:spPr bwMode="auto">
            <a:xfrm>
              <a:off x="7577470" y="5069384"/>
              <a:ext cx="13135646" cy="700243"/>
            </a:xfrm>
            <a:prstGeom prst="roundRect">
              <a:avLst/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kumimoji="1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FBCABB-9E96-7E4E-82FF-0563194C393C}"/>
              </a:ext>
            </a:extLst>
          </p:cNvPr>
          <p:cNvGrpSpPr/>
          <p:nvPr/>
        </p:nvGrpSpPr>
        <p:grpSpPr>
          <a:xfrm>
            <a:off x="489908" y="10430550"/>
            <a:ext cx="6866878" cy="8682439"/>
            <a:chOff x="491883" y="11481199"/>
            <a:chExt cx="6866878" cy="12455935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F7E5152-B5BF-F44F-AF77-D5B7FF94861A}"/>
                </a:ext>
              </a:extLst>
            </p:cNvPr>
            <p:cNvGrpSpPr/>
            <p:nvPr/>
          </p:nvGrpSpPr>
          <p:grpSpPr>
            <a:xfrm>
              <a:off x="491883" y="11481199"/>
              <a:ext cx="6866878" cy="12455935"/>
              <a:chOff x="491883" y="11481199"/>
              <a:chExt cx="6866878" cy="12455935"/>
            </a:xfrm>
          </p:grpSpPr>
          <p:sp>
            <p:nvSpPr>
              <p:cNvPr id="45" name="직사각형 3">
                <a:extLst>
                  <a:ext uri="{FF2B5EF4-FFF2-40B4-BE49-F238E27FC236}">
                    <a16:creationId xmlns:a16="http://schemas.microsoft.com/office/drawing/2014/main" id="{F8ED0D21-99B5-504C-AC33-878446B0B00E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46" name="모서리가 둥근 직사각형 31">
                <a:extLst>
                  <a:ext uri="{FF2B5EF4-FFF2-40B4-BE49-F238E27FC236}">
                    <a16:creationId xmlns:a16="http://schemas.microsoft.com/office/drawing/2014/main" id="{B7051723-555C-AC40-A6DC-F6A4554B117B}"/>
                  </a:ext>
                </a:extLst>
              </p:cNvPr>
              <p:cNvSpPr/>
              <p:nvPr/>
            </p:nvSpPr>
            <p:spPr bwMode="auto">
              <a:xfrm>
                <a:off x="631456" y="11481199"/>
                <a:ext cx="6583782" cy="125518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4BFEA5C-1D09-6E45-A537-E6B31C0FD6F2}"/>
                </a:ext>
              </a:extLst>
            </p:cNvPr>
            <p:cNvSpPr txBox="1"/>
            <p:nvPr/>
          </p:nvSpPr>
          <p:spPr>
            <a:xfrm>
              <a:off x="654941" y="12861750"/>
              <a:ext cx="6546009" cy="10928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marR="0" lvl="0" indent="-514350" algn="just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ko-KR" altLang="en-US" sz="2500" b="1" noProof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대학생 </a:t>
              </a:r>
              <a:r>
                <a:rPr lang="en-US" altLang="ko-KR" sz="2500" b="1" noProof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30</a:t>
              </a:r>
              <a:r>
                <a:rPr lang="ko-KR" altLang="en-US" sz="2500" b="1" noProof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 대상</a:t>
              </a:r>
              <a:r>
                <a:rPr lang="en-US" altLang="ko-KR" sz="2500" b="1" noProof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500" b="1" noProof="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실험군</a:t>
              </a:r>
              <a:r>
                <a:rPr lang="en-US" altLang="ko-KR" sz="2500" b="1" noProof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(15</a:t>
              </a:r>
              <a:r>
                <a:rPr lang="ko-KR" altLang="en-US" sz="2500" b="1" noProof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커피 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175ml,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카페인 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99mg)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과 대조군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(15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물 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175ml)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으로 나누어 섭취 전〮후의 </a:t>
              </a:r>
              <a:r>
                <a:rPr lang="ko-KR" altLang="en-US" sz="2500" b="1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시기능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변화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동공크기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AR, </a:t>
              </a:r>
              <a:r>
                <a:rPr lang="ko-KR" altLang="en-US" sz="2500" b="1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눈물량검사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교정시력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순목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초점심도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)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분석함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실험은 카페인 섭취 전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섭취 후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직후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10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 후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30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 후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 나누어 진행</a:t>
              </a:r>
              <a:endParaRPr lang="en-US" altLang="ko-KR" sz="2500" b="1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514350" marR="0" lvl="0" indent="-514350" algn="just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en-US" altLang="ko-KR" sz="2500" b="1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514350" marR="0" lvl="0" indent="-514350" algn="just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일반인 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87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 대상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‘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안경사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500" b="1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검안사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인식도 조사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＇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를 </a:t>
              </a:r>
              <a:r>
                <a:rPr lang="ko-KR" altLang="en-US" sz="2500" b="1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네이버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폼을 통해 진행</a:t>
              </a:r>
              <a:endParaRPr lang="en-US" altLang="ko-KR" sz="2500" b="1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514350" marR="0" lvl="0" indent="-514350" algn="just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en-US" altLang="ko-KR" sz="2800" b="1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R="0" lvl="0" algn="just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lang="en-US" altLang="ko-KR" sz="24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*</a:t>
              </a:r>
              <a:r>
                <a:rPr lang="ko-KR" altLang="en-US" sz="24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통계는 </a:t>
              </a:r>
              <a:r>
                <a:rPr lang="en-US" altLang="ko-KR" sz="24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SPSS 18.0</a:t>
              </a:r>
              <a:r>
                <a:rPr lang="ko-KR" altLang="en-US" sz="24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을 이용해 분석</a:t>
              </a:r>
              <a:r>
                <a:rPr lang="en-US" altLang="ko-KR" sz="24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4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유의수준은 </a:t>
              </a:r>
              <a:r>
                <a:rPr lang="en-US" altLang="ko-KR" sz="24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p&lt;0.05</a:t>
              </a:r>
              <a:r>
                <a:rPr lang="ko-KR" altLang="en-US" sz="24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 함</a:t>
              </a:r>
              <a:r>
                <a:rPr lang="en-US" altLang="ko-KR" sz="24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endParaRPr kumimoji="1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173AEC5-BCF6-A14A-B03C-BF8A9FD5E1A1}"/>
              </a:ext>
            </a:extLst>
          </p:cNvPr>
          <p:cNvGrpSpPr/>
          <p:nvPr/>
        </p:nvGrpSpPr>
        <p:grpSpPr>
          <a:xfrm>
            <a:off x="489908" y="19400253"/>
            <a:ext cx="6866878" cy="8123796"/>
            <a:chOff x="489908" y="24247705"/>
            <a:chExt cx="6866878" cy="640158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DFA794-EC91-2943-B5BB-5DA689821687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6143579"/>
              <a:chOff x="489908" y="22342018"/>
              <a:chExt cx="6866878" cy="6143579"/>
            </a:xfrm>
          </p:grpSpPr>
          <p:sp>
            <p:nvSpPr>
              <p:cNvPr id="50" name="직사각형 3">
                <a:extLst>
                  <a:ext uri="{FF2B5EF4-FFF2-40B4-BE49-F238E27FC236}">
                    <a16:creationId xmlns:a16="http://schemas.microsoft.com/office/drawing/2014/main" id="{3F22F398-1EDF-284C-812A-36E46B08563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51" name="모서리가 둥근 직사각형 32">
                <a:extLst>
                  <a:ext uri="{FF2B5EF4-FFF2-40B4-BE49-F238E27FC236}">
                    <a16:creationId xmlns:a16="http://schemas.microsoft.com/office/drawing/2014/main" id="{9FD2A3D3-B575-9D47-964D-37905A47E34A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ED41224-A303-6143-ADAD-E9B04CAB77B4}"/>
                </a:ext>
              </a:extLst>
            </p:cNvPr>
            <p:cNvSpPr txBox="1"/>
            <p:nvPr/>
          </p:nvSpPr>
          <p:spPr>
            <a:xfrm>
              <a:off x="617168" y="25119624"/>
              <a:ext cx="6739618" cy="5529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marR="0" lvl="0" indent="-514350" algn="just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동공크기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증가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와 초점심도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감소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를 통해 선명히 보이는 범위가 줄어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정확한 검사 결과 얻기 힘듦</a:t>
              </a:r>
              <a:endParaRPr lang="en-US" altLang="ko-KR" sz="2500" b="1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514350" marR="0" lvl="0" indent="-514350" algn="just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1" lang="ko-KR" altLang="en-US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</a:rPr>
                <a:t>순목</a:t>
              </a:r>
              <a:r>
                <a:rPr kumimoji="1" lang="ko-KR" altLang="en-US" sz="2500" b="1" i="0" u="none" strike="noStrike" kern="120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</a:rPr>
                <a:t> 횟수</a:t>
              </a:r>
              <a:r>
                <a:rPr kumimoji="1" lang="en-US" altLang="ko-KR" sz="2500" b="1" i="0" u="none" strike="noStrike" kern="120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kumimoji="1" lang="ko-KR" altLang="en-US" sz="2500" b="1" i="0" u="none" strike="noStrike" kern="120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</a:rPr>
                <a:t>감소</a:t>
              </a:r>
              <a:r>
                <a:rPr kumimoji="1" lang="en-US" altLang="ko-KR" sz="2500" b="1" i="0" u="none" strike="noStrike" kern="120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kumimoji="1" lang="ko-KR" altLang="en-US" sz="2500" b="1" i="0" u="none" strike="noStrike" kern="120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 눈에 부담을 줄 수 있음</a:t>
              </a:r>
              <a:endParaRPr kumimoji="1" lang="en-US" altLang="ko-KR" sz="25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514350" marR="0" lvl="0" indent="-514350" algn="just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ko-KR" altLang="en-US" sz="2500" b="1" baseline="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en-US" altLang="ko-KR" sz="2500" b="1" baseline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500" b="1" baseline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감소</a:t>
              </a:r>
              <a:r>
                <a:rPr lang="en-US" altLang="ko-KR" sz="2500" b="1" baseline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500" b="1" baseline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변화로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검사 결과에 영향을 끼쳐 만족스러운 </a:t>
              </a:r>
              <a:r>
                <a:rPr lang="ko-KR" altLang="en-US" sz="2500" b="1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시기능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제공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불가</a:t>
              </a:r>
              <a:endParaRPr lang="en-US" altLang="ko-KR" sz="2500" b="1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514350" marR="0" lvl="0" indent="-514350" algn="just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en-US" altLang="ko-KR" sz="2500" b="1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R="0" lvl="0" algn="just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lang="ko-KR" altLang="en-US" sz="2500" b="1" noProof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따라서 </a:t>
              </a:r>
              <a:r>
                <a:rPr lang="ko-KR" altLang="en-US" sz="2500" b="1" noProof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카페인 섭취가 </a:t>
              </a:r>
              <a:r>
                <a:rPr lang="ko-KR" altLang="en-US" sz="2500" b="1" noProof="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시기능</a:t>
              </a:r>
              <a:r>
                <a:rPr lang="ko-KR" altLang="en-US" sz="2500" b="1" noProof="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검사 결과에 영향을 줄 수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있으므로</a:t>
              </a:r>
              <a:r>
                <a:rPr lang="en-US" altLang="ko-KR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5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안경사는 시력검사 전 카페인 섭취에 영향 받을 수 있는 사항들에 대해 고객에게 충분한 설명이 필요함</a:t>
              </a:r>
              <a:endParaRPr kumimoji="1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0" marR="0" lvl="0" indent="0" algn="just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0F62AF7-37E0-FA4F-A937-6D7FF62EAF68}"/>
              </a:ext>
            </a:extLst>
          </p:cNvPr>
          <p:cNvGrpSpPr/>
          <p:nvPr/>
        </p:nvGrpSpPr>
        <p:grpSpPr>
          <a:xfrm>
            <a:off x="475620" y="27713655"/>
            <a:ext cx="6881166" cy="3671198"/>
            <a:chOff x="7602255" y="24247705"/>
            <a:chExt cx="13435055" cy="6143579"/>
          </a:xfrm>
        </p:grpSpPr>
        <p:sp>
          <p:nvSpPr>
            <p:cNvPr id="53" name="직사각형 3">
              <a:extLst>
                <a:ext uri="{FF2B5EF4-FFF2-40B4-BE49-F238E27FC236}">
                  <a16:creationId xmlns:a16="http://schemas.microsoft.com/office/drawing/2014/main" id="{A443F4CC-38B7-1747-9007-F228167B50C2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6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endParaRPr>
            </a:p>
          </p:txBody>
        </p:sp>
        <p:sp>
          <p:nvSpPr>
            <p:cNvPr id="54" name="모서리가 둥근 직사각형 65">
              <a:extLst>
                <a:ext uri="{FF2B5EF4-FFF2-40B4-BE49-F238E27FC236}">
                  <a16:creationId xmlns:a16="http://schemas.microsoft.com/office/drawing/2014/main" id="{93C36148-0D9D-D848-9CCE-65D7C5141580}"/>
                </a:ext>
              </a:extLst>
            </p:cNvPr>
            <p:cNvSpPr/>
            <p:nvPr/>
          </p:nvSpPr>
          <p:spPr bwMode="auto">
            <a:xfrm>
              <a:off x="7812417" y="24247705"/>
              <a:ext cx="13070052" cy="1160187"/>
            </a:xfrm>
            <a:prstGeom prst="roundRect">
              <a:avLst/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CA" altLang="ko-KR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CAA330E-C31B-D94D-9D99-770F5BB214BF}"/>
              </a:ext>
            </a:extLst>
          </p:cNvPr>
          <p:cNvSpPr txBox="1"/>
          <p:nvPr/>
        </p:nvSpPr>
        <p:spPr>
          <a:xfrm>
            <a:off x="7232457" y="31572375"/>
            <a:ext cx="7067962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4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2021</a:t>
            </a:r>
            <a:r>
              <a:rPr kumimoji="1" lang="ko-KR" altLang="en-US" sz="3604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ko-KR" altLang="en-US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한국안광학회 동계학술대회</a:t>
            </a:r>
          </a:p>
        </p:txBody>
      </p:sp>
      <p:sp>
        <p:nvSpPr>
          <p:cNvPr id="57" name="AutoShape 6">
            <a:extLst>
              <a:ext uri="{FF2B5EF4-FFF2-40B4-BE49-F238E27FC236}">
                <a16:creationId xmlns:a16="http://schemas.microsoft.com/office/drawing/2014/main" id="{F64B7B85-09AA-EE4A-AB52-1822CD1EB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카페인 섭취가 </a:t>
            </a:r>
            <a:r>
              <a:rPr kumimoji="1" lang="ko-KR" altLang="en-US" sz="6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시기능에</a:t>
            </a:r>
            <a:r>
              <a:rPr kumimoji="1" lang="ko-KR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미치는 영향</a:t>
            </a:r>
            <a:endParaRPr kumimoji="1" lang="en-US" altLang="ko-KR" sz="6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lvl="0" algn="ctr" defTabSz="3089186">
              <a:defRPr/>
            </a:pPr>
            <a:r>
              <a:rPr lang="ko-KR" altLang="en-US" sz="4004" b="1" u="sng" noProof="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김민하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손나영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이민주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조나현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조현수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심정규</a:t>
            </a:r>
            <a:r>
              <a:rPr lang="en-US" altLang="ko-KR" sz="4004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endParaRPr kumimoji="1" lang="en-US" altLang="ko-KR" sz="4004" b="1" i="0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4552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백석대학교 보건학부 안경광학과</a:t>
            </a:r>
            <a:endParaRPr kumimoji="1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sp>
        <p:nvSpPr>
          <p:cNvPr id="58" name="Rectangle 333">
            <a:extLst>
              <a:ext uri="{FF2B5EF4-FFF2-40B4-BE49-F238E27FC236}">
                <a16:creationId xmlns:a16="http://schemas.microsoft.com/office/drawing/2014/main" id="{FEDB76B5-D38A-2B4C-80FF-6424D3902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FA50FF6C-1554-0B48-8304-08143EDD1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0" name="Rectangle 3">
            <a:extLst>
              <a:ext uri="{FF2B5EF4-FFF2-40B4-BE49-F238E27FC236}">
                <a16:creationId xmlns:a16="http://schemas.microsoft.com/office/drawing/2014/main" id="{B75CF53E-59B5-A048-A315-98E286665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1" name="Rectangle 5">
            <a:extLst>
              <a:ext uri="{FF2B5EF4-FFF2-40B4-BE49-F238E27FC236}">
                <a16:creationId xmlns:a16="http://schemas.microsoft.com/office/drawing/2014/main" id="{FB778A09-98D3-0F42-A264-CE188F9C6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62" name="Picture 3">
            <a:extLst>
              <a:ext uri="{FF2B5EF4-FFF2-40B4-BE49-F238E27FC236}">
                <a16:creationId xmlns:a16="http://schemas.microsoft.com/office/drawing/2014/main" id="{CCD8661F-EEB6-EA46-B6EA-80E690982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FDCB66B-79ED-1A45-BDEC-D9807449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그룹 1"/>
          <p:cNvGrpSpPr/>
          <p:nvPr/>
        </p:nvGrpSpPr>
        <p:grpSpPr>
          <a:xfrm>
            <a:off x="7797571" y="6264921"/>
            <a:ext cx="13642112" cy="24293568"/>
            <a:chOff x="7797571" y="6264921"/>
            <a:chExt cx="13642112" cy="24293568"/>
          </a:xfrm>
        </p:grpSpPr>
        <p:sp>
          <p:nvSpPr>
            <p:cNvPr id="40" name="TextBox 39"/>
            <p:cNvSpPr txBox="1"/>
            <p:nvPr/>
          </p:nvSpPr>
          <p:spPr>
            <a:xfrm>
              <a:off x="8065046" y="6264921"/>
              <a:ext cx="712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카페인 영향 실험</a:t>
              </a:r>
              <a:endPara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261239" y="7138404"/>
              <a:ext cx="123133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1) 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섭취 직후 변화</a:t>
              </a:r>
              <a:endPara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aphicFrame>
          <p:nvGraphicFramePr>
            <p:cNvPr id="7" name="차트 6"/>
            <p:cNvGraphicFramePr/>
            <p:nvPr>
              <p:extLst>
                <p:ext uri="{D42A27DB-BD31-4B8C-83A1-F6EECF244321}">
                  <p14:modId xmlns:p14="http://schemas.microsoft.com/office/powerpoint/2010/main" val="3041961437"/>
                </p:ext>
              </p:extLst>
            </p:nvPr>
          </p:nvGraphicFramePr>
          <p:xfrm>
            <a:off x="8497094" y="8233505"/>
            <a:ext cx="6813172" cy="33617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15751051" y="8658996"/>
              <a:ext cx="568863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동공크기 증가</a:t>
              </a:r>
              <a:endPara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2800" b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굴절력과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초점심도 변화 없음</a:t>
              </a:r>
              <a:endPara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261239" y="11972798"/>
              <a:ext cx="123133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2) 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섭취 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10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 후 변화</a:t>
              </a:r>
              <a:endPara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aphicFrame>
          <p:nvGraphicFramePr>
            <p:cNvPr id="66" name="차트 65">
              <a:extLst>
                <a:ext uri="{FF2B5EF4-FFF2-40B4-BE49-F238E27FC236}">
                  <a16:creationId xmlns:a16="http://schemas.microsoft.com/office/drawing/2014/main" id="{712E779F-7477-4E8F-857C-7A502AE87CD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194339262"/>
                </p:ext>
              </p:extLst>
            </p:nvPr>
          </p:nvGraphicFramePr>
          <p:xfrm>
            <a:off x="8570193" y="12818882"/>
            <a:ext cx="6689637" cy="35877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67" name="TextBox 66"/>
            <p:cNvSpPr txBox="1"/>
            <p:nvPr/>
          </p:nvSpPr>
          <p:spPr>
            <a:xfrm>
              <a:off x="15751051" y="13625602"/>
              <a:ext cx="568863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동공크기 증가</a:t>
              </a:r>
              <a:endPara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초점심도 얕아짐</a:t>
              </a:r>
              <a:endPara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375424" y="16825889"/>
              <a:ext cx="123133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 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섭취 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30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 후 변화</a:t>
              </a:r>
              <a:endPara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aphicFrame>
          <p:nvGraphicFramePr>
            <p:cNvPr id="69" name="차트 68">
              <a:extLst>
                <a:ext uri="{FF2B5EF4-FFF2-40B4-BE49-F238E27FC236}">
                  <a16:creationId xmlns:a16="http://schemas.microsoft.com/office/drawing/2014/main" id="{1FF65707-69CE-43B5-993E-D01F52F6FA7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74753802"/>
                </p:ext>
              </p:extLst>
            </p:nvPr>
          </p:nvGraphicFramePr>
          <p:xfrm>
            <a:off x="8278483" y="17548939"/>
            <a:ext cx="6997610" cy="402169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70" name="TextBox 69"/>
            <p:cNvSpPr txBox="1"/>
            <p:nvPr/>
          </p:nvSpPr>
          <p:spPr>
            <a:xfrm>
              <a:off x="15751051" y="18390336"/>
              <a:ext cx="5688632" cy="1301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b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굴절력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감소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), </a:t>
              </a:r>
              <a:r>
                <a:rPr lang="ko-KR" altLang="en-US" sz="2800" b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순목횟수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감소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), </a:t>
              </a:r>
            </a:p>
            <a:p>
              <a:pPr>
                <a:lnSpc>
                  <a:spcPct val="150000"/>
                </a:lnSpc>
              </a:pP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동공크기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증가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), 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초점심도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감소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065046" y="22830018"/>
              <a:ext cx="712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2. 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안경사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2800" b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검안사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인식도 조사</a:t>
              </a:r>
              <a:endPara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aphicFrame>
          <p:nvGraphicFramePr>
            <p:cNvPr id="72" name="차트 71"/>
            <p:cNvGraphicFramePr/>
            <p:nvPr>
              <p:extLst>
                <p:ext uri="{D42A27DB-BD31-4B8C-83A1-F6EECF244321}">
                  <p14:modId xmlns:p14="http://schemas.microsoft.com/office/powerpoint/2010/main" val="824024337"/>
                </p:ext>
              </p:extLst>
            </p:nvPr>
          </p:nvGraphicFramePr>
          <p:xfrm>
            <a:off x="7797571" y="23955969"/>
            <a:ext cx="13150815" cy="23631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73" name="차트 72"/>
            <p:cNvGraphicFramePr/>
            <p:nvPr>
              <p:extLst>
                <p:ext uri="{D42A27DB-BD31-4B8C-83A1-F6EECF244321}">
                  <p14:modId xmlns:p14="http://schemas.microsoft.com/office/powerpoint/2010/main" val="3150375065"/>
                </p:ext>
              </p:extLst>
            </p:nvPr>
          </p:nvGraphicFramePr>
          <p:xfrm>
            <a:off x="8257319" y="27003225"/>
            <a:ext cx="12549579" cy="35552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</p:grpSp>
      <p:sp>
        <p:nvSpPr>
          <p:cNvPr id="9" name="TextBox 8"/>
          <p:cNvSpPr txBox="1"/>
          <p:nvPr/>
        </p:nvSpPr>
        <p:spPr>
          <a:xfrm>
            <a:off x="666802" y="28515393"/>
            <a:ext cx="65130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[1]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이경훈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고카페인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에너지음료가 </a:t>
            </a:r>
            <a:r>
              <a:rPr lang="ko-KR" altLang="en-US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시기능에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미치는 영향에 대한 연구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국회전자도서관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2015.02</a:t>
            </a:r>
          </a:p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[2]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강유정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(2020). 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카페인이 신경전도속도에 미치는 영향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융합정보논문지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10(3), 195-199.</a:t>
            </a:r>
            <a:endParaRPr lang="ko-KR" altLang="en-US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64" name="그림 6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774797" y="864321"/>
            <a:ext cx="3395705" cy="34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74328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2539</TotalTime>
  <Words>347</Words>
  <Application>Microsoft Office PowerPoint</Application>
  <PresentationFormat>사용자 지정</PresentationFormat>
  <Paragraphs>45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SJKIM</cp:lastModifiedBy>
  <cp:revision>222</cp:revision>
  <dcterms:created xsi:type="dcterms:W3CDTF">2007-11-27T23:16:29Z</dcterms:created>
  <dcterms:modified xsi:type="dcterms:W3CDTF">2021-12-01T12:21:48Z</dcterms:modified>
</cp:coreProperties>
</file>