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9" r:id="rId2"/>
  </p:sldIdLst>
  <p:sldSz cx="21602700" cy="32404050"/>
  <p:notesSz cx="6858000" cy="9144000"/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5pPr>
    <a:lvl6pPr marL="2286000" algn="l" defTabSz="914400" rtl="0" eaLnBrk="1" latinLnBrk="1" hangingPunct="1"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6pPr>
    <a:lvl7pPr marL="2743200" algn="l" defTabSz="914400" rtl="0" eaLnBrk="1" latinLnBrk="1" hangingPunct="1"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7pPr>
    <a:lvl8pPr marL="3200400" algn="l" defTabSz="914400" rtl="0" eaLnBrk="1" latinLnBrk="1" hangingPunct="1"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8pPr>
    <a:lvl9pPr marL="3657600" algn="l" defTabSz="914400" rtl="0" eaLnBrk="1" latinLnBrk="1" hangingPunct="1"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0206">
          <p15:clr>
            <a:srgbClr val="A4A3A4"/>
          </p15:clr>
        </p15:guide>
        <p15:guide id="2" pos="680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CFF"/>
    <a:srgbClr val="FFE5FF"/>
    <a:srgbClr val="333399"/>
    <a:srgbClr val="00CC99"/>
    <a:srgbClr val="99FF99"/>
    <a:srgbClr val="33CCCC"/>
    <a:srgbClr val="FFFF99"/>
    <a:srgbClr val="FFCC66"/>
    <a:srgbClr val="FF5050"/>
    <a:srgbClr val="F3E30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397" autoAdjust="0"/>
    <p:restoredTop sz="94589"/>
  </p:normalViewPr>
  <p:slideViewPr>
    <p:cSldViewPr>
      <p:cViewPr>
        <p:scale>
          <a:sx n="50" d="100"/>
          <a:sy n="50" d="100"/>
        </p:scale>
        <p:origin x="1694" y="62"/>
      </p:cViewPr>
      <p:guideLst>
        <p:guide orient="horz" pos="10206"/>
        <p:guide pos="6804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60" d="100"/>
        <a:sy n="16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_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_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_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_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6"/>
    </mc:Choice>
    <mc:Fallback>
      <c:style val="6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열2</c:v>
                </c:pt>
              </c:strCache>
            </c:strRef>
          </c:tx>
          <c:spPr>
            <a:solidFill>
              <a:srgbClr val="92D050"/>
            </a:solidFill>
            <a:ln>
              <a:noFill/>
            </a:ln>
            <a:effectLst/>
          </c:spPr>
          <c:invertIfNegative val="0"/>
          <c:cat>
            <c:strRef>
              <c:f>Sheet1!$A$2:$A$8</c:f>
              <c:strCache>
                <c:ptCount val="7"/>
                <c:pt idx="0">
                  <c:v>안경렌즈의 브랜드</c:v>
                </c:pt>
                <c:pt idx="1">
                  <c:v>안경테의 브랜드</c:v>
                </c:pt>
                <c:pt idx="2">
                  <c:v>패션</c:v>
                </c:pt>
                <c:pt idx="3">
                  <c:v>안경사의 친절도</c:v>
                </c:pt>
                <c:pt idx="4">
                  <c:v>안경원의 위치</c:v>
                </c:pt>
                <c:pt idx="5">
                  <c:v>가격</c:v>
                </c:pt>
                <c:pt idx="6">
                  <c:v>안경사의 전문성</c:v>
                </c:pt>
              </c:strCache>
            </c:strRef>
          </c:cat>
          <c:val>
            <c:numRef>
              <c:f>Sheet1!$B$2:$B$8</c:f>
              <c:numCache>
                <c:formatCode>General</c:formatCode>
                <c:ptCount val="7"/>
                <c:pt idx="0">
                  <c:v>5</c:v>
                </c:pt>
                <c:pt idx="1">
                  <c:v>9</c:v>
                </c:pt>
                <c:pt idx="2">
                  <c:v>25</c:v>
                </c:pt>
                <c:pt idx="3">
                  <c:v>45</c:v>
                </c:pt>
                <c:pt idx="4">
                  <c:v>48</c:v>
                </c:pt>
                <c:pt idx="5">
                  <c:v>52</c:v>
                </c:pt>
                <c:pt idx="6">
                  <c:v>69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C18-4FF9-A7FE-736A5F28D77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85"/>
        <c:axId val="546664544"/>
        <c:axId val="546666112"/>
      </c:barChart>
      <c:catAx>
        <c:axId val="546664544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800" b="1" i="0" u="none" strike="noStrike" kern="1200" baseline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pPr>
            <a:endParaRPr lang="ko-KR"/>
          </a:p>
        </c:txPr>
        <c:crossAx val="546666112"/>
        <c:crosses val="autoZero"/>
        <c:auto val="1"/>
        <c:lblAlgn val="ctr"/>
        <c:lblOffset val="100"/>
        <c:noMultiLvlLbl val="0"/>
      </c:catAx>
      <c:valAx>
        <c:axId val="546666112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54666454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ko-KR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6"/>
    </mc:Choice>
    <mc:Fallback>
      <c:style val="6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O</c:v>
                </c:pt>
              </c:strCache>
            </c:strRef>
          </c:tx>
          <c:spPr>
            <a:solidFill>
              <a:srgbClr val="F66A00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2. 안경광학과라는 과를 알고 계십니까?</c:v>
                </c:pt>
                <c:pt idx="1">
                  <c:v>3. 안경광학과 졸업 후 어떤 직업을 갖는지 알고 계십니까?</c:v>
                </c:pt>
                <c:pt idx="2">
                  <c:v>4. 안경사는 국가공인면허증이 있는 전문가라는 것을 알고 있습니까?</c:v>
                </c:pt>
                <c:pt idx="3">
                  <c:v>5.안경광학과 졸업자만이 국가고시를 응시할 수 있는 것을 알고 계십니까?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63</c:v>
                </c:pt>
                <c:pt idx="1">
                  <c:v>55</c:v>
                </c:pt>
                <c:pt idx="2">
                  <c:v>43</c:v>
                </c:pt>
                <c:pt idx="3">
                  <c:v>23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B95-4B72-9DE8-A33267313638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X</c:v>
                </c:pt>
              </c:strCache>
            </c:strRef>
          </c:tx>
          <c:spPr>
            <a:solidFill>
              <a:srgbClr val="F3E30D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2. 안경광학과라는 과를 알고 계십니까?</c:v>
                </c:pt>
                <c:pt idx="1">
                  <c:v>3. 안경광학과 졸업 후 어떤 직업을 갖는지 알고 계십니까?</c:v>
                </c:pt>
                <c:pt idx="2">
                  <c:v>4. 안경사는 국가공인면허증이 있는 전문가라는 것을 알고 있습니까?</c:v>
                </c:pt>
                <c:pt idx="3">
                  <c:v>5.안경광학과 졸업자만이 국가고시를 응시할 수 있는 것을 알고 계십니까?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37</c:v>
                </c:pt>
                <c:pt idx="1">
                  <c:v>45</c:v>
                </c:pt>
                <c:pt idx="2">
                  <c:v>57</c:v>
                </c:pt>
                <c:pt idx="3">
                  <c:v>77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5B95-4B72-9DE8-A3326731363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307"/>
        <c:overlap val="-7"/>
        <c:axId val="829150352"/>
        <c:axId val="829149176"/>
      </c:barChart>
      <c:catAx>
        <c:axId val="82915035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400" b="1" i="0" u="none" strike="noStrike" kern="1200" baseline="0">
                <a:solidFill>
                  <a:schemeClr val="tx1">
                    <a:lumMod val="95000"/>
                    <a:lumOff val="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pPr>
            <a:endParaRPr lang="ko-KR"/>
          </a:p>
        </c:txPr>
        <c:crossAx val="829149176"/>
        <c:crosses val="autoZero"/>
        <c:auto val="1"/>
        <c:lblAlgn val="ctr"/>
        <c:lblOffset val="100"/>
        <c:noMultiLvlLbl val="0"/>
      </c:catAx>
      <c:valAx>
        <c:axId val="829149176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82915035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ko-KR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판매</c:v>
                </c:pt>
              </c:strCache>
            </c:strRef>
          </c:tx>
          <c:dPt>
            <c:idx val="0"/>
            <c:bubble3D val="0"/>
            <c:spPr>
              <a:solidFill>
                <a:srgbClr val="FFFF99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CE7A-4E41-BE0C-83DB32DE91F2}"/>
              </c:ext>
            </c:extLst>
          </c:dPt>
          <c:dPt>
            <c:idx val="1"/>
            <c:bubble3D val="0"/>
            <c:spPr>
              <a:solidFill>
                <a:srgbClr val="FFCC66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CE7A-4E41-BE0C-83DB32DE91F2}"/>
              </c:ext>
            </c:extLst>
          </c:dPt>
          <c:dPt>
            <c:idx val="2"/>
            <c:bubble3D val="0"/>
            <c:spPr>
              <a:solidFill>
                <a:srgbClr val="FF505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CE7A-4E41-BE0C-83DB32DE91F2}"/>
              </c:ext>
            </c:extLst>
          </c:dPt>
          <c:dPt>
            <c:idx val="3"/>
            <c:bubble3D val="0"/>
            <c:spPr>
              <a:solidFill>
                <a:srgbClr val="99FF99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CE7A-4E41-BE0C-83DB32DE91F2}"/>
              </c:ext>
            </c:extLst>
          </c:dPt>
          <c:cat>
            <c:strRef>
              <c:f>Sheet1!$A$2:$A$5</c:f>
              <c:strCache>
                <c:ptCount val="4"/>
                <c:pt idx="0">
                  <c:v>매우 좋음</c:v>
                </c:pt>
                <c:pt idx="1">
                  <c:v>좋음</c:v>
                </c:pt>
                <c:pt idx="2">
                  <c:v>보통</c:v>
                </c:pt>
                <c:pt idx="3">
                  <c:v>나쁨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3</c:v>
                </c:pt>
                <c:pt idx="1">
                  <c:v>9</c:v>
                </c:pt>
                <c:pt idx="2">
                  <c:v>9</c:v>
                </c:pt>
                <c:pt idx="3">
                  <c:v>1.2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CE7A-4E41-BE0C-83DB32DE91F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ko-KR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판매</c:v>
                </c:pt>
              </c:strCache>
            </c:strRef>
          </c:tx>
          <c:spPr>
            <a:solidFill>
              <a:srgbClr val="FFCCFF"/>
            </a:solidFill>
          </c:spPr>
          <c:dPt>
            <c:idx val="0"/>
            <c:bubble3D val="0"/>
            <c:spPr>
              <a:solidFill>
                <a:srgbClr val="00B0F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2-3DED-49B9-A420-8BF9273EE6F8}"/>
              </c:ext>
            </c:extLst>
          </c:dPt>
          <c:dPt>
            <c:idx val="1"/>
            <c:bubble3D val="0"/>
            <c:spPr>
              <a:solidFill>
                <a:srgbClr val="FFCCFF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3DED-49B9-A420-8BF9273EE6F8}"/>
              </c:ext>
            </c:extLst>
          </c:dPt>
          <c:cat>
            <c:strRef>
              <c:f>Sheet1!$A$2:$A$3</c:f>
              <c:strCache>
                <c:ptCount val="2"/>
                <c:pt idx="0">
                  <c:v>O</c:v>
                </c:pt>
                <c:pt idx="1">
                  <c:v>X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12</c:v>
                </c:pt>
                <c:pt idx="1">
                  <c:v>14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DED-49B9-A420-8BF9273EE6F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ko-KR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withinLinear" id="17">
  <a:schemeClr val="accent4"/>
</cs:colorStyle>
</file>

<file path=ppt/charts/colors2.xml><?xml version="1.0" encoding="utf-8"?>
<cs:colorStyle xmlns:cs="http://schemas.microsoft.com/office/drawing/2012/chartStyle" xmlns:a="http://schemas.openxmlformats.org/drawingml/2006/main" meth="withinLinear" id="17">
  <a:schemeClr val="accent4"/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59E85A-7BBA-4707-AB4C-C7BD614F8D83}" type="datetimeFigureOut">
              <a:rPr lang="ko-KR" altLang="en-US" smtClean="0"/>
              <a:t>2021-12-01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2286000" y="685800"/>
            <a:ext cx="228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1BFC8B4-D810-491B-A7CC-11E9B61D19A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250656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BFC8B4-D810-491B-A7CC-11E9B61D19A3}" type="slidenum">
              <a:rPr lang="ko-KR" altLang="en-US" smtClean="0"/>
              <a:t>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892131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620838" y="10066338"/>
            <a:ext cx="18361025" cy="6945312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3240088" y="18362613"/>
            <a:ext cx="15122525" cy="82804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ko-KR" altLang="en-US"/>
              <a:t>마스터 부제목 스타일 편집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B9E2791-ACE6-4D7B-80B5-40A42C4810A0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E20A841-B68D-41C3-A5BE-9D2EC7119D1E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15662275" y="1296988"/>
            <a:ext cx="4860925" cy="27649487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1079500" y="1296988"/>
            <a:ext cx="14430375" cy="27649487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E8BF22C-DD1D-42E3-A661-B02D4F6755B0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DA28416-4E37-453E-AEC4-EF7985F8F01D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06563" y="20823238"/>
            <a:ext cx="18362612" cy="643572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1706563" y="13733463"/>
            <a:ext cx="18362612" cy="70897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B26ECA7-083E-472E-BEC2-5B88BCE56617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1079500" y="7561263"/>
            <a:ext cx="9645650" cy="213852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10877550" y="7561263"/>
            <a:ext cx="9645650" cy="213852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F0EDCC7-2DE4-4833-8BA1-E1476C00BEED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1079500" y="7253288"/>
            <a:ext cx="9545638" cy="30226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1079500" y="10275888"/>
            <a:ext cx="9545638" cy="1867058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10974388" y="7253288"/>
            <a:ext cx="9548812" cy="30226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10974388" y="10275888"/>
            <a:ext cx="9548812" cy="1867058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4F0DAB9-1B22-4476-86E5-E69398500BA0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3FF7DD7-DD0B-4B73-9CA4-77C93E1E7355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9CCBEDE-A03F-4898-9C90-165FA181EC22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079500" y="1290638"/>
            <a:ext cx="7107238" cy="54895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8445500" y="1290638"/>
            <a:ext cx="12077700" cy="2765583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079500" y="6780213"/>
            <a:ext cx="7107238" cy="221662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2025623-C564-4E20-987E-BE98D907A2D9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233863" y="22682200"/>
            <a:ext cx="12961937" cy="2678113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4233863" y="2895600"/>
            <a:ext cx="12961937" cy="1944211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ko-KR" altLang="en-US" noProof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233863" y="25360313"/>
            <a:ext cx="12961937" cy="38036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DD394B8-9ACC-453E-A90E-D0C5171E199E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079500" y="1296988"/>
            <a:ext cx="19443700" cy="540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308610" tIns="154305" rIns="308610" bIns="154305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79500" y="7561263"/>
            <a:ext cx="19443700" cy="21385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308610" tIns="154305" rIns="308610" bIns="15430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079500" y="29508450"/>
            <a:ext cx="5041900" cy="225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08610" tIns="154305" rIns="308610" bIns="154305" numCol="1" anchor="t" anchorCtr="0" compatLnSpc="1">
            <a:prstTxWarp prst="textNoShape">
              <a:avLst/>
            </a:prstTxWarp>
          </a:bodyPr>
          <a:lstStyle>
            <a:lvl1pPr>
              <a:defRPr sz="4700"/>
            </a:lvl1pPr>
          </a:lstStyle>
          <a:p>
            <a:endParaRPr lang="en-US" altLang="ko-KR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7380288" y="29508450"/>
            <a:ext cx="6842125" cy="225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08610" tIns="154305" rIns="308610" bIns="154305" numCol="1" anchor="t" anchorCtr="0" compatLnSpc="1">
            <a:prstTxWarp prst="textNoShape">
              <a:avLst/>
            </a:prstTxWarp>
          </a:bodyPr>
          <a:lstStyle>
            <a:lvl1pPr algn="ctr">
              <a:defRPr sz="4700"/>
            </a:lvl1pPr>
          </a:lstStyle>
          <a:p>
            <a:endParaRPr lang="en-US" altLang="ko-KR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5481300" y="29508450"/>
            <a:ext cx="5041900" cy="225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08610" tIns="154305" rIns="308610" bIns="154305" numCol="1" anchor="t" anchorCtr="0" compatLnSpc="1">
            <a:prstTxWarp prst="textNoShape">
              <a:avLst/>
            </a:prstTxWarp>
          </a:bodyPr>
          <a:lstStyle>
            <a:lvl1pPr algn="r">
              <a:defRPr sz="4700"/>
            </a:lvl1pPr>
          </a:lstStyle>
          <a:p>
            <a:fld id="{8AFD4BAB-1370-4384-BFC7-D2CD913F0926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3086100" rtl="0" eaLnBrk="0" fontAlgn="base" latinLnBrk="1" hangingPunct="0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+mj-lt"/>
          <a:ea typeface="+mj-ea"/>
          <a:cs typeface="+mj-cs"/>
        </a:defRPr>
      </a:lvl1pPr>
      <a:lvl2pPr algn="ctr" defTabSz="3086100" rtl="0" eaLnBrk="0" fontAlgn="base" latinLnBrk="1" hangingPunct="0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굴림" pitchFamily="50" charset="-127"/>
          <a:ea typeface="굴림" pitchFamily="50" charset="-127"/>
        </a:defRPr>
      </a:lvl2pPr>
      <a:lvl3pPr algn="ctr" defTabSz="3086100" rtl="0" eaLnBrk="0" fontAlgn="base" latinLnBrk="1" hangingPunct="0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굴림" pitchFamily="50" charset="-127"/>
          <a:ea typeface="굴림" pitchFamily="50" charset="-127"/>
        </a:defRPr>
      </a:lvl3pPr>
      <a:lvl4pPr algn="ctr" defTabSz="3086100" rtl="0" eaLnBrk="0" fontAlgn="base" latinLnBrk="1" hangingPunct="0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굴림" pitchFamily="50" charset="-127"/>
          <a:ea typeface="굴림" pitchFamily="50" charset="-127"/>
        </a:defRPr>
      </a:lvl4pPr>
      <a:lvl5pPr algn="ctr" defTabSz="3086100" rtl="0" eaLnBrk="0" fontAlgn="base" latinLnBrk="1" hangingPunct="0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굴림" pitchFamily="50" charset="-127"/>
          <a:ea typeface="굴림" pitchFamily="50" charset="-127"/>
        </a:defRPr>
      </a:lvl5pPr>
      <a:lvl6pPr marL="457200" algn="ctr" defTabSz="3086100" rtl="0" fontAlgn="base" latinLnBrk="1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굴림" pitchFamily="50" charset="-127"/>
          <a:ea typeface="굴림" pitchFamily="50" charset="-127"/>
        </a:defRPr>
      </a:lvl6pPr>
      <a:lvl7pPr marL="914400" algn="ctr" defTabSz="3086100" rtl="0" fontAlgn="base" latinLnBrk="1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굴림" pitchFamily="50" charset="-127"/>
          <a:ea typeface="굴림" pitchFamily="50" charset="-127"/>
        </a:defRPr>
      </a:lvl7pPr>
      <a:lvl8pPr marL="1371600" algn="ctr" defTabSz="3086100" rtl="0" fontAlgn="base" latinLnBrk="1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굴림" pitchFamily="50" charset="-127"/>
          <a:ea typeface="굴림" pitchFamily="50" charset="-127"/>
        </a:defRPr>
      </a:lvl8pPr>
      <a:lvl9pPr marL="1828800" algn="ctr" defTabSz="3086100" rtl="0" fontAlgn="base" latinLnBrk="1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굴림" pitchFamily="50" charset="-127"/>
          <a:ea typeface="굴림" pitchFamily="50" charset="-127"/>
        </a:defRPr>
      </a:lvl9pPr>
    </p:titleStyle>
    <p:bodyStyle>
      <a:lvl1pPr marL="1157288" indent="-1157288" algn="l" defTabSz="3086100" rtl="0" eaLnBrk="0" fontAlgn="base" latinLnBrk="1" hangingPunct="0">
        <a:spcBef>
          <a:spcPct val="20000"/>
        </a:spcBef>
        <a:spcAft>
          <a:spcPct val="0"/>
        </a:spcAft>
        <a:buChar char="•"/>
        <a:defRPr kumimoji="1" sz="10800">
          <a:solidFill>
            <a:schemeClr val="tx1"/>
          </a:solidFill>
          <a:latin typeface="+mn-lt"/>
          <a:ea typeface="+mn-ea"/>
          <a:cs typeface="+mn-cs"/>
        </a:defRPr>
      </a:lvl1pPr>
      <a:lvl2pPr marL="2508250" indent="-965200" algn="l" defTabSz="3086100" rtl="0" eaLnBrk="0" fontAlgn="base" latinLnBrk="1" hangingPunct="0">
        <a:spcBef>
          <a:spcPct val="20000"/>
        </a:spcBef>
        <a:spcAft>
          <a:spcPct val="0"/>
        </a:spcAft>
        <a:buChar char="–"/>
        <a:defRPr kumimoji="1" sz="9500">
          <a:solidFill>
            <a:schemeClr val="tx1"/>
          </a:solidFill>
          <a:latin typeface="+mn-lt"/>
          <a:ea typeface="+mn-ea"/>
        </a:defRPr>
      </a:lvl2pPr>
      <a:lvl3pPr marL="3857625" indent="-771525" algn="l" defTabSz="3086100" rtl="0" eaLnBrk="0" fontAlgn="base" latinLnBrk="1" hangingPunct="0">
        <a:spcBef>
          <a:spcPct val="20000"/>
        </a:spcBef>
        <a:spcAft>
          <a:spcPct val="0"/>
        </a:spcAft>
        <a:buChar char="•"/>
        <a:defRPr kumimoji="1" sz="8100">
          <a:solidFill>
            <a:schemeClr val="tx1"/>
          </a:solidFill>
          <a:latin typeface="+mn-lt"/>
          <a:ea typeface="+mn-ea"/>
        </a:defRPr>
      </a:lvl3pPr>
      <a:lvl4pPr marL="5400675" indent="-771525" algn="l" defTabSz="3086100" rtl="0" eaLnBrk="0" fontAlgn="base" latinLnBrk="1" hangingPunct="0">
        <a:spcBef>
          <a:spcPct val="20000"/>
        </a:spcBef>
        <a:spcAft>
          <a:spcPct val="0"/>
        </a:spcAft>
        <a:buChar char="–"/>
        <a:defRPr kumimoji="1" sz="6800">
          <a:solidFill>
            <a:schemeClr val="tx1"/>
          </a:solidFill>
          <a:latin typeface="+mn-lt"/>
          <a:ea typeface="+mn-ea"/>
        </a:defRPr>
      </a:lvl4pPr>
      <a:lvl5pPr marL="6943725" indent="-771525" algn="l" defTabSz="3086100" rtl="0" eaLnBrk="0" fontAlgn="base" latinLnBrk="1" hangingPunct="0">
        <a:spcBef>
          <a:spcPct val="20000"/>
        </a:spcBef>
        <a:spcAft>
          <a:spcPct val="0"/>
        </a:spcAft>
        <a:buChar char="»"/>
        <a:defRPr kumimoji="1" sz="6800">
          <a:solidFill>
            <a:schemeClr val="tx1"/>
          </a:solidFill>
          <a:latin typeface="+mn-lt"/>
          <a:ea typeface="+mn-ea"/>
        </a:defRPr>
      </a:lvl5pPr>
      <a:lvl6pPr marL="7400925" indent="-771525" algn="l" defTabSz="3086100" rtl="0" fontAlgn="base" latinLnBrk="1">
        <a:spcBef>
          <a:spcPct val="20000"/>
        </a:spcBef>
        <a:spcAft>
          <a:spcPct val="0"/>
        </a:spcAft>
        <a:buChar char="»"/>
        <a:defRPr kumimoji="1" sz="6800">
          <a:solidFill>
            <a:schemeClr val="tx1"/>
          </a:solidFill>
          <a:latin typeface="+mn-lt"/>
          <a:ea typeface="+mn-ea"/>
        </a:defRPr>
      </a:lvl6pPr>
      <a:lvl7pPr marL="7858125" indent="-771525" algn="l" defTabSz="3086100" rtl="0" fontAlgn="base" latinLnBrk="1">
        <a:spcBef>
          <a:spcPct val="20000"/>
        </a:spcBef>
        <a:spcAft>
          <a:spcPct val="0"/>
        </a:spcAft>
        <a:buChar char="»"/>
        <a:defRPr kumimoji="1" sz="6800">
          <a:solidFill>
            <a:schemeClr val="tx1"/>
          </a:solidFill>
          <a:latin typeface="+mn-lt"/>
          <a:ea typeface="+mn-ea"/>
        </a:defRPr>
      </a:lvl7pPr>
      <a:lvl8pPr marL="8315325" indent="-771525" algn="l" defTabSz="3086100" rtl="0" fontAlgn="base" latinLnBrk="1">
        <a:spcBef>
          <a:spcPct val="20000"/>
        </a:spcBef>
        <a:spcAft>
          <a:spcPct val="0"/>
        </a:spcAft>
        <a:buChar char="»"/>
        <a:defRPr kumimoji="1" sz="6800">
          <a:solidFill>
            <a:schemeClr val="tx1"/>
          </a:solidFill>
          <a:latin typeface="+mn-lt"/>
          <a:ea typeface="+mn-ea"/>
        </a:defRPr>
      </a:lvl8pPr>
      <a:lvl9pPr marL="8772525" indent="-771525" algn="l" defTabSz="3086100" rtl="0" fontAlgn="base" latinLnBrk="1">
        <a:spcBef>
          <a:spcPct val="20000"/>
        </a:spcBef>
        <a:spcAft>
          <a:spcPct val="0"/>
        </a:spcAft>
        <a:buChar char="»"/>
        <a:defRPr kumimoji="1" sz="68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http://mail.opt.name/Cate_03/eOpticnews.asp?nmode=view&amp;OnsSeq=4894&amp;search_what=&amp;keyword=&amp;search_type=4&amp;page=1" TargetMode="External"/><Relationship Id="rId3" Type="http://schemas.openxmlformats.org/officeDocument/2006/relationships/image" Target="../media/image1.png"/><Relationship Id="rId7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chart" Target="../charts/chart2.xml"/><Relationship Id="rId5" Type="http://schemas.openxmlformats.org/officeDocument/2006/relationships/chart" Target="../charts/chart1.xml"/><Relationship Id="rId10" Type="http://schemas.openxmlformats.org/officeDocument/2006/relationships/chart" Target="../charts/chart4.xml"/><Relationship Id="rId4" Type="http://schemas.openxmlformats.org/officeDocument/2006/relationships/image" Target="../media/image2.jpeg"/><Relationship Id="rId9" Type="http://schemas.openxmlformats.org/officeDocument/2006/relationships/chart" Target="../charts/char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AutoShape 6">
            <a:extLst>
              <a:ext uri="{FF2B5EF4-FFF2-40B4-BE49-F238E27FC236}">
                <a16:creationId xmlns:a16="http://schemas.microsoft.com/office/drawing/2014/main" id="{DC43E8A6-FC15-A040-B000-02E6EC0C607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2172" y="510093"/>
            <a:ext cx="20643079" cy="4036399"/>
          </a:xfrm>
          <a:prstGeom prst="roundRect">
            <a:avLst>
              <a:gd name="adj" fmla="val 16667"/>
            </a:avLst>
          </a:prstGeom>
          <a:solidFill>
            <a:srgbClr val="22384D"/>
          </a:solidFill>
          <a:ln w="50800">
            <a:solidFill>
              <a:srgbClr val="22384D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 defTabSz="3089186"/>
            <a:r>
              <a:rPr lang="ko-KR" altLang="en-US" sz="6000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소비자의 소비심리와 관심도 조사를 통한</a:t>
            </a:r>
            <a:endParaRPr lang="en-US" altLang="ko-KR" sz="6000" dirty="0">
              <a:solidFill>
                <a:schemeClr val="bg1"/>
              </a:solidFill>
              <a:latin typeface="Malgun Gothic" panose="020B0503020000020004" pitchFamily="34" charset="-127"/>
              <a:ea typeface="Malgun Gothic" panose="020B0503020000020004" pitchFamily="34" charset="-127"/>
            </a:endParaRPr>
          </a:p>
          <a:p>
            <a:pPr algn="ctr" defTabSz="3089186"/>
            <a:r>
              <a:rPr lang="ko-KR" altLang="en-US" sz="6000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안경업계의 인식 및 고찰</a:t>
            </a:r>
            <a:endParaRPr lang="en-US" altLang="ko-KR" sz="6000" dirty="0">
              <a:solidFill>
                <a:schemeClr val="bg1"/>
              </a:solidFill>
              <a:latin typeface="Malgun Gothic" panose="020B0503020000020004" pitchFamily="34" charset="-127"/>
              <a:ea typeface="Malgun Gothic" panose="020B0503020000020004" pitchFamily="34" charset="-127"/>
            </a:endParaRPr>
          </a:p>
          <a:p>
            <a:pPr algn="ctr" defTabSz="3089186"/>
            <a:endParaRPr lang="en-US" altLang="ko-KR" sz="2002" dirty="0">
              <a:solidFill>
                <a:schemeClr val="bg1"/>
              </a:solidFill>
              <a:latin typeface="Malgun Gothic" panose="020B0503020000020004" pitchFamily="34" charset="-127"/>
              <a:ea typeface="Malgun Gothic" panose="020B0503020000020004" pitchFamily="34" charset="-127"/>
            </a:endParaRPr>
          </a:p>
          <a:p>
            <a:pPr algn="ctr" defTabSz="3089186"/>
            <a:r>
              <a:rPr lang="ko-KR" altLang="en-US" sz="4004" b="1" u="sng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박소정</a:t>
            </a:r>
            <a:r>
              <a:rPr lang="ko-KR" altLang="en-US" sz="4004" b="1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 ∙ 정재희 ∙ 강지혜 ∙ </a:t>
            </a:r>
            <a:r>
              <a:rPr lang="ko-KR" altLang="en-US" sz="4004" b="1" dirty="0" err="1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김수아</a:t>
            </a:r>
            <a:r>
              <a:rPr lang="ko-KR" altLang="en-US" sz="4004" b="1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 ∙ </a:t>
            </a:r>
            <a:r>
              <a:rPr lang="ko-KR" altLang="en-US" sz="4004" b="1" dirty="0" err="1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정민희</a:t>
            </a:r>
            <a:r>
              <a:rPr lang="ko-KR" altLang="en-US" sz="4004" b="1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 ∙ </a:t>
            </a:r>
            <a:r>
              <a:rPr lang="ko-KR" altLang="en-US" sz="4004" b="1" dirty="0" smtClean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김태훈</a:t>
            </a:r>
            <a:r>
              <a:rPr lang="en-US" altLang="ko-KR" sz="4004" b="1" dirty="0" smtClean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*</a:t>
            </a:r>
            <a:r>
              <a:rPr lang="ko-KR" altLang="en-US" sz="4004" b="1" dirty="0" smtClean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  </a:t>
            </a:r>
            <a:endParaRPr lang="en-US" altLang="ko-KR" sz="4004" b="1" dirty="0">
              <a:solidFill>
                <a:schemeClr val="bg1"/>
              </a:solidFill>
              <a:latin typeface="Malgun Gothic" panose="020B0503020000020004" pitchFamily="34" charset="-127"/>
              <a:ea typeface="Malgun Gothic" panose="020B0503020000020004" pitchFamily="34" charset="-127"/>
            </a:endParaRPr>
          </a:p>
          <a:p>
            <a:pPr algn="ctr" defTabSz="3089186"/>
            <a:endParaRPr lang="en-US" altLang="ko-KR" sz="2002" b="1" dirty="0">
              <a:solidFill>
                <a:schemeClr val="bg1"/>
              </a:solidFill>
              <a:latin typeface="Malgun Gothic" panose="020B0503020000020004" pitchFamily="34" charset="-127"/>
              <a:ea typeface="Malgun Gothic" panose="020B0503020000020004" pitchFamily="34" charset="-127"/>
            </a:endParaRPr>
          </a:p>
          <a:p>
            <a:pPr algn="ctr" defTabSz="3084552"/>
            <a:r>
              <a:rPr lang="ko-KR" altLang="en-US" sz="3600" b="1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백석대학교  보건학부 안경광학과</a:t>
            </a:r>
          </a:p>
        </p:txBody>
      </p:sp>
      <p:sp>
        <p:nvSpPr>
          <p:cNvPr id="24" name="Rectangle 333">
            <a:extLst>
              <a:ext uri="{FF2B5EF4-FFF2-40B4-BE49-F238E27FC236}">
                <a16:creationId xmlns:a16="http://schemas.microsoft.com/office/drawing/2014/main" id="{F48FD068-6691-E543-94F6-56C4316B959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87" y="-107788"/>
            <a:ext cx="184912" cy="880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ko-KR" altLang="en-US" sz="5114"/>
          </a:p>
        </p:txBody>
      </p:sp>
      <p:sp>
        <p:nvSpPr>
          <p:cNvPr id="25" name="Rectangle 1">
            <a:extLst>
              <a:ext uri="{FF2B5EF4-FFF2-40B4-BE49-F238E27FC236}">
                <a16:creationId xmlns:a16="http://schemas.microsoft.com/office/drawing/2014/main" id="{93BC35C2-9FE0-F949-BB10-1706E906316A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87" y="-107788"/>
            <a:ext cx="184912" cy="880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530" tIns="45765" rIns="91530" bIns="45765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 sz="5114"/>
          </a:p>
        </p:txBody>
      </p:sp>
      <p:sp>
        <p:nvSpPr>
          <p:cNvPr id="26" name="Rectangle 3">
            <a:extLst>
              <a:ext uri="{FF2B5EF4-FFF2-40B4-BE49-F238E27FC236}">
                <a16:creationId xmlns:a16="http://schemas.microsoft.com/office/drawing/2014/main" id="{A79B0C57-1040-5649-9A8A-2BA4BF75ACB6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87" y="-107788"/>
            <a:ext cx="184912" cy="880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530" tIns="45765" rIns="91530" bIns="45765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 sz="5114"/>
          </a:p>
        </p:txBody>
      </p:sp>
      <p:sp>
        <p:nvSpPr>
          <p:cNvPr id="27" name="Rectangle 5">
            <a:extLst>
              <a:ext uri="{FF2B5EF4-FFF2-40B4-BE49-F238E27FC236}">
                <a16:creationId xmlns:a16="http://schemas.microsoft.com/office/drawing/2014/main" id="{2A05AB8E-942B-2A4F-BC2F-19D05B28A33F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87" y="-107788"/>
            <a:ext cx="184912" cy="880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530" tIns="45765" rIns="91530" bIns="45765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 sz="5114"/>
          </a:p>
        </p:txBody>
      </p:sp>
      <p:pic>
        <p:nvPicPr>
          <p:cNvPr id="28" name="Picture 3">
            <a:extLst>
              <a:ext uri="{FF2B5EF4-FFF2-40B4-BE49-F238E27FC236}">
                <a16:creationId xmlns:a16="http://schemas.microsoft.com/office/drawing/2014/main" id="{E17A1858-6DAA-C848-B8EA-35CBA683557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10259" y="992699"/>
            <a:ext cx="3038128" cy="3071185"/>
          </a:xfrm>
          <a:prstGeom prst="ellips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" name="Picture 2" descr="D:\학과자료-20014년부터 2016년까지\2016년 학과서류\2016년 한국안광학회지 자료\한국안광학회 원마크.jpg">
            <a:extLst>
              <a:ext uri="{FF2B5EF4-FFF2-40B4-BE49-F238E27FC236}">
                <a16:creationId xmlns:a16="http://schemas.microsoft.com/office/drawing/2014/main" id="{961F878E-1ACC-7849-A942-21C0B9F2638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9273" y="1154087"/>
            <a:ext cx="3316671" cy="2439245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" name="직사각형 3">
            <a:extLst>
              <a:ext uri="{FF2B5EF4-FFF2-40B4-BE49-F238E27FC236}">
                <a16:creationId xmlns:a16="http://schemas.microsoft.com/office/drawing/2014/main" id="{DC7F9FD0-4892-1641-AF7C-5E7069EC0072}"/>
              </a:ext>
            </a:extLst>
          </p:cNvPr>
          <p:cNvSpPr/>
          <p:nvPr/>
        </p:nvSpPr>
        <p:spPr bwMode="auto">
          <a:xfrm>
            <a:off x="475620" y="5434383"/>
            <a:ext cx="6866878" cy="4190265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30861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61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1" name="모서리가 둥근 직사각형 4">
            <a:extLst>
              <a:ext uri="{FF2B5EF4-FFF2-40B4-BE49-F238E27FC236}">
                <a16:creationId xmlns:a16="http://schemas.microsoft.com/office/drawing/2014/main" id="{6134D8FB-8290-8045-BF76-05A627FF8F58}"/>
              </a:ext>
            </a:extLst>
          </p:cNvPr>
          <p:cNvSpPr/>
          <p:nvPr/>
        </p:nvSpPr>
        <p:spPr bwMode="auto">
          <a:xfrm>
            <a:off x="617168" y="5045248"/>
            <a:ext cx="6583782" cy="699257"/>
          </a:xfrm>
          <a:prstGeom prst="roundRect">
            <a:avLst/>
          </a:prstGeom>
          <a:solidFill>
            <a:srgbClr val="FFC100"/>
          </a:solidFill>
          <a:ln w="9525" cap="flat" cmpd="sng" algn="ctr">
            <a:solidFill>
              <a:srgbClr val="FFC1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algn="ctr" defTabSz="3086100"/>
            <a:r>
              <a:rPr lang="en-US" altLang="ko-KR" sz="4000" b="1" dirty="0">
                <a:ln w="18415" cmpd="sng">
                  <a:noFill/>
                  <a:prstDash val="solid"/>
                </a:ln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  <a:cs typeface="Calibri" panose="020F0502020204030204" pitchFamily="34" charset="0"/>
              </a:rPr>
              <a:t>INTRODUCTION</a:t>
            </a:r>
            <a:endParaRPr lang="ko-KR" altLang="en-US" sz="4000" b="1" dirty="0">
              <a:ln w="18415" cmpd="sng">
                <a:noFill/>
                <a:prstDash val="solid"/>
              </a:ln>
              <a:solidFill>
                <a:schemeClr val="bg1"/>
              </a:solidFill>
              <a:latin typeface="Malgun Gothic" panose="020B0503020000020004" pitchFamily="34" charset="-127"/>
              <a:ea typeface="Malgun Gothic" panose="020B0503020000020004" pitchFamily="34" charset="-127"/>
              <a:cs typeface="Calibri" panose="020F0502020204030204" pitchFamily="34" charset="0"/>
            </a:endParaRPr>
          </a:p>
          <a:p>
            <a:pPr marL="0" marR="0" indent="0" algn="ctr" defTabSz="30861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4000" b="1" i="0" u="none" strike="noStrike" normalizeH="0" baseline="0" dirty="0">
              <a:solidFill>
                <a:schemeClr val="bg1"/>
              </a:solidFill>
              <a:latin typeface="Malgun Gothic" panose="020B0503020000020004" pitchFamily="34" charset="-127"/>
              <a:ea typeface="Malgun Gothic" panose="020B0503020000020004" pitchFamily="34" charset="-127"/>
              <a:cs typeface="Calibri" panose="020F0502020204030204" pitchFamily="34" charset="0"/>
            </a:endParaRPr>
          </a:p>
        </p:txBody>
      </p:sp>
      <p:grpSp>
        <p:nvGrpSpPr>
          <p:cNvPr id="43" name="Group 42">
            <a:extLst>
              <a:ext uri="{FF2B5EF4-FFF2-40B4-BE49-F238E27FC236}">
                <a16:creationId xmlns:a16="http://schemas.microsoft.com/office/drawing/2014/main" id="{E69C36A7-B3A5-3644-B1AA-25C41B649B4D}"/>
              </a:ext>
            </a:extLst>
          </p:cNvPr>
          <p:cNvGrpSpPr/>
          <p:nvPr/>
        </p:nvGrpSpPr>
        <p:grpSpPr>
          <a:xfrm>
            <a:off x="7686386" y="5044262"/>
            <a:ext cx="13435055" cy="21482267"/>
            <a:chOff x="7592335" y="5044313"/>
            <a:chExt cx="13435055" cy="19195359"/>
          </a:xfrm>
        </p:grpSpPr>
        <p:grpSp>
          <p:nvGrpSpPr>
            <p:cNvPr id="45" name="Group 44">
              <a:extLst>
                <a:ext uri="{FF2B5EF4-FFF2-40B4-BE49-F238E27FC236}">
                  <a16:creationId xmlns:a16="http://schemas.microsoft.com/office/drawing/2014/main" id="{6D2779E3-ADC4-EF48-8296-ACE50D61D64D}"/>
                </a:ext>
              </a:extLst>
            </p:cNvPr>
            <p:cNvGrpSpPr/>
            <p:nvPr/>
          </p:nvGrpSpPr>
          <p:grpSpPr>
            <a:xfrm>
              <a:off x="7592335" y="5044313"/>
              <a:ext cx="13435055" cy="19195359"/>
              <a:chOff x="7451115" y="5069384"/>
              <a:chExt cx="13435055" cy="19195359"/>
            </a:xfrm>
          </p:grpSpPr>
          <p:sp>
            <p:nvSpPr>
              <p:cNvPr id="47" name="직사각형 3">
                <a:extLst>
                  <a:ext uri="{FF2B5EF4-FFF2-40B4-BE49-F238E27FC236}">
                    <a16:creationId xmlns:a16="http://schemas.microsoft.com/office/drawing/2014/main" id="{B2443427-C0C5-0346-B692-5C65BE0375AB}"/>
                  </a:ext>
                </a:extLst>
              </p:cNvPr>
              <p:cNvSpPr/>
              <p:nvPr/>
            </p:nvSpPr>
            <p:spPr bwMode="auto">
              <a:xfrm>
                <a:off x="7451115" y="5459455"/>
                <a:ext cx="13435055" cy="18805288"/>
              </a:xfrm>
              <a:prstGeom prst="rect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3086100" rtl="0" eaLnBrk="1" fontAlgn="base" latinLnBrk="1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ko-KR" altLang="en-US" sz="61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굴림" pitchFamily="50" charset="-127"/>
                  <a:ea typeface="굴림" pitchFamily="50" charset="-127"/>
                </a:endParaRPr>
              </a:p>
            </p:txBody>
          </p:sp>
          <p:sp>
            <p:nvSpPr>
              <p:cNvPr id="48" name="모서리가 둥근 직사각형 33">
                <a:extLst>
                  <a:ext uri="{FF2B5EF4-FFF2-40B4-BE49-F238E27FC236}">
                    <a16:creationId xmlns:a16="http://schemas.microsoft.com/office/drawing/2014/main" id="{CC9E86ED-710F-244E-BE52-0D76D424061D}"/>
                  </a:ext>
                </a:extLst>
              </p:cNvPr>
              <p:cNvSpPr/>
              <p:nvPr/>
            </p:nvSpPr>
            <p:spPr bwMode="auto">
              <a:xfrm>
                <a:off x="7577470" y="5069384"/>
                <a:ext cx="13135646" cy="876046"/>
              </a:xfrm>
              <a:prstGeom prst="roundRect">
                <a:avLst/>
              </a:prstGeom>
              <a:solidFill>
                <a:srgbClr val="FFC100"/>
              </a:solidFill>
              <a:ln w="9525" cap="flat" cmpd="sng" algn="ctr">
                <a:solidFill>
                  <a:srgbClr val="FFC1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/>
              <a:lstStyle/>
              <a:p>
                <a:pPr marL="0" marR="0" indent="0" algn="ctr" defTabSz="3086100" rtl="0" eaLnBrk="1" fontAlgn="base" latinLnBrk="1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4000" b="1" dirty="0">
                    <a:solidFill>
                      <a:schemeClr val="bg1"/>
                    </a:solidFill>
                    <a:latin typeface="Malgun Gothic" panose="020B0503020000020004" pitchFamily="34" charset="-127"/>
                    <a:ea typeface="Malgun Gothic" panose="020B0503020000020004" pitchFamily="34" charset="-127"/>
                    <a:cs typeface="Calibri" panose="020F0502020204030204" pitchFamily="34" charset="0"/>
                  </a:rPr>
                  <a:t>RESULTS</a:t>
                </a:r>
                <a:endParaRPr kumimoji="1" lang="ko-KR" altLang="en-US" sz="4000" b="1" i="0" u="none" strike="noStrike" normalizeH="0" baseline="0" dirty="0">
                  <a:solidFill>
                    <a:schemeClr val="bg1"/>
                  </a:solidFill>
                  <a:latin typeface="Malgun Gothic" panose="020B0503020000020004" pitchFamily="34" charset="-127"/>
                  <a:ea typeface="Malgun Gothic" panose="020B0503020000020004" pitchFamily="34" charset="-127"/>
                  <a:cs typeface="Calibri" panose="020F0502020204030204" pitchFamily="34" charset="0"/>
                </a:endParaRPr>
              </a:p>
            </p:txBody>
          </p:sp>
        </p:grp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ABAAA602-D249-0547-BCFD-008EA933FFD6}"/>
                </a:ext>
              </a:extLst>
            </p:cNvPr>
            <p:cNvSpPr txBox="1"/>
            <p:nvPr/>
          </p:nvSpPr>
          <p:spPr>
            <a:xfrm>
              <a:off x="7826159" y="5920359"/>
              <a:ext cx="13082858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en-US" sz="2800" dirty="0">
                <a:latin typeface="Malgun Gothic" panose="020B0503020000020004" pitchFamily="34" charset="-127"/>
                <a:ea typeface="Malgun Gothic" panose="020B0503020000020004" pitchFamily="34" charset="-127"/>
              </a:endParaRPr>
            </a:p>
            <a:p>
              <a:endParaRPr lang="en-US" sz="2800" dirty="0">
                <a:latin typeface="Malgun Gothic" panose="020B0503020000020004" pitchFamily="34" charset="-127"/>
                <a:ea typeface="Malgun Gothic" panose="020B0503020000020004" pitchFamily="34" charset="-127"/>
              </a:endParaRPr>
            </a:p>
          </p:txBody>
        </p:sp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id="{EEAD38B5-3D15-DF45-A268-0590F6390F8D}"/>
              </a:ext>
            </a:extLst>
          </p:cNvPr>
          <p:cNvGrpSpPr/>
          <p:nvPr/>
        </p:nvGrpSpPr>
        <p:grpSpPr>
          <a:xfrm>
            <a:off x="489908" y="10009337"/>
            <a:ext cx="6866878" cy="9416218"/>
            <a:chOff x="491883" y="11481201"/>
            <a:chExt cx="6866878" cy="7605709"/>
          </a:xfrm>
        </p:grpSpPr>
        <p:grpSp>
          <p:nvGrpSpPr>
            <p:cNvPr id="50" name="Group 49">
              <a:extLst>
                <a:ext uri="{FF2B5EF4-FFF2-40B4-BE49-F238E27FC236}">
                  <a16:creationId xmlns:a16="http://schemas.microsoft.com/office/drawing/2014/main" id="{362BF6D8-B0E0-C144-AAD5-D4AB498EDA27}"/>
                </a:ext>
              </a:extLst>
            </p:cNvPr>
            <p:cNvGrpSpPr/>
            <p:nvPr/>
          </p:nvGrpSpPr>
          <p:grpSpPr>
            <a:xfrm>
              <a:off x="491883" y="11481201"/>
              <a:ext cx="6866878" cy="7605709"/>
              <a:chOff x="491883" y="11481201"/>
              <a:chExt cx="6866878" cy="7605709"/>
            </a:xfrm>
          </p:grpSpPr>
          <p:sp>
            <p:nvSpPr>
              <p:cNvPr id="52" name="직사각형 3">
                <a:extLst>
                  <a:ext uri="{FF2B5EF4-FFF2-40B4-BE49-F238E27FC236}">
                    <a16:creationId xmlns:a16="http://schemas.microsoft.com/office/drawing/2014/main" id="{2FA643DF-B50E-0F47-AFE4-DE99E84C60DC}"/>
                  </a:ext>
                </a:extLst>
              </p:cNvPr>
              <p:cNvSpPr/>
              <p:nvPr/>
            </p:nvSpPr>
            <p:spPr bwMode="auto">
              <a:xfrm>
                <a:off x="491883" y="11839945"/>
                <a:ext cx="6866878" cy="7246965"/>
              </a:xfrm>
              <a:prstGeom prst="rect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3086100" rtl="0" eaLnBrk="1" fontAlgn="base" latinLnBrk="1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ko-KR" altLang="en-US" sz="61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굴림" pitchFamily="50" charset="-127"/>
                  <a:ea typeface="굴림" pitchFamily="50" charset="-127"/>
                </a:endParaRPr>
              </a:p>
            </p:txBody>
          </p:sp>
          <p:sp>
            <p:nvSpPr>
              <p:cNvPr id="53" name="모서리가 둥근 직사각형 31">
                <a:extLst>
                  <a:ext uri="{FF2B5EF4-FFF2-40B4-BE49-F238E27FC236}">
                    <a16:creationId xmlns:a16="http://schemas.microsoft.com/office/drawing/2014/main" id="{CC2D5E5E-BEA2-4B49-9DB7-D9E946F7F05C}"/>
                  </a:ext>
                </a:extLst>
              </p:cNvPr>
              <p:cNvSpPr/>
              <p:nvPr/>
            </p:nvSpPr>
            <p:spPr bwMode="auto">
              <a:xfrm>
                <a:off x="631456" y="11481201"/>
                <a:ext cx="6583782" cy="699257"/>
              </a:xfrm>
              <a:prstGeom prst="roundRect">
                <a:avLst/>
              </a:prstGeom>
              <a:solidFill>
                <a:srgbClr val="FFC100"/>
              </a:solidFill>
              <a:ln w="9525" cap="flat" cmpd="sng" algn="ctr">
                <a:solidFill>
                  <a:srgbClr val="FFC1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/>
              <a:lstStyle/>
              <a:p>
                <a:pPr marL="0" marR="0" indent="0" algn="ctr" defTabSz="3086100" rtl="0" eaLnBrk="1" fontAlgn="base" latinLnBrk="1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4500" b="1" dirty="0">
                    <a:solidFill>
                      <a:schemeClr val="bg1"/>
                    </a:solidFill>
                    <a:latin typeface="Malgun Gothic" panose="020B0503020000020004" pitchFamily="34" charset="-127"/>
                    <a:ea typeface="Malgun Gothic" panose="020B0503020000020004" pitchFamily="34" charset="-127"/>
                    <a:cs typeface="Calibri" panose="020F0502020204030204" pitchFamily="34" charset="0"/>
                  </a:rPr>
                  <a:t>M</a:t>
                </a:r>
                <a:r>
                  <a:rPr lang="en-US" altLang="ko-KR" sz="4000" b="1" dirty="0">
                    <a:solidFill>
                      <a:schemeClr val="bg1"/>
                    </a:solidFill>
                    <a:latin typeface="Malgun Gothic" panose="020B0503020000020004" pitchFamily="34" charset="-127"/>
                    <a:ea typeface="Malgun Gothic" panose="020B0503020000020004" pitchFamily="34" charset="-127"/>
                    <a:cs typeface="Calibri" panose="020F0502020204030204" pitchFamily="34" charset="0"/>
                  </a:rPr>
                  <a:t>ETHODS</a:t>
                </a:r>
                <a:endParaRPr kumimoji="1" lang="ko-KR" altLang="en-US" sz="4000" b="1" i="0" u="none" strike="noStrike" normalizeH="0" baseline="0" dirty="0">
                  <a:solidFill>
                    <a:schemeClr val="bg1"/>
                  </a:solidFill>
                  <a:latin typeface="Malgun Gothic" panose="020B0503020000020004" pitchFamily="34" charset="-127"/>
                  <a:ea typeface="Malgun Gothic" panose="020B0503020000020004" pitchFamily="34" charset="-127"/>
                  <a:cs typeface="Calibri" panose="020F0502020204030204" pitchFamily="34" charset="0"/>
                </a:endParaRPr>
              </a:p>
            </p:txBody>
          </p:sp>
        </p:grp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23C8C138-02DF-F84C-8DBA-2EE141BD9332}"/>
                </a:ext>
              </a:extLst>
            </p:cNvPr>
            <p:cNvSpPr txBox="1"/>
            <p:nvPr/>
          </p:nvSpPr>
          <p:spPr>
            <a:xfrm>
              <a:off x="654941" y="12385601"/>
              <a:ext cx="6546009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en-US" sz="2800" dirty="0">
                <a:latin typeface="Malgun Gothic" panose="020B0503020000020004" pitchFamily="34" charset="-127"/>
                <a:ea typeface="Malgun Gothic" panose="020B0503020000020004" pitchFamily="34" charset="-127"/>
              </a:endParaRPr>
            </a:p>
            <a:p>
              <a:endParaRPr lang="en-US" sz="2800" dirty="0">
                <a:latin typeface="Malgun Gothic" panose="020B0503020000020004" pitchFamily="34" charset="-127"/>
                <a:ea typeface="Malgun Gothic" panose="020B0503020000020004" pitchFamily="34" charset="-127"/>
              </a:endParaRPr>
            </a:p>
          </p:txBody>
        </p:sp>
      </p:grpSp>
      <p:grpSp>
        <p:nvGrpSpPr>
          <p:cNvPr id="55" name="Group 54">
            <a:extLst>
              <a:ext uri="{FF2B5EF4-FFF2-40B4-BE49-F238E27FC236}">
                <a16:creationId xmlns:a16="http://schemas.microsoft.com/office/drawing/2014/main" id="{75793C86-BCB2-B240-9FD8-EED5B8040249}"/>
              </a:ext>
            </a:extLst>
          </p:cNvPr>
          <p:cNvGrpSpPr/>
          <p:nvPr/>
        </p:nvGrpSpPr>
        <p:grpSpPr>
          <a:xfrm>
            <a:off x="470079" y="19628022"/>
            <a:ext cx="6866878" cy="11146325"/>
            <a:chOff x="489908" y="22516051"/>
            <a:chExt cx="6866878" cy="5969546"/>
          </a:xfrm>
        </p:grpSpPr>
        <p:sp>
          <p:nvSpPr>
            <p:cNvPr id="57" name="직사각형 3">
              <a:extLst>
                <a:ext uri="{FF2B5EF4-FFF2-40B4-BE49-F238E27FC236}">
                  <a16:creationId xmlns:a16="http://schemas.microsoft.com/office/drawing/2014/main" id="{1B7DBF47-AEB0-2844-B28E-F95662E9377A}"/>
                </a:ext>
              </a:extLst>
            </p:cNvPr>
            <p:cNvSpPr/>
            <p:nvPr/>
          </p:nvSpPr>
          <p:spPr bwMode="auto">
            <a:xfrm>
              <a:off x="489908" y="22725081"/>
              <a:ext cx="6866878" cy="5760516"/>
            </a:xfrm>
            <a:prstGeom prst="rect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3086100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ko-KR" altLang="en-US" sz="61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굴림" pitchFamily="50" charset="-127"/>
                <a:ea typeface="굴림" pitchFamily="50" charset="-127"/>
              </a:endParaRPr>
            </a:p>
          </p:txBody>
        </p:sp>
        <p:sp>
          <p:nvSpPr>
            <p:cNvPr id="58" name="모서리가 둥근 직사각형 32">
              <a:extLst>
                <a:ext uri="{FF2B5EF4-FFF2-40B4-BE49-F238E27FC236}">
                  <a16:creationId xmlns:a16="http://schemas.microsoft.com/office/drawing/2014/main" id="{F86618F7-BBE9-1F4A-9630-023CD934DBC6}"/>
                </a:ext>
              </a:extLst>
            </p:cNvPr>
            <p:cNvSpPr/>
            <p:nvPr/>
          </p:nvSpPr>
          <p:spPr bwMode="auto">
            <a:xfrm>
              <a:off x="629481" y="22516051"/>
              <a:ext cx="6583782" cy="448790"/>
            </a:xfrm>
            <a:prstGeom prst="roundRect">
              <a:avLst/>
            </a:prstGeom>
            <a:solidFill>
              <a:srgbClr val="FFC100"/>
            </a:solidFill>
            <a:ln w="9525" cap="flat" cmpd="sng" algn="ctr">
              <a:solidFill>
                <a:srgbClr val="FFC1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ctr" defTabSz="3086100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altLang="ko-KR" sz="4000" b="1" dirty="0">
                  <a:solidFill>
                    <a:schemeClr val="bg1"/>
                  </a:solidFill>
                  <a:latin typeface="Malgun Gothic" panose="020B0503020000020004" pitchFamily="34" charset="-127"/>
                  <a:ea typeface="Malgun Gothic" panose="020B0503020000020004" pitchFamily="34" charset="-127"/>
                  <a:cs typeface="Calibri" panose="020F0502020204030204" pitchFamily="34" charset="0"/>
                </a:rPr>
                <a:t>CONCLUSIONS</a:t>
              </a:r>
              <a:endParaRPr kumimoji="1" lang="ko-KR" altLang="en-US" sz="4000" b="1" i="0" u="none" strike="noStrike" normalizeH="0" baseline="0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  <a:cs typeface="Calibri" panose="020F0502020204030204" pitchFamily="34" charset="0"/>
              </a:endParaRPr>
            </a:p>
          </p:txBody>
        </p:sp>
      </p:grpSp>
      <p:grpSp>
        <p:nvGrpSpPr>
          <p:cNvPr id="59" name="Group 58">
            <a:extLst>
              <a:ext uri="{FF2B5EF4-FFF2-40B4-BE49-F238E27FC236}">
                <a16:creationId xmlns:a16="http://schemas.microsoft.com/office/drawing/2014/main" id="{A5E0AB7A-6A37-8540-89C9-7E7B2FF6E92C}"/>
              </a:ext>
            </a:extLst>
          </p:cNvPr>
          <p:cNvGrpSpPr/>
          <p:nvPr/>
        </p:nvGrpSpPr>
        <p:grpSpPr>
          <a:xfrm>
            <a:off x="7672734" y="26718877"/>
            <a:ext cx="13435055" cy="4055468"/>
            <a:chOff x="7602255" y="24247703"/>
            <a:chExt cx="13435055" cy="6143581"/>
          </a:xfrm>
        </p:grpSpPr>
        <p:sp>
          <p:nvSpPr>
            <p:cNvPr id="60" name="직사각형 3">
              <a:extLst>
                <a:ext uri="{FF2B5EF4-FFF2-40B4-BE49-F238E27FC236}">
                  <a16:creationId xmlns:a16="http://schemas.microsoft.com/office/drawing/2014/main" id="{1F8C45A1-9DDE-B646-B33E-60394833B10A}"/>
                </a:ext>
              </a:extLst>
            </p:cNvPr>
            <p:cNvSpPr/>
            <p:nvPr/>
          </p:nvSpPr>
          <p:spPr bwMode="auto">
            <a:xfrm>
              <a:off x="7602255" y="24630768"/>
              <a:ext cx="13435055" cy="5760516"/>
            </a:xfrm>
            <a:prstGeom prst="rect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3086100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ko-KR" altLang="en-US" sz="61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굴림" pitchFamily="50" charset="-127"/>
                <a:ea typeface="굴림" pitchFamily="50" charset="-127"/>
              </a:endParaRPr>
            </a:p>
          </p:txBody>
        </p:sp>
        <p:sp>
          <p:nvSpPr>
            <p:cNvPr id="61" name="모서리가 둥근 직사각형 65">
              <a:extLst>
                <a:ext uri="{FF2B5EF4-FFF2-40B4-BE49-F238E27FC236}">
                  <a16:creationId xmlns:a16="http://schemas.microsoft.com/office/drawing/2014/main" id="{DFEBA183-88B1-6944-A33B-31263202C577}"/>
                </a:ext>
              </a:extLst>
            </p:cNvPr>
            <p:cNvSpPr/>
            <p:nvPr/>
          </p:nvSpPr>
          <p:spPr bwMode="auto">
            <a:xfrm>
              <a:off x="7812418" y="24247703"/>
              <a:ext cx="13070052" cy="917533"/>
            </a:xfrm>
            <a:prstGeom prst="roundRect">
              <a:avLst/>
            </a:prstGeom>
            <a:solidFill>
              <a:srgbClr val="FFC100"/>
            </a:solidFill>
            <a:ln w="9525" cap="flat" cmpd="sng" algn="ctr">
              <a:solidFill>
                <a:srgbClr val="FFC1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ctr" defTabSz="3086100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CA" altLang="ko-KR" sz="4000" b="1" dirty="0">
                  <a:solidFill>
                    <a:schemeClr val="bg1"/>
                  </a:solidFill>
                  <a:latin typeface="Malgun Gothic" panose="020B0503020000020004" pitchFamily="34" charset="-127"/>
                  <a:ea typeface="Malgun Gothic" panose="020B0503020000020004" pitchFamily="34" charset="-127"/>
                  <a:cs typeface="Calibri" panose="020F0502020204030204" pitchFamily="34" charset="0"/>
                </a:rPr>
                <a:t>REFERENCES</a:t>
              </a:r>
              <a:endParaRPr kumimoji="1" lang="ko-KR" altLang="en-US" sz="4000" b="1" i="0" u="none" strike="noStrike" normalizeH="0" baseline="0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  <a:cs typeface="Calibri" panose="020F0502020204030204" pitchFamily="34" charset="0"/>
              </a:endParaRPr>
            </a:p>
          </p:txBody>
        </p:sp>
      </p:grpSp>
      <p:sp>
        <p:nvSpPr>
          <p:cNvPr id="63" name="TextBox 62">
            <a:extLst>
              <a:ext uri="{FF2B5EF4-FFF2-40B4-BE49-F238E27FC236}">
                <a16:creationId xmlns:a16="http://schemas.microsoft.com/office/drawing/2014/main" id="{8E02E9B3-5CC3-EC4F-83CD-55C55E73A6B9}"/>
              </a:ext>
            </a:extLst>
          </p:cNvPr>
          <p:cNvSpPr txBox="1"/>
          <p:nvPr/>
        </p:nvSpPr>
        <p:spPr>
          <a:xfrm>
            <a:off x="7232458" y="31572375"/>
            <a:ext cx="7067961" cy="6469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3604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algun Gothic" panose="020B0503020000020004" pitchFamily="34" charset="-127"/>
                <a:ea typeface="Malgun Gothic" panose="020B0503020000020004" pitchFamily="34" charset="-127"/>
              </a:rPr>
              <a:t>2021</a:t>
            </a:r>
            <a:r>
              <a:rPr lang="ko-KR" altLang="en-US" sz="3604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algun Gothic" panose="020B0503020000020004" pitchFamily="34" charset="-127"/>
                <a:ea typeface="Malgun Gothic" panose="020B0503020000020004" pitchFamily="34" charset="-127"/>
              </a:rPr>
              <a:t> 한국안광학회 동계학술대회</a:t>
            </a:r>
          </a:p>
        </p:txBody>
      </p:sp>
      <p:grpSp>
        <p:nvGrpSpPr>
          <p:cNvPr id="32" name="그룹 31"/>
          <p:cNvGrpSpPr/>
          <p:nvPr/>
        </p:nvGrpSpPr>
        <p:grpSpPr>
          <a:xfrm>
            <a:off x="9047528" y="6448340"/>
            <a:ext cx="10993980" cy="6807028"/>
            <a:chOff x="-296304" y="12793363"/>
            <a:chExt cx="13698923" cy="7137634"/>
          </a:xfrm>
          <a:solidFill>
            <a:schemeClr val="bg1"/>
          </a:solidFill>
        </p:grpSpPr>
        <p:grpSp>
          <p:nvGrpSpPr>
            <p:cNvPr id="33" name="그룹 32"/>
            <p:cNvGrpSpPr/>
            <p:nvPr/>
          </p:nvGrpSpPr>
          <p:grpSpPr>
            <a:xfrm>
              <a:off x="727357" y="13232105"/>
              <a:ext cx="10837805" cy="6698892"/>
              <a:chOff x="727357" y="12817649"/>
              <a:chExt cx="10837805" cy="6698892"/>
            </a:xfrm>
            <a:grpFill/>
          </p:grpSpPr>
          <p:graphicFrame>
            <p:nvGraphicFramePr>
              <p:cNvPr id="36" name="차트 35"/>
              <p:cNvGraphicFramePr/>
              <p:nvPr>
                <p:extLst>
                  <p:ext uri="{D42A27DB-BD31-4B8C-83A1-F6EECF244321}">
                    <p14:modId xmlns:p14="http://schemas.microsoft.com/office/powerpoint/2010/main" val="936926687"/>
                  </p:ext>
                </p:extLst>
              </p:nvPr>
            </p:nvGraphicFramePr>
            <p:xfrm>
              <a:off x="727357" y="12817649"/>
              <a:ext cx="10722065" cy="6698892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5"/>
              </a:graphicData>
            </a:graphic>
          </p:graphicFrame>
          <p:sp>
            <p:nvSpPr>
              <p:cNvPr id="37" name="TextBox 36"/>
              <p:cNvSpPr txBox="1"/>
              <p:nvPr/>
            </p:nvSpPr>
            <p:spPr>
              <a:xfrm>
                <a:off x="10425962" y="13095295"/>
                <a:ext cx="1139200" cy="523220"/>
              </a:xfrm>
              <a:prstGeom prst="rect">
                <a:avLst/>
              </a:prstGeom>
              <a:grpFill/>
            </p:spPr>
            <p:txBody>
              <a:bodyPr wrap="square" rtlCol="0">
                <a:spAutoFit/>
              </a:bodyPr>
              <a:lstStyle/>
              <a:p>
                <a:r>
                  <a:rPr lang="en-US" altLang="ko-KR" sz="2800" dirty="0">
                    <a:latin typeface="맑은 고딕" panose="020B0503020000020004" pitchFamily="50" charset="-127"/>
                    <a:ea typeface="맑은 고딕" panose="020B0503020000020004" pitchFamily="50" charset="-127"/>
                  </a:rPr>
                  <a:t>69</a:t>
                </a:r>
              </a:p>
            </p:txBody>
          </p:sp>
          <p:sp>
            <p:nvSpPr>
              <p:cNvPr id="38" name="TextBox 37"/>
              <p:cNvSpPr txBox="1"/>
              <p:nvPr/>
            </p:nvSpPr>
            <p:spPr>
              <a:xfrm>
                <a:off x="9146737" y="14053269"/>
                <a:ext cx="1139200" cy="523220"/>
              </a:xfrm>
              <a:prstGeom prst="rect">
                <a:avLst/>
              </a:prstGeom>
              <a:grpFill/>
            </p:spPr>
            <p:txBody>
              <a:bodyPr wrap="square" rtlCol="0">
                <a:spAutoFit/>
              </a:bodyPr>
              <a:lstStyle/>
              <a:p>
                <a:r>
                  <a:rPr lang="en-US" altLang="ko-KR" sz="2800" dirty="0">
                    <a:latin typeface="맑은 고딕" panose="020B0503020000020004" pitchFamily="50" charset="-127"/>
                    <a:ea typeface="맑은 고딕" panose="020B0503020000020004" pitchFamily="50" charset="-127"/>
                  </a:rPr>
                  <a:t>52</a:t>
                </a:r>
              </a:p>
            </p:txBody>
          </p:sp>
          <p:sp>
            <p:nvSpPr>
              <p:cNvPr id="39" name="TextBox 38"/>
              <p:cNvSpPr txBox="1"/>
              <p:nvPr/>
            </p:nvSpPr>
            <p:spPr>
              <a:xfrm>
                <a:off x="8884008" y="14934683"/>
                <a:ext cx="1139200" cy="523220"/>
              </a:xfrm>
              <a:prstGeom prst="rect">
                <a:avLst/>
              </a:prstGeom>
              <a:grpFill/>
            </p:spPr>
            <p:txBody>
              <a:bodyPr wrap="square" rtlCol="0">
                <a:spAutoFit/>
              </a:bodyPr>
              <a:lstStyle/>
              <a:p>
                <a:r>
                  <a:rPr lang="en-US" altLang="ko-KR" sz="2800" dirty="0">
                    <a:latin typeface="맑은 고딕" panose="020B0503020000020004" pitchFamily="50" charset="-127"/>
                    <a:ea typeface="맑은 고딕" panose="020B0503020000020004" pitchFamily="50" charset="-127"/>
                  </a:rPr>
                  <a:t>48</a:t>
                </a:r>
              </a:p>
            </p:txBody>
          </p:sp>
          <p:sp>
            <p:nvSpPr>
              <p:cNvPr id="40" name="TextBox 39"/>
              <p:cNvSpPr txBox="1"/>
              <p:nvPr/>
            </p:nvSpPr>
            <p:spPr>
              <a:xfrm>
                <a:off x="8577138" y="15873655"/>
                <a:ext cx="1139200" cy="523220"/>
              </a:xfrm>
              <a:prstGeom prst="rect">
                <a:avLst/>
              </a:prstGeom>
              <a:grpFill/>
            </p:spPr>
            <p:txBody>
              <a:bodyPr wrap="square" rtlCol="0">
                <a:spAutoFit/>
              </a:bodyPr>
              <a:lstStyle/>
              <a:p>
                <a:r>
                  <a:rPr lang="en-US" altLang="ko-KR" sz="2800" dirty="0">
                    <a:latin typeface="맑은 고딕" panose="020B0503020000020004" pitchFamily="50" charset="-127"/>
                    <a:ea typeface="맑은 고딕" panose="020B0503020000020004" pitchFamily="50" charset="-127"/>
                  </a:rPr>
                  <a:t>45</a:t>
                </a:r>
              </a:p>
            </p:txBody>
          </p:sp>
          <p:sp>
            <p:nvSpPr>
              <p:cNvPr id="41" name="TextBox 40"/>
              <p:cNvSpPr txBox="1"/>
              <p:nvPr/>
            </p:nvSpPr>
            <p:spPr>
              <a:xfrm>
                <a:off x="6997100" y="16817631"/>
                <a:ext cx="1139200" cy="523220"/>
              </a:xfrm>
              <a:prstGeom prst="rect">
                <a:avLst/>
              </a:prstGeom>
              <a:grpFill/>
            </p:spPr>
            <p:txBody>
              <a:bodyPr wrap="square" rtlCol="0">
                <a:spAutoFit/>
              </a:bodyPr>
              <a:lstStyle/>
              <a:p>
                <a:r>
                  <a:rPr lang="en-US" altLang="ko-KR" sz="2800" dirty="0">
                    <a:latin typeface="맑은 고딕" panose="020B0503020000020004" pitchFamily="50" charset="-127"/>
                    <a:ea typeface="맑은 고딕" panose="020B0503020000020004" pitchFamily="50" charset="-127"/>
                  </a:rPr>
                  <a:t>25</a:t>
                </a:r>
              </a:p>
            </p:txBody>
          </p:sp>
          <p:sp>
            <p:nvSpPr>
              <p:cNvPr id="42" name="TextBox 41"/>
              <p:cNvSpPr txBox="1"/>
              <p:nvPr/>
            </p:nvSpPr>
            <p:spPr>
              <a:xfrm>
                <a:off x="5743331" y="17698440"/>
                <a:ext cx="1139200" cy="523220"/>
              </a:xfrm>
              <a:prstGeom prst="rect">
                <a:avLst/>
              </a:prstGeom>
              <a:grpFill/>
            </p:spPr>
            <p:txBody>
              <a:bodyPr wrap="square" rtlCol="0">
                <a:spAutoFit/>
              </a:bodyPr>
              <a:lstStyle/>
              <a:p>
                <a:r>
                  <a:rPr lang="en-US" altLang="ko-KR" sz="2800" dirty="0">
                    <a:latin typeface="맑은 고딕" panose="020B0503020000020004" pitchFamily="50" charset="-127"/>
                    <a:ea typeface="맑은 고딕" panose="020B0503020000020004" pitchFamily="50" charset="-127"/>
                  </a:rPr>
                  <a:t>9</a:t>
                </a:r>
              </a:p>
            </p:txBody>
          </p:sp>
          <p:sp>
            <p:nvSpPr>
              <p:cNvPr id="44" name="TextBox 43"/>
              <p:cNvSpPr txBox="1"/>
              <p:nvPr/>
            </p:nvSpPr>
            <p:spPr>
              <a:xfrm>
                <a:off x="5507069" y="18605067"/>
                <a:ext cx="1139200" cy="523220"/>
              </a:xfrm>
              <a:prstGeom prst="rect">
                <a:avLst/>
              </a:prstGeom>
              <a:grpFill/>
            </p:spPr>
            <p:txBody>
              <a:bodyPr wrap="square" rtlCol="0">
                <a:spAutoFit/>
              </a:bodyPr>
              <a:lstStyle/>
              <a:p>
                <a:r>
                  <a:rPr lang="en-US" altLang="ko-KR" sz="2800" dirty="0">
                    <a:latin typeface="맑은 고딕" panose="020B0503020000020004" pitchFamily="50" charset="-127"/>
                    <a:ea typeface="맑은 고딕" panose="020B0503020000020004" pitchFamily="50" charset="-127"/>
                  </a:rPr>
                  <a:t>7</a:t>
                </a:r>
              </a:p>
            </p:txBody>
          </p:sp>
        </p:grpSp>
        <p:sp>
          <p:nvSpPr>
            <p:cNvPr id="34" name="TextBox 33"/>
            <p:cNvSpPr txBox="1"/>
            <p:nvPr/>
          </p:nvSpPr>
          <p:spPr>
            <a:xfrm>
              <a:off x="-296304" y="12793363"/>
              <a:ext cx="13698923" cy="548632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lang="en-US" altLang="ko-KR" sz="28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1. </a:t>
              </a:r>
              <a:r>
                <a:rPr lang="ko-KR" altLang="en-US" sz="28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안경원에 방문할 때 무엇을 중요하게 생각하십니까</a:t>
              </a:r>
              <a:r>
                <a:rPr lang="en-US" altLang="ko-KR" sz="28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?(</a:t>
              </a:r>
              <a:r>
                <a:rPr lang="ko-KR" altLang="en-US" sz="28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중복응답</a:t>
              </a:r>
              <a:r>
                <a:rPr lang="en-US" altLang="ko-KR" sz="28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)</a:t>
              </a:r>
              <a:endParaRPr lang="ko-KR" altLang="en-US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</p:grpSp>
      <p:grpSp>
        <p:nvGrpSpPr>
          <p:cNvPr id="62" name="그룹 61"/>
          <p:cNvGrpSpPr/>
          <p:nvPr/>
        </p:nvGrpSpPr>
        <p:grpSpPr>
          <a:xfrm>
            <a:off x="8176925" y="12976346"/>
            <a:ext cx="12624177" cy="7114111"/>
            <a:chOff x="8416486" y="13147512"/>
            <a:chExt cx="12624177" cy="7114111"/>
          </a:xfrm>
        </p:grpSpPr>
        <p:graphicFrame>
          <p:nvGraphicFramePr>
            <p:cNvPr id="65" name="차트 64"/>
            <p:cNvGraphicFramePr/>
            <p:nvPr>
              <p:extLst>
                <p:ext uri="{D42A27DB-BD31-4B8C-83A1-F6EECF244321}">
                  <p14:modId xmlns:p14="http://schemas.microsoft.com/office/powerpoint/2010/main" val="1487171238"/>
                </p:ext>
              </p:extLst>
            </p:nvPr>
          </p:nvGraphicFramePr>
          <p:xfrm>
            <a:off x="8416486" y="13147512"/>
            <a:ext cx="12624177" cy="7114111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6"/>
            </a:graphicData>
          </a:graphic>
        </p:graphicFrame>
        <p:sp>
          <p:nvSpPr>
            <p:cNvPr id="66" name="TextBox 65"/>
            <p:cNvSpPr txBox="1"/>
            <p:nvPr/>
          </p:nvSpPr>
          <p:spPr>
            <a:xfrm>
              <a:off x="9511705" y="13982212"/>
              <a:ext cx="914257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28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63</a:t>
              </a:r>
            </a:p>
          </p:txBody>
        </p:sp>
        <p:sp>
          <p:nvSpPr>
            <p:cNvPr id="67" name="TextBox 66"/>
            <p:cNvSpPr txBox="1"/>
            <p:nvPr/>
          </p:nvSpPr>
          <p:spPr>
            <a:xfrm>
              <a:off x="10081270" y="15153596"/>
              <a:ext cx="914257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28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37</a:t>
              </a:r>
            </a:p>
          </p:txBody>
        </p:sp>
        <p:sp>
          <p:nvSpPr>
            <p:cNvPr id="68" name="TextBox 67"/>
            <p:cNvSpPr txBox="1"/>
            <p:nvPr/>
          </p:nvSpPr>
          <p:spPr>
            <a:xfrm>
              <a:off x="12623397" y="14372621"/>
              <a:ext cx="914257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28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55</a:t>
              </a:r>
            </a:p>
          </p:txBody>
        </p:sp>
        <p:sp>
          <p:nvSpPr>
            <p:cNvPr id="69" name="TextBox 68"/>
            <p:cNvSpPr txBox="1"/>
            <p:nvPr/>
          </p:nvSpPr>
          <p:spPr>
            <a:xfrm>
              <a:off x="13207438" y="14804005"/>
              <a:ext cx="914257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28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45</a:t>
              </a:r>
            </a:p>
          </p:txBody>
        </p:sp>
        <p:sp>
          <p:nvSpPr>
            <p:cNvPr id="70" name="TextBox 69"/>
            <p:cNvSpPr txBox="1"/>
            <p:nvPr/>
          </p:nvSpPr>
          <p:spPr>
            <a:xfrm>
              <a:off x="15697894" y="14895841"/>
              <a:ext cx="914257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28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43</a:t>
              </a:r>
            </a:p>
          </p:txBody>
        </p:sp>
        <p:sp>
          <p:nvSpPr>
            <p:cNvPr id="71" name="TextBox 70"/>
            <p:cNvSpPr txBox="1"/>
            <p:nvPr/>
          </p:nvSpPr>
          <p:spPr>
            <a:xfrm>
              <a:off x="16273958" y="14292628"/>
              <a:ext cx="914257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28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57</a:t>
              </a:r>
            </a:p>
          </p:txBody>
        </p:sp>
        <p:sp>
          <p:nvSpPr>
            <p:cNvPr id="72" name="TextBox 71"/>
            <p:cNvSpPr txBox="1"/>
            <p:nvPr/>
          </p:nvSpPr>
          <p:spPr>
            <a:xfrm>
              <a:off x="18794238" y="15822821"/>
              <a:ext cx="914257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28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23</a:t>
              </a:r>
            </a:p>
          </p:txBody>
        </p:sp>
        <p:sp>
          <p:nvSpPr>
            <p:cNvPr id="73" name="TextBox 72"/>
            <p:cNvSpPr txBox="1"/>
            <p:nvPr/>
          </p:nvSpPr>
          <p:spPr>
            <a:xfrm>
              <a:off x="19434433" y="13375813"/>
              <a:ext cx="914257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28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77</a:t>
              </a:r>
            </a:p>
          </p:txBody>
        </p:sp>
        <p:sp>
          <p:nvSpPr>
            <p:cNvPr id="74" name="TextBox 73"/>
            <p:cNvSpPr txBox="1"/>
            <p:nvPr/>
          </p:nvSpPr>
          <p:spPr>
            <a:xfrm>
              <a:off x="9530272" y="16436488"/>
              <a:ext cx="505145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32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맑은 고딕" panose="020B0503020000020004" pitchFamily="50" charset="-127"/>
                  <a:ea typeface="맑은 고딕" panose="020B0503020000020004" pitchFamily="50" charset="-127"/>
                </a:rPr>
                <a:t>O </a:t>
              </a:r>
            </a:p>
          </p:txBody>
        </p:sp>
      </p:grpSp>
      <p:pic>
        <p:nvPicPr>
          <p:cNvPr id="78" name="그림 77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12576" y="878952"/>
            <a:ext cx="3307507" cy="3307507"/>
          </a:xfrm>
          <a:prstGeom prst="rect">
            <a:avLst/>
          </a:prstGeom>
        </p:spPr>
      </p:pic>
      <p:sp>
        <p:nvSpPr>
          <p:cNvPr id="79" name="TextBox 78"/>
          <p:cNvSpPr txBox="1"/>
          <p:nvPr/>
        </p:nvSpPr>
        <p:spPr>
          <a:xfrm>
            <a:off x="723391" y="5989642"/>
            <a:ext cx="6420532" cy="32376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28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소비자의 안경 업계 소비심리와 </a:t>
            </a:r>
            <a:r>
              <a:rPr lang="ko-KR" altLang="en-US" sz="2800" b="1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인식도를</a:t>
            </a:r>
            <a:r>
              <a:rPr lang="ko-KR" altLang="en-US" sz="28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조사하고</a:t>
            </a:r>
            <a:r>
              <a:rPr lang="en-US" altLang="ko-KR" sz="28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28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안경사와 </a:t>
            </a:r>
            <a:r>
              <a:rPr lang="ko-KR" altLang="en-US" sz="2800" b="1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검안사가</a:t>
            </a:r>
            <a:r>
              <a:rPr lang="ko-KR" altLang="en-US" sz="28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실무에서 경험한 직업 인지도를 분석하여 소비자와 안경사의 안경업계 인식을 비교 분석하고자 한다</a:t>
            </a:r>
            <a:r>
              <a:rPr lang="en-US" altLang="ko-KR" sz="2800" b="1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.</a:t>
            </a:r>
            <a:endParaRPr lang="ko-KR" altLang="en-US" b="1" dirty="0"/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23C8C138-02DF-F84C-8DBA-2EE141BD9332}"/>
              </a:ext>
            </a:extLst>
          </p:cNvPr>
          <p:cNvSpPr txBox="1"/>
          <p:nvPr/>
        </p:nvSpPr>
        <p:spPr>
          <a:xfrm>
            <a:off x="689273" y="11017449"/>
            <a:ext cx="6543185" cy="81224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32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소비자 </a:t>
            </a:r>
            <a:r>
              <a:rPr lang="en-US" altLang="ko-KR" sz="32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100</a:t>
            </a:r>
            <a:r>
              <a:rPr lang="ko-KR" altLang="en-US" sz="32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명을 대상으로 </a:t>
            </a:r>
            <a:r>
              <a:rPr lang="ko-KR" altLang="en-US" sz="3200" b="1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구글</a:t>
            </a:r>
            <a:r>
              <a:rPr lang="ko-KR" altLang="en-US" sz="32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설문 폼을 이용하여 소비자의 소비심리와 안경 업계에 대한 관심 및 </a:t>
            </a:r>
            <a:r>
              <a:rPr lang="ko-KR" altLang="en-US" sz="3200" b="1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인식도를</a:t>
            </a:r>
            <a:r>
              <a:rPr lang="ko-KR" altLang="en-US" sz="32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조사하였다</a:t>
            </a:r>
            <a:r>
              <a:rPr lang="en-US" altLang="ko-KR" sz="32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. </a:t>
            </a:r>
            <a:r>
              <a:rPr lang="ko-KR" altLang="en-US" sz="32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안경사 </a:t>
            </a:r>
            <a:r>
              <a:rPr lang="en-US" altLang="ko-KR" sz="32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26</a:t>
            </a:r>
            <a:r>
              <a:rPr lang="ko-KR" altLang="en-US" sz="32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명과 </a:t>
            </a:r>
            <a:r>
              <a:rPr lang="ko-KR" altLang="en-US" sz="3200" b="1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검안사</a:t>
            </a:r>
            <a:r>
              <a:rPr lang="ko-KR" altLang="en-US" sz="32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32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24</a:t>
            </a:r>
            <a:r>
              <a:rPr lang="ko-KR" altLang="en-US" sz="32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명을 대상으로 실무에서 경험하는 안경업계의 인식도 및 실태를 설문 조사하였다</a:t>
            </a:r>
            <a:r>
              <a:rPr lang="en-US" altLang="ko-KR" sz="32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. </a:t>
            </a:r>
            <a:r>
              <a:rPr lang="ko-KR" altLang="en-US" sz="32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통계는 </a:t>
            </a:r>
            <a:r>
              <a:rPr lang="en-US" altLang="ko-KR" sz="32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SPSS 18.0(SPSS </a:t>
            </a:r>
            <a:r>
              <a:rPr lang="en-US" altLang="ko-KR" sz="3200" b="1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Inc</a:t>
            </a:r>
            <a:r>
              <a:rPr lang="en-US" altLang="ko-KR" sz="32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, Chicago, IL USA) </a:t>
            </a:r>
            <a:r>
              <a:rPr lang="ko-KR" altLang="en-US" sz="32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프로그램을 이용하여 빈도분석을 실시하였고 유의 수준은 </a:t>
            </a:r>
            <a:r>
              <a:rPr lang="en-US" altLang="ko-KR" sz="32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p&lt;0.05 </a:t>
            </a:r>
            <a:r>
              <a:rPr lang="ko-KR" altLang="en-US" sz="32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이었다</a:t>
            </a:r>
            <a:r>
              <a:rPr lang="en-US" altLang="ko-KR" sz="32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. </a:t>
            </a:r>
            <a:endParaRPr lang="en-US" sz="3200" b="1" dirty="0"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10EA6FEA-B2CB-B04E-B104-5B4CA77F50D4}"/>
              </a:ext>
            </a:extLst>
          </p:cNvPr>
          <p:cNvSpPr txBox="1"/>
          <p:nvPr/>
        </p:nvSpPr>
        <p:spPr>
          <a:xfrm>
            <a:off x="545586" y="20668469"/>
            <a:ext cx="6829093" cy="101874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32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소비자는 안경사의 전문성을 중요하게 생각하지만</a:t>
            </a:r>
            <a:r>
              <a:rPr lang="en-US" altLang="ko-KR" sz="32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3200" b="1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안경광학과에</a:t>
            </a:r>
            <a:r>
              <a:rPr lang="ko-KR" altLang="en-US" sz="32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대한 인식이 낮았고 안경사 면허 취득 자격 및 면허 제도에 대해서는 인지도가 낮았다</a:t>
            </a:r>
            <a:r>
              <a:rPr lang="en-US" altLang="ko-KR" sz="32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. </a:t>
            </a:r>
            <a:r>
              <a:rPr lang="ko-KR" altLang="en-US" sz="32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그러므로 올바른 안경사 직업의 인지 향상을 위해 안경원 매장내외에 ‘국가공인면허증을 취득한 안보건 전문가’라는 문구를 부착하여 </a:t>
            </a:r>
            <a:r>
              <a:rPr lang="ko-KR" altLang="en-US" sz="3200" b="1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안경광학과와</a:t>
            </a:r>
            <a:r>
              <a:rPr lang="ko-KR" altLang="en-US" sz="32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안경사에 대한 홍보를 제안하며</a:t>
            </a:r>
            <a:r>
              <a:rPr lang="en-US" altLang="ko-KR" sz="32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32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안경사 개인의 지속적인 역량 개발과 함께 대학에서 안경광학과의 진로와 비전에 대한 적극적인 홍보활동이 필요하다고 생각된다</a:t>
            </a:r>
            <a:r>
              <a:rPr lang="en-US" altLang="ko-KR" sz="3200" b="1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.</a:t>
            </a:r>
            <a:endParaRPr lang="en-US" sz="3200" b="1" dirty="0">
              <a:latin typeface="Malgun Gothic" panose="020B0503020000020004" pitchFamily="34" charset="-127"/>
              <a:ea typeface="Malgun Gothic" panose="020B0503020000020004" pitchFamily="34" charset="-127"/>
            </a:endParaRPr>
          </a:p>
          <a:p>
            <a:endParaRPr lang="en-US" sz="3200" b="1" dirty="0"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C8107D12-3FCE-874C-8BC6-4CE087D15BE9}"/>
              </a:ext>
            </a:extLst>
          </p:cNvPr>
          <p:cNvSpPr txBox="1"/>
          <p:nvPr/>
        </p:nvSpPr>
        <p:spPr>
          <a:xfrm>
            <a:off x="7823990" y="27282142"/>
            <a:ext cx="13233124" cy="39087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8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[1]</a:t>
            </a:r>
            <a:r>
              <a:rPr lang="ko-KR" altLang="en-US" sz="2800" b="1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대한안경사협회</a:t>
            </a:r>
            <a:r>
              <a:rPr lang="en-US" altLang="ko-KR" sz="2800" b="1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. </a:t>
            </a:r>
            <a:r>
              <a:rPr lang="ko-KR" altLang="en-US" sz="2800" b="1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안경사 제도 </a:t>
            </a:r>
            <a:r>
              <a:rPr lang="en-US" altLang="ko-KR" sz="2800" b="1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30</a:t>
            </a:r>
            <a:r>
              <a:rPr lang="ko-KR" altLang="en-US" sz="2800" b="1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주년</a:t>
            </a:r>
            <a:r>
              <a:rPr lang="en-US" altLang="ko-KR" sz="2800" b="1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2800" b="1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앞으로의 모습은</a:t>
            </a:r>
            <a:r>
              <a:rPr lang="en-US" altLang="ko-KR" sz="2800" b="1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? </a:t>
            </a:r>
            <a:r>
              <a:rPr lang="en-US" altLang="ko-KR" sz="2800" b="1" u="sng" dirty="0" smtClean="0">
                <a:latin typeface="맑은 고딕" panose="020B0503020000020004" pitchFamily="50" charset="-127"/>
                <a:ea typeface="맑은 고딕" panose="020B0503020000020004" pitchFamily="50" charset="-127"/>
                <a:hlinkClick r:id="rId8"/>
              </a:rPr>
              <a:t>http</a:t>
            </a:r>
            <a:r>
              <a:rPr lang="en-US" altLang="ko-KR" sz="2800" b="1" u="sng" dirty="0">
                <a:latin typeface="맑은 고딕" panose="020B0503020000020004" pitchFamily="50" charset="-127"/>
                <a:ea typeface="맑은 고딕" panose="020B0503020000020004" pitchFamily="50" charset="-127"/>
                <a:hlinkClick r:id="rId8"/>
              </a:rPr>
              <a:t>://mail.opt.name/Cate_03/eOpticnews.asp?nmode=view&amp;OnsSeq=4894&amp;search_what=&amp;keyword=&amp;search_type=4&amp;page=1</a:t>
            </a:r>
            <a:endParaRPr lang="en-US" altLang="ko-KR" sz="2800" b="1" u="sng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r>
              <a:rPr lang="en-US" altLang="ko-KR" sz="2800" b="1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[</a:t>
            </a:r>
            <a:r>
              <a:rPr lang="en-US" altLang="ko-KR" sz="28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2</a:t>
            </a:r>
            <a:r>
              <a:rPr lang="en-US" altLang="ko-KR" sz="2800" b="1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]</a:t>
            </a:r>
            <a:r>
              <a:rPr lang="ko-KR" altLang="en-US" sz="28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2800" b="1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Ye KH. A study on opticians’ image. J Korean Ophthalmic Opt Soc. 2019;24(2):89-98</a:t>
            </a:r>
            <a:r>
              <a:rPr lang="en-US" altLang="ko-KR" sz="2800" b="1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.</a:t>
            </a:r>
          </a:p>
          <a:p>
            <a:r>
              <a:rPr lang="en-US" sz="2800" b="1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[3] </a:t>
            </a:r>
            <a:r>
              <a:rPr lang="en-US" altLang="ko-KR" sz="2800" b="1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Park JH, Lee EH, Koo EH, et </a:t>
            </a:r>
            <a:r>
              <a:rPr lang="en-US" altLang="ko-KR" sz="28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al. </a:t>
            </a:r>
            <a:r>
              <a:rPr lang="en-US" altLang="ko-KR" sz="28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A Plan to Improve Consumer Satisfaction and Reliability of Opticians by Analyzing Consumers` Spectacles Purchasing Behavior </a:t>
            </a:r>
            <a:r>
              <a:rPr lang="en-US" altLang="ko-KR" sz="28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J Korean Ophthalmic Opt </a:t>
            </a:r>
            <a:r>
              <a:rPr lang="en-US" altLang="ko-KR" sz="2800" b="1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Soc. 2010;15(1</a:t>
            </a:r>
            <a:r>
              <a:rPr lang="en-US" altLang="ko-KR" sz="28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):1-7</a:t>
            </a:r>
          </a:p>
          <a:p>
            <a:endParaRPr lang="en-US" sz="2400" b="1" dirty="0"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  <p:grpSp>
        <p:nvGrpSpPr>
          <p:cNvPr id="11" name="그룹 10"/>
          <p:cNvGrpSpPr/>
          <p:nvPr/>
        </p:nvGrpSpPr>
        <p:grpSpPr>
          <a:xfrm>
            <a:off x="7560434" y="21996861"/>
            <a:ext cx="7362258" cy="4286284"/>
            <a:chOff x="5806243" y="20914483"/>
            <a:chExt cx="8494176" cy="5106658"/>
          </a:xfrm>
        </p:grpSpPr>
        <p:grpSp>
          <p:nvGrpSpPr>
            <p:cNvPr id="10" name="그룹 9"/>
            <p:cNvGrpSpPr/>
            <p:nvPr/>
          </p:nvGrpSpPr>
          <p:grpSpPr>
            <a:xfrm>
              <a:off x="5806243" y="20914483"/>
              <a:ext cx="8494176" cy="5106658"/>
              <a:chOff x="6137458" y="18608585"/>
              <a:chExt cx="8494176" cy="5106658"/>
            </a:xfrm>
          </p:grpSpPr>
          <p:graphicFrame>
            <p:nvGraphicFramePr>
              <p:cNvPr id="7" name="차트 6"/>
              <p:cNvGraphicFramePr/>
              <p:nvPr>
                <p:extLst>
                  <p:ext uri="{D42A27DB-BD31-4B8C-83A1-F6EECF244321}">
                    <p14:modId xmlns:p14="http://schemas.microsoft.com/office/powerpoint/2010/main" val="555631563"/>
                  </p:ext>
                </p:extLst>
              </p:nvPr>
            </p:nvGraphicFramePr>
            <p:xfrm>
              <a:off x="6137458" y="18608585"/>
              <a:ext cx="8494176" cy="5106658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9"/>
              </a:graphicData>
            </a:graphic>
          </p:graphicFrame>
          <p:sp>
            <p:nvSpPr>
              <p:cNvPr id="8" name="TextBox 7"/>
              <p:cNvSpPr txBox="1"/>
              <p:nvPr/>
            </p:nvSpPr>
            <p:spPr>
              <a:xfrm>
                <a:off x="10797616" y="21412275"/>
                <a:ext cx="2361266" cy="84337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ko-KR" altLang="en-US" sz="2000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맑은 고딕" panose="020B0503020000020004" pitchFamily="50" charset="-127"/>
                    <a:ea typeface="맑은 고딕" panose="020B0503020000020004" pitchFamily="50" charset="-127"/>
                  </a:rPr>
                  <a:t>좋음</a:t>
                </a:r>
                <a:endParaRPr lang="en-US" altLang="ko-KR" sz="2000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맑은 고딕" panose="020B0503020000020004" pitchFamily="50" charset="-127"/>
                  <a:ea typeface="맑은 고딕" panose="020B0503020000020004" pitchFamily="50" charset="-127"/>
                </a:endParaRPr>
              </a:p>
              <a:p>
                <a:r>
                  <a:rPr lang="en-US" altLang="ko-KR" sz="2000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맑은 고딕" panose="020B0503020000020004" pitchFamily="50" charset="-127"/>
                    <a:ea typeface="맑은 고딕" panose="020B0503020000020004" pitchFamily="50" charset="-127"/>
                  </a:rPr>
                  <a:t>  9</a:t>
                </a:r>
                <a:endParaRPr lang="ko-KR" altLang="en-US" sz="2000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맑은 고딕" panose="020B0503020000020004" pitchFamily="50" charset="-127"/>
                  <a:ea typeface="맑은 고딕" panose="020B0503020000020004" pitchFamily="50" charset="-127"/>
                </a:endParaRPr>
              </a:p>
            </p:txBody>
          </p:sp>
          <p:sp>
            <p:nvSpPr>
              <p:cNvPr id="83" name="TextBox 82"/>
              <p:cNvSpPr txBox="1"/>
              <p:nvPr/>
            </p:nvSpPr>
            <p:spPr>
              <a:xfrm>
                <a:off x="7923295" y="20828451"/>
                <a:ext cx="2361266" cy="84337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ko-KR" altLang="en-US" sz="2000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맑은 고딕" panose="020B0503020000020004" pitchFamily="50" charset="-127"/>
                    <a:ea typeface="맑은 고딕" panose="020B0503020000020004" pitchFamily="50" charset="-127"/>
                  </a:rPr>
                  <a:t>보통</a:t>
                </a:r>
                <a:endParaRPr lang="en-US" altLang="ko-KR" sz="2000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맑은 고딕" panose="020B0503020000020004" pitchFamily="50" charset="-127"/>
                  <a:ea typeface="맑은 고딕" panose="020B0503020000020004" pitchFamily="50" charset="-127"/>
                </a:endParaRPr>
              </a:p>
              <a:p>
                <a:pPr algn="ctr"/>
                <a:r>
                  <a:rPr lang="en-US" altLang="ko-KR" sz="2000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맑은 고딕" panose="020B0503020000020004" pitchFamily="50" charset="-127"/>
                    <a:ea typeface="맑은 고딕" panose="020B0503020000020004" pitchFamily="50" charset="-127"/>
                  </a:rPr>
                  <a:t>9</a:t>
                </a:r>
                <a:endParaRPr lang="ko-KR" altLang="en-US" sz="2000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맑은 고딕" panose="020B0503020000020004" pitchFamily="50" charset="-127"/>
                  <a:ea typeface="맑은 고딕" panose="020B0503020000020004" pitchFamily="50" charset="-127"/>
                </a:endParaRPr>
              </a:p>
            </p:txBody>
          </p:sp>
          <p:sp>
            <p:nvSpPr>
              <p:cNvPr id="85" name="TextBox 84"/>
              <p:cNvSpPr txBox="1"/>
              <p:nvPr/>
            </p:nvSpPr>
            <p:spPr>
              <a:xfrm>
                <a:off x="9747527" y="19231815"/>
                <a:ext cx="2361266" cy="84337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ko-KR" altLang="en-US" sz="200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맑은 고딕" panose="020B0503020000020004" pitchFamily="50" charset="-127"/>
                    <a:ea typeface="맑은 고딕" panose="020B0503020000020004" pitchFamily="50" charset="-127"/>
                  </a:rPr>
                  <a:t>나쁨</a:t>
                </a:r>
                <a:endParaRPr lang="en-US" altLang="ko-KR" sz="200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맑은 고딕" panose="020B0503020000020004" pitchFamily="50" charset="-127"/>
                  <a:ea typeface="맑은 고딕" panose="020B0503020000020004" pitchFamily="50" charset="-127"/>
                </a:endParaRPr>
              </a:p>
              <a:p>
                <a:pPr algn="ctr"/>
                <a:r>
                  <a:rPr lang="en-US" altLang="ko-KR" sz="200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맑은 고딕" panose="020B0503020000020004" pitchFamily="50" charset="-127"/>
                    <a:ea typeface="맑은 고딕" panose="020B0503020000020004" pitchFamily="50" charset="-127"/>
                  </a:rPr>
                  <a:t>5</a:t>
                </a:r>
                <a:endParaRPr lang="ko-KR" altLang="en-US" sz="2000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맑은 고딕" panose="020B0503020000020004" pitchFamily="50" charset="-127"/>
                  <a:ea typeface="맑은 고딕" panose="020B0503020000020004" pitchFamily="50" charset="-127"/>
                </a:endParaRPr>
              </a:p>
            </p:txBody>
          </p:sp>
        </p:grpSp>
        <p:sp>
          <p:nvSpPr>
            <p:cNvPr id="84" name="TextBox 83"/>
            <p:cNvSpPr txBox="1"/>
            <p:nvPr/>
          </p:nvSpPr>
          <p:spPr>
            <a:xfrm>
              <a:off x="8575653" y="21004156"/>
              <a:ext cx="2361266" cy="84337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ko-KR" altLang="en-US" sz="200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맑은 고딕" panose="020B0503020000020004" pitchFamily="50" charset="-127"/>
                  <a:ea typeface="맑은 고딕" panose="020B0503020000020004" pitchFamily="50" charset="-127"/>
                </a:rPr>
                <a:t>매우 좋음</a:t>
              </a:r>
              <a:endParaRPr lang="en-US" altLang="ko-KR" sz="20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  <a:p>
              <a:pPr algn="ctr"/>
              <a:r>
                <a:rPr lang="en-US" altLang="ko-KR" sz="200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맑은 고딕" panose="020B0503020000020004" pitchFamily="50" charset="-127"/>
                  <a:ea typeface="맑은 고딕" panose="020B0503020000020004" pitchFamily="50" charset="-127"/>
                </a:rPr>
                <a:t>3</a:t>
              </a:r>
              <a:endParaRPr lang="ko-KR" altLang="en-US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12861992" y="22289137"/>
            <a:ext cx="15815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400" b="1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ko-KR" altLang="en-US" sz="2400" b="1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단위</a:t>
            </a:r>
            <a:r>
              <a:rPr lang="en-US" altLang="ko-KR" sz="24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:</a:t>
            </a:r>
            <a:r>
              <a:rPr lang="ko-KR" altLang="en-US" sz="2400" b="1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명</a:t>
            </a:r>
            <a:r>
              <a:rPr lang="en-US" altLang="ko-KR" sz="2400" b="1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  <a:endParaRPr lang="ko-KR" altLang="en-US" sz="2400" b="1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95" name="TextBox 94"/>
          <p:cNvSpPr txBox="1"/>
          <p:nvPr/>
        </p:nvSpPr>
        <p:spPr>
          <a:xfrm>
            <a:off x="18861204" y="12582770"/>
            <a:ext cx="15815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400" b="1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ko-KR" altLang="en-US" sz="2400" b="1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단위</a:t>
            </a:r>
            <a:r>
              <a:rPr lang="en-US" altLang="ko-KR" sz="24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:</a:t>
            </a:r>
            <a:r>
              <a:rPr lang="ko-KR" altLang="en-US" sz="2400" b="1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명</a:t>
            </a:r>
            <a:r>
              <a:rPr lang="en-US" altLang="ko-KR" sz="2400" b="1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  <a:endParaRPr lang="ko-KR" altLang="en-US" sz="2400" b="1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96" name="TextBox 95"/>
          <p:cNvSpPr txBox="1"/>
          <p:nvPr/>
        </p:nvSpPr>
        <p:spPr>
          <a:xfrm>
            <a:off x="18910757" y="7105738"/>
            <a:ext cx="15815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400" b="1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ko-KR" altLang="en-US" sz="2400" b="1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단위</a:t>
            </a:r>
            <a:r>
              <a:rPr lang="en-US" altLang="ko-KR" sz="24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:</a:t>
            </a:r>
            <a:r>
              <a:rPr lang="ko-KR" altLang="en-US" sz="2400" b="1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명</a:t>
            </a:r>
            <a:r>
              <a:rPr lang="en-US" altLang="ko-KR" sz="2400" b="1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  <a:endParaRPr lang="ko-KR" altLang="en-US" sz="2400" b="1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799E3311-1EB2-49B5-B383-F08F620A0DC7}"/>
              </a:ext>
            </a:extLst>
          </p:cNvPr>
          <p:cNvSpPr txBox="1"/>
          <p:nvPr/>
        </p:nvSpPr>
        <p:spPr>
          <a:xfrm>
            <a:off x="19318333" y="22242298"/>
            <a:ext cx="15815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400" b="1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ko-KR" altLang="en-US" sz="2400" b="1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단위</a:t>
            </a:r>
            <a:r>
              <a:rPr lang="en-US" altLang="ko-KR" sz="24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:</a:t>
            </a:r>
            <a:r>
              <a:rPr lang="ko-KR" altLang="en-US" sz="2400" b="1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명</a:t>
            </a:r>
            <a:r>
              <a:rPr lang="en-US" altLang="ko-KR" sz="2400" b="1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  <a:endParaRPr lang="ko-KR" altLang="en-US" sz="2400" b="1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grpSp>
        <p:nvGrpSpPr>
          <p:cNvPr id="2" name="그룹 1"/>
          <p:cNvGrpSpPr/>
          <p:nvPr/>
        </p:nvGrpSpPr>
        <p:grpSpPr>
          <a:xfrm>
            <a:off x="14139148" y="21970751"/>
            <a:ext cx="6062709" cy="4365001"/>
            <a:chOff x="13022457" y="18883938"/>
            <a:chExt cx="6062709" cy="4365001"/>
          </a:xfrm>
        </p:grpSpPr>
        <p:graphicFrame>
          <p:nvGraphicFramePr>
            <p:cNvPr id="4" name="차트 3">
              <a:extLst>
                <a:ext uri="{FF2B5EF4-FFF2-40B4-BE49-F238E27FC236}">
                  <a16:creationId xmlns:a16="http://schemas.microsoft.com/office/drawing/2014/main" id="{F5CCC4C7-5C7E-411D-A1CC-B04DFEC07082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1258921052"/>
                </p:ext>
              </p:extLst>
            </p:nvPr>
          </p:nvGraphicFramePr>
          <p:xfrm>
            <a:off x="13022457" y="18883938"/>
            <a:ext cx="6062709" cy="4365001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10"/>
            </a:graphicData>
          </a:graphic>
        </p:graphicFrame>
        <p:grpSp>
          <p:nvGrpSpPr>
            <p:cNvPr id="5" name="그룹 4">
              <a:extLst>
                <a:ext uri="{FF2B5EF4-FFF2-40B4-BE49-F238E27FC236}">
                  <a16:creationId xmlns:a16="http://schemas.microsoft.com/office/drawing/2014/main" id="{D70317AD-1AB4-4646-8E69-BD18E2CEEAD2}"/>
                </a:ext>
              </a:extLst>
            </p:cNvPr>
            <p:cNvGrpSpPr/>
            <p:nvPr/>
          </p:nvGrpSpPr>
          <p:grpSpPr>
            <a:xfrm>
              <a:off x="14751271" y="20457271"/>
              <a:ext cx="3588800" cy="884056"/>
              <a:chOff x="14422677" y="20814867"/>
              <a:chExt cx="4349282" cy="884056"/>
            </a:xfrm>
          </p:grpSpPr>
          <p:sp>
            <p:nvSpPr>
              <p:cNvPr id="87" name="TextBox 86">
                <a:extLst>
                  <a:ext uri="{FF2B5EF4-FFF2-40B4-BE49-F238E27FC236}">
                    <a16:creationId xmlns:a16="http://schemas.microsoft.com/office/drawing/2014/main" id="{92379DF5-59A2-4AA7-BC6F-5A5123EA1A1D}"/>
                  </a:ext>
                </a:extLst>
              </p:cNvPr>
              <p:cNvSpPr txBox="1"/>
              <p:nvPr/>
            </p:nvSpPr>
            <p:spPr>
              <a:xfrm>
                <a:off x="14621208" y="21298813"/>
                <a:ext cx="2046608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ko-KR" sz="200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맑은 고딕" panose="020B0503020000020004" pitchFamily="50" charset="-127"/>
                    <a:ea typeface="맑은 고딕" panose="020B0503020000020004" pitchFamily="50" charset="-127"/>
                  </a:rPr>
                  <a:t>14</a:t>
                </a:r>
                <a:endParaRPr lang="ko-KR" altLang="en-US" sz="2000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맑은 고딕" panose="020B0503020000020004" pitchFamily="50" charset="-127"/>
                  <a:ea typeface="맑은 고딕" panose="020B0503020000020004" pitchFamily="50" charset="-127"/>
                </a:endParaRPr>
              </a:p>
            </p:txBody>
          </p:sp>
          <p:sp>
            <p:nvSpPr>
              <p:cNvPr id="88" name="TextBox 87">
                <a:extLst>
                  <a:ext uri="{FF2B5EF4-FFF2-40B4-BE49-F238E27FC236}">
                    <a16:creationId xmlns:a16="http://schemas.microsoft.com/office/drawing/2014/main" id="{45028237-5F77-4440-B72E-CC55322E8B52}"/>
                  </a:ext>
                </a:extLst>
              </p:cNvPr>
              <p:cNvSpPr txBox="1"/>
              <p:nvPr/>
            </p:nvSpPr>
            <p:spPr>
              <a:xfrm>
                <a:off x="16658171" y="21263526"/>
                <a:ext cx="2046608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ko-KR" sz="200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맑은 고딕" panose="020B0503020000020004" pitchFamily="50" charset="-127"/>
                    <a:ea typeface="맑은 고딕" panose="020B0503020000020004" pitchFamily="50" charset="-127"/>
                  </a:rPr>
                  <a:t>1</a:t>
                </a:r>
                <a:r>
                  <a:rPr lang="en-US" altLang="ko-KR" sz="2000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맑은 고딕" panose="020B0503020000020004" pitchFamily="50" charset="-127"/>
                    <a:ea typeface="맑은 고딕" panose="020B0503020000020004" pitchFamily="50" charset="-127"/>
                  </a:rPr>
                  <a:t>2</a:t>
                </a:r>
                <a:endParaRPr lang="ko-KR" altLang="en-US" sz="2000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맑은 고딕" panose="020B0503020000020004" pitchFamily="50" charset="-127"/>
                  <a:ea typeface="맑은 고딕" panose="020B0503020000020004" pitchFamily="50" charset="-127"/>
                </a:endParaRPr>
              </a:p>
            </p:txBody>
          </p:sp>
          <p:sp>
            <p:nvSpPr>
              <p:cNvPr id="89" name="TextBox 88">
                <a:extLst>
                  <a:ext uri="{FF2B5EF4-FFF2-40B4-BE49-F238E27FC236}">
                    <a16:creationId xmlns:a16="http://schemas.microsoft.com/office/drawing/2014/main" id="{9EB58777-B138-45A2-9730-2356C5B6E87F}"/>
                  </a:ext>
                </a:extLst>
              </p:cNvPr>
              <p:cNvSpPr txBox="1"/>
              <p:nvPr/>
            </p:nvSpPr>
            <p:spPr>
              <a:xfrm>
                <a:off x="16725351" y="20814867"/>
                <a:ext cx="2046608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ko-KR" altLang="en-US" sz="2000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맑은 고딕" panose="020B0503020000020004" pitchFamily="50" charset="-127"/>
                    <a:ea typeface="맑은 고딕" panose="020B0503020000020004" pitchFamily="50" charset="-127"/>
                  </a:rPr>
                  <a:t>예</a:t>
                </a:r>
              </a:p>
            </p:txBody>
          </p:sp>
          <p:sp>
            <p:nvSpPr>
              <p:cNvPr id="90" name="TextBox 89">
                <a:extLst>
                  <a:ext uri="{FF2B5EF4-FFF2-40B4-BE49-F238E27FC236}">
                    <a16:creationId xmlns:a16="http://schemas.microsoft.com/office/drawing/2014/main" id="{88F3EFFF-78DF-41D1-8017-31D388AB5506}"/>
                  </a:ext>
                </a:extLst>
              </p:cNvPr>
              <p:cNvSpPr txBox="1"/>
              <p:nvPr/>
            </p:nvSpPr>
            <p:spPr>
              <a:xfrm>
                <a:off x="14422677" y="20833285"/>
                <a:ext cx="2046608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ko-KR" altLang="en-US" sz="2000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맑은 고딕" panose="020B0503020000020004" pitchFamily="50" charset="-127"/>
                    <a:ea typeface="맑은 고딕" panose="020B0503020000020004" pitchFamily="50" charset="-127"/>
                  </a:rPr>
                  <a:t>아니요</a:t>
                </a:r>
              </a:p>
            </p:txBody>
          </p:sp>
        </p:grpSp>
      </p:grpSp>
      <p:sp>
        <p:nvSpPr>
          <p:cNvPr id="92" name="TextBox 91">
            <a:extLst>
              <a:ext uri="{FF2B5EF4-FFF2-40B4-BE49-F238E27FC236}">
                <a16:creationId xmlns:a16="http://schemas.microsoft.com/office/drawing/2014/main" id="{C1B566EB-F400-4FF0-B36D-44915FC0200C}"/>
              </a:ext>
            </a:extLst>
          </p:cNvPr>
          <p:cNvSpPr txBox="1"/>
          <p:nvPr/>
        </p:nvSpPr>
        <p:spPr>
          <a:xfrm>
            <a:off x="9937254" y="16265322"/>
            <a:ext cx="50514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맑은 고딕" panose="020B0503020000020004" pitchFamily="50" charset="-127"/>
                <a:ea typeface="맑은 고딕" panose="020B0503020000020004" pitchFamily="50" charset="-127"/>
              </a:rPr>
              <a:t>X </a:t>
            </a:r>
          </a:p>
        </p:txBody>
      </p:sp>
      <p:grpSp>
        <p:nvGrpSpPr>
          <p:cNvPr id="6" name="그룹 5">
            <a:extLst>
              <a:ext uri="{FF2B5EF4-FFF2-40B4-BE49-F238E27FC236}">
                <a16:creationId xmlns:a16="http://schemas.microsoft.com/office/drawing/2014/main" id="{EB432C5E-336D-436A-AB16-788F32AF224C}"/>
              </a:ext>
            </a:extLst>
          </p:cNvPr>
          <p:cNvGrpSpPr/>
          <p:nvPr/>
        </p:nvGrpSpPr>
        <p:grpSpPr>
          <a:xfrm>
            <a:off x="12387333" y="16253704"/>
            <a:ext cx="1150321" cy="596393"/>
            <a:chOff x="12252978" y="14807393"/>
            <a:chExt cx="1150321" cy="596393"/>
          </a:xfrm>
        </p:grpSpPr>
        <p:sp>
          <p:nvSpPr>
            <p:cNvPr id="93" name="TextBox 92">
              <a:extLst>
                <a:ext uri="{FF2B5EF4-FFF2-40B4-BE49-F238E27FC236}">
                  <a16:creationId xmlns:a16="http://schemas.microsoft.com/office/drawing/2014/main" id="{A01FEF47-B862-4D02-8232-BAB796130225}"/>
                </a:ext>
              </a:extLst>
            </p:cNvPr>
            <p:cNvSpPr txBox="1"/>
            <p:nvPr/>
          </p:nvSpPr>
          <p:spPr>
            <a:xfrm>
              <a:off x="12252978" y="14819011"/>
              <a:ext cx="505145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32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맑은 고딕" panose="020B0503020000020004" pitchFamily="50" charset="-127"/>
                  <a:ea typeface="맑은 고딕" panose="020B0503020000020004" pitchFamily="50" charset="-127"/>
                </a:rPr>
                <a:t>O </a:t>
              </a:r>
            </a:p>
          </p:txBody>
        </p:sp>
        <p:sp>
          <p:nvSpPr>
            <p:cNvPr id="94" name="TextBox 93">
              <a:extLst>
                <a:ext uri="{FF2B5EF4-FFF2-40B4-BE49-F238E27FC236}">
                  <a16:creationId xmlns:a16="http://schemas.microsoft.com/office/drawing/2014/main" id="{A8B48515-4419-47F1-9441-27C284F4677E}"/>
                </a:ext>
              </a:extLst>
            </p:cNvPr>
            <p:cNvSpPr txBox="1"/>
            <p:nvPr/>
          </p:nvSpPr>
          <p:spPr>
            <a:xfrm>
              <a:off x="12898154" y="14807393"/>
              <a:ext cx="505145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32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맑은 고딕" panose="020B0503020000020004" pitchFamily="50" charset="-127"/>
                  <a:ea typeface="맑은 고딕" panose="020B0503020000020004" pitchFamily="50" charset="-127"/>
                </a:rPr>
                <a:t>X </a:t>
              </a:r>
            </a:p>
          </p:txBody>
        </p:sp>
      </p:grpSp>
      <p:grpSp>
        <p:nvGrpSpPr>
          <p:cNvPr id="97" name="그룹 96">
            <a:extLst>
              <a:ext uri="{FF2B5EF4-FFF2-40B4-BE49-F238E27FC236}">
                <a16:creationId xmlns:a16="http://schemas.microsoft.com/office/drawing/2014/main" id="{20F88A53-CE9F-4E36-BEDD-7E0AF334C070}"/>
              </a:ext>
            </a:extLst>
          </p:cNvPr>
          <p:cNvGrpSpPr/>
          <p:nvPr/>
        </p:nvGrpSpPr>
        <p:grpSpPr>
          <a:xfrm>
            <a:off x="15483677" y="16181696"/>
            <a:ext cx="1150321" cy="596393"/>
            <a:chOff x="12252978" y="14807393"/>
            <a:chExt cx="1150321" cy="596393"/>
          </a:xfrm>
        </p:grpSpPr>
        <p:sp>
          <p:nvSpPr>
            <p:cNvPr id="98" name="TextBox 97">
              <a:extLst>
                <a:ext uri="{FF2B5EF4-FFF2-40B4-BE49-F238E27FC236}">
                  <a16:creationId xmlns:a16="http://schemas.microsoft.com/office/drawing/2014/main" id="{137AC664-0F9B-4DD2-86A0-2083318A5DDA}"/>
                </a:ext>
              </a:extLst>
            </p:cNvPr>
            <p:cNvSpPr txBox="1"/>
            <p:nvPr/>
          </p:nvSpPr>
          <p:spPr>
            <a:xfrm>
              <a:off x="12252978" y="14819011"/>
              <a:ext cx="505145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32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맑은 고딕" panose="020B0503020000020004" pitchFamily="50" charset="-127"/>
                  <a:ea typeface="맑은 고딕" panose="020B0503020000020004" pitchFamily="50" charset="-127"/>
                </a:rPr>
                <a:t>O </a:t>
              </a:r>
            </a:p>
          </p:txBody>
        </p:sp>
        <p:sp>
          <p:nvSpPr>
            <p:cNvPr id="99" name="TextBox 98">
              <a:extLst>
                <a:ext uri="{FF2B5EF4-FFF2-40B4-BE49-F238E27FC236}">
                  <a16:creationId xmlns:a16="http://schemas.microsoft.com/office/drawing/2014/main" id="{610DB078-0D9D-45B4-8EE0-1F037918DE13}"/>
                </a:ext>
              </a:extLst>
            </p:cNvPr>
            <p:cNvSpPr txBox="1"/>
            <p:nvPr/>
          </p:nvSpPr>
          <p:spPr>
            <a:xfrm>
              <a:off x="12898154" y="14807393"/>
              <a:ext cx="505145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320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맑은 고딕" panose="020B0503020000020004" pitchFamily="50" charset="-127"/>
                  <a:ea typeface="맑은 고딕" panose="020B0503020000020004" pitchFamily="50" charset="-127"/>
                </a:rPr>
                <a:t>X </a:t>
              </a:r>
              <a:endParaRPr lang="en-US" altLang="ko-KR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</p:grpSp>
      <p:grpSp>
        <p:nvGrpSpPr>
          <p:cNvPr id="100" name="그룹 99">
            <a:extLst>
              <a:ext uri="{FF2B5EF4-FFF2-40B4-BE49-F238E27FC236}">
                <a16:creationId xmlns:a16="http://schemas.microsoft.com/office/drawing/2014/main" id="{50A324BA-41D9-47F2-9E2E-147F91FBD0AE}"/>
              </a:ext>
            </a:extLst>
          </p:cNvPr>
          <p:cNvGrpSpPr/>
          <p:nvPr/>
        </p:nvGrpSpPr>
        <p:grpSpPr>
          <a:xfrm>
            <a:off x="18580021" y="16253704"/>
            <a:ext cx="1150321" cy="596393"/>
            <a:chOff x="12252978" y="14807393"/>
            <a:chExt cx="1150321" cy="596393"/>
          </a:xfrm>
        </p:grpSpPr>
        <p:sp>
          <p:nvSpPr>
            <p:cNvPr id="101" name="TextBox 100">
              <a:extLst>
                <a:ext uri="{FF2B5EF4-FFF2-40B4-BE49-F238E27FC236}">
                  <a16:creationId xmlns:a16="http://schemas.microsoft.com/office/drawing/2014/main" id="{8B2BE871-3053-4965-A55F-AEA9EFFE9D79}"/>
                </a:ext>
              </a:extLst>
            </p:cNvPr>
            <p:cNvSpPr txBox="1"/>
            <p:nvPr/>
          </p:nvSpPr>
          <p:spPr>
            <a:xfrm>
              <a:off x="12252978" y="14819011"/>
              <a:ext cx="505145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32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맑은 고딕" panose="020B0503020000020004" pitchFamily="50" charset="-127"/>
                  <a:ea typeface="맑은 고딕" panose="020B0503020000020004" pitchFamily="50" charset="-127"/>
                </a:rPr>
                <a:t>O </a:t>
              </a:r>
            </a:p>
          </p:txBody>
        </p:sp>
        <p:sp>
          <p:nvSpPr>
            <p:cNvPr id="102" name="TextBox 101">
              <a:extLst>
                <a:ext uri="{FF2B5EF4-FFF2-40B4-BE49-F238E27FC236}">
                  <a16:creationId xmlns:a16="http://schemas.microsoft.com/office/drawing/2014/main" id="{8B754B9A-95BA-45B8-881C-5C9FD16118FD}"/>
                </a:ext>
              </a:extLst>
            </p:cNvPr>
            <p:cNvSpPr txBox="1"/>
            <p:nvPr/>
          </p:nvSpPr>
          <p:spPr>
            <a:xfrm>
              <a:off x="12898154" y="14807393"/>
              <a:ext cx="505145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32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맑은 고딕" panose="020B0503020000020004" pitchFamily="50" charset="-127"/>
                  <a:ea typeface="맑은 고딕" panose="020B0503020000020004" pitchFamily="50" charset="-127"/>
                </a:rPr>
                <a:t>X </a:t>
              </a:r>
            </a:p>
          </p:txBody>
        </p:sp>
      </p:grpSp>
      <p:sp>
        <p:nvSpPr>
          <p:cNvPr id="103" name="TextBox 102"/>
          <p:cNvSpPr txBox="1"/>
          <p:nvPr/>
        </p:nvSpPr>
        <p:spPr>
          <a:xfrm>
            <a:off x="8112011" y="20904309"/>
            <a:ext cx="592728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4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6. </a:t>
            </a:r>
            <a:r>
              <a:rPr lang="ko-KR" altLang="en-US" sz="24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소비자들이 인식하는 안경사의 이미지는 어떠하다고 생각하시나요</a:t>
            </a:r>
            <a:r>
              <a:rPr lang="en-US" altLang="ko-KR" sz="24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?</a:t>
            </a:r>
            <a:endParaRPr lang="ko-KR" altLang="en-US" sz="2400" b="1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BF95FB40-20EC-4446-9D8E-C02EF0D48635}"/>
              </a:ext>
            </a:extLst>
          </p:cNvPr>
          <p:cNvSpPr txBox="1"/>
          <p:nvPr/>
        </p:nvSpPr>
        <p:spPr>
          <a:xfrm>
            <a:off x="14093106" y="20916209"/>
            <a:ext cx="70348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4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7. </a:t>
            </a:r>
            <a:r>
              <a:rPr lang="ko-KR" altLang="en-US" sz="2400" b="1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안경사에</a:t>
            </a:r>
            <a:r>
              <a:rPr lang="ko-KR" altLang="en-US" sz="24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대한 소비자들의 이미지가 서비스직에서 전문직으로 많이 바뀌었다고 생각하시나요</a:t>
            </a:r>
            <a:r>
              <a:rPr lang="en-US" altLang="ko-KR" sz="24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?</a:t>
            </a:r>
            <a:endParaRPr lang="ko-KR" altLang="en-US" sz="2400" b="1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650194963"/>
      </p:ext>
    </p:extLst>
  </p:cSld>
  <p:clrMapOvr>
    <a:masterClrMapping/>
  </p:clrMapOvr>
</p:sld>
</file>

<file path=ppt/theme/theme1.xml><?xml version="1.0" encoding="utf-8"?>
<a:theme xmlns:a="http://schemas.openxmlformats.org/drawingml/2006/main" name="기본 디자인">
  <a:themeElements>
    <a:clrScheme name="기본 디자인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기본 디자인">
      <a:majorFont>
        <a:latin typeface="굴림"/>
        <a:ea typeface="굴림"/>
        <a:cs typeface=""/>
      </a:majorFont>
      <a:minorFont>
        <a:latin typeface="굴림"/>
        <a:ea typeface="굴림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086100" rtl="0" eaLnBrk="1" fontAlgn="base" latinLnBrk="1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ko-KR" altLang="en-US" sz="61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굴림" pitchFamily="50" charset="-127"/>
            <a:ea typeface="굴림" pitchFamily="50" charset="-127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086100" rtl="0" eaLnBrk="1" fontAlgn="base" latinLnBrk="1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ko-KR" altLang="en-US" sz="61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굴림" pitchFamily="50" charset="-127"/>
            <a:ea typeface="굴림" pitchFamily="50" charset="-127"/>
          </a:defRPr>
        </a:defPPr>
      </a:lstStyle>
    </a:lnDef>
  </a:objectDefaults>
  <a:extraClrSchemeLst>
    <a:extraClrScheme>
      <a:clrScheme name="기본 디자인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2481</TotalTime>
  <Words>342</Words>
  <Application>Microsoft Office PowerPoint</Application>
  <PresentationFormat>사용자 지정</PresentationFormat>
  <Paragraphs>61</Paragraphs>
  <Slides>1</Slides>
  <Notes>1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6" baseType="lpstr">
      <vt:lpstr>굴림</vt:lpstr>
      <vt:lpstr>Malgun Gothic</vt:lpstr>
      <vt:lpstr>Malgun Gothic</vt:lpstr>
      <vt:lpstr>Calibri</vt:lpstr>
      <vt:lpstr>기본 디자인</vt:lpstr>
      <vt:lpstr>PowerPoint 프레젠테이션</vt:lpstr>
    </vt:vector>
  </TitlesOfParts>
  <Company>WinXP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WinXP</dc:creator>
  <cp:lastModifiedBy>SJKIM</cp:lastModifiedBy>
  <cp:revision>215</cp:revision>
  <dcterms:created xsi:type="dcterms:W3CDTF">2007-11-27T23:16:29Z</dcterms:created>
  <dcterms:modified xsi:type="dcterms:W3CDTF">2021-12-01T13:29:34Z</dcterms:modified>
</cp:coreProperties>
</file>