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6A00"/>
    <a:srgbClr val="22384D"/>
    <a:srgbClr val="6C6254"/>
    <a:srgbClr val="FFC100"/>
    <a:srgbClr val="13204E"/>
    <a:srgbClr val="002E58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42" d="100"/>
          <a:sy n="42" d="100"/>
        </p:scale>
        <p:origin x="2266" y="53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0106da@naver.com" userId="0a33386a33418670" providerId="LiveId" clId="{7910A59F-608E-4F04-B3DB-946B1BA4CD94}"/>
    <pc:docChg chg="modSld">
      <pc:chgData name="0106da@naver.com" userId="0a33386a33418670" providerId="LiveId" clId="{7910A59F-608E-4F04-B3DB-946B1BA4CD94}" dt="2021-12-01T08:58:58.608" v="0" actId="21"/>
      <pc:docMkLst>
        <pc:docMk/>
      </pc:docMkLst>
      <pc:sldChg chg="delSp">
        <pc:chgData name="0106da@naver.com" userId="0a33386a33418670" providerId="LiveId" clId="{7910A59F-608E-4F04-B3DB-946B1BA4CD94}" dt="2021-12-01T08:58:58.608" v="0" actId="21"/>
        <pc:sldMkLst>
          <pc:docMk/>
          <pc:sldMk cId="650194963" sldId="259"/>
        </pc:sldMkLst>
        <pc:picChg chg="del">
          <ac:chgData name="0106da@naver.com" userId="0a33386a33418670" providerId="LiveId" clId="{7910A59F-608E-4F04-B3DB-946B1BA4CD94}" dt="2021-12-01T08:58:58.608" v="0" actId="21"/>
          <ac:picMkLst>
            <pc:docMk/>
            <pc:sldMk cId="650194963" sldId="259"/>
            <ac:picMk id="2050" creationId="{7036E019-889A-4AF1-9A6B-343C2262092F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57178532874291"/>
          <c:y val="0.11191865079365079"/>
          <c:w val="0.56560954572641464"/>
          <c:h val="0.661541575789151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불편함</c:v>
                </c:pt>
              </c:strCache>
            </c:strRef>
          </c:tx>
          <c:spPr>
            <a:solidFill>
              <a:srgbClr val="FF0000"/>
            </a:solidFill>
            <a:ln w="9525"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 w="9525">
                <a:noFill/>
              </a:ln>
              <a:effectLst/>
            </c:spPr>
            <c:txPr>
              <a:bodyPr rot="0" vert="horz"/>
              <a:lstStyle/>
              <a:p>
                <a:pPr>
                  <a:defRPr sz="2400"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남성</c:v>
                </c:pt>
                <c:pt idx="1">
                  <c:v>여성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0.47499999999999998</c:v>
                </c:pt>
                <c:pt idx="1">
                  <c:v>0.80500000000000005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4F-4DE7-8BAE-C9A14F3DB3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불편하지 않음</c:v>
                </c:pt>
              </c:strCache>
            </c:strRef>
          </c:tx>
          <c:spPr>
            <a:solidFill>
              <a:srgbClr val="002060"/>
            </a:solidFill>
            <a:ln w="9525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7738092988729477E-3"/>
                  <c:y val="-1.0098632425069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F4F-4DE7-8BAE-C9A14F3DB383}"/>
                </c:ext>
              </c:extLst>
            </c:dLbl>
            <c:dLbl>
              <c:idx val="1"/>
              <c:layout>
                <c:manualLayout>
                  <c:x val="-5.0538410432636738E-3"/>
                  <c:y val="-1.8177472054958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F4F-4DE7-8BAE-C9A14F3DB383}"/>
                </c:ext>
              </c:extLst>
            </c:dLbl>
            <c:numFmt formatCode="0.0%" sourceLinked="0"/>
            <c:spPr>
              <a:noFill/>
              <a:ln w="9525">
                <a:noFill/>
              </a:ln>
              <a:effectLst/>
            </c:spPr>
            <c:txPr>
              <a:bodyPr rot="0" vert="horz"/>
              <a:lstStyle/>
              <a:p>
                <a:pPr>
                  <a:defRPr sz="20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남성</c:v>
                </c:pt>
                <c:pt idx="1">
                  <c:v>여성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0.52500000000000002</c:v>
                </c:pt>
                <c:pt idx="1">
                  <c:v>0.19500000000000001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4F-4DE7-8BAE-C9A14F3DB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-50"/>
        <c:axId val="606341832"/>
        <c:axId val="606340232"/>
      </c:barChart>
      <c:catAx>
        <c:axId val="606341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/>
          <a:lstStyle/>
          <a:p>
            <a:pPr>
              <a:defRPr sz="2400"/>
            </a:pPr>
            <a:endParaRPr lang="ko-KR"/>
          </a:p>
        </c:txPr>
        <c:crossAx val="606340232"/>
        <c:crosses val="autoZero"/>
        <c:auto val="1"/>
        <c:lblAlgn val="ctr"/>
        <c:lblOffset val="100"/>
        <c:tickMarkSkip val="1"/>
        <c:noMultiLvlLbl val="0"/>
      </c:catAx>
      <c:valAx>
        <c:axId val="606340232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>
            <a:noFill/>
          </a:ln>
          <a:effectLst/>
        </c:spPr>
        <c:txPr>
          <a:bodyPr/>
          <a:lstStyle/>
          <a:p>
            <a:pPr>
              <a:defRPr sz="2000"/>
            </a:pPr>
            <a:endParaRPr lang="ko-KR"/>
          </a:p>
        </c:txPr>
        <c:crossAx val="60634183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1367060423930329"/>
          <c:y val="0.22206984126984128"/>
          <c:w val="0.27608752042334678"/>
          <c:h val="0.57585476190476181"/>
        </c:manualLayout>
      </c:layout>
      <c:overlay val="0"/>
      <c:spPr>
        <a:noFill/>
        <a:ln w="9525">
          <a:noFill/>
        </a:ln>
        <a:effectLst/>
      </c:spPr>
      <c:txPr>
        <a:bodyPr rot="0" vert="horz"/>
        <a:lstStyle/>
        <a:p>
          <a:pPr>
            <a:defRPr sz="2400"/>
          </a:pPr>
          <a:endParaRPr lang="ko-KR"/>
        </a:p>
      </c:txPr>
    </c:legend>
    <c:plotVisOnly val="1"/>
    <c:dispBlanksAs val="gap"/>
    <c:showDLblsOverMax val="1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201092717560237E-2"/>
          <c:y val="0.1522361111111111"/>
          <c:w val="0.66135716574060688"/>
          <c:h val="0.610987820961132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불편함</c:v>
                </c:pt>
              </c:strCache>
            </c:strRef>
          </c:tx>
          <c:spPr>
            <a:solidFill>
              <a:srgbClr val="FF0000"/>
            </a:solidFill>
            <a:ln w="9525"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ABC-4547-B006-2390CEF0EEB8}"/>
              </c:ext>
            </c:extLst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ABC-4547-B006-2390CEF0EEB8}"/>
                </c:ext>
              </c:extLst>
            </c:dLbl>
            <c:numFmt formatCode="#,##0_ " sourceLinked="0"/>
            <c:spPr>
              <a:noFill/>
              <a:ln w="9525" cap="flat" cmpd="sng" algn="ctr">
                <a:noFill/>
                <a:prstDash val="solid"/>
                <a:round/>
              </a:ln>
              <a:effectLst/>
            </c:spPr>
            <c:txPr>
              <a:bodyPr rot="0" vert="horz"/>
              <a:lstStyle/>
              <a:p>
                <a:pPr>
                  <a:defRPr sz="2400" b="1"/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증가함</c:v>
                </c:pt>
                <c:pt idx="1">
                  <c:v>증가하지 않음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58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ABC-4547-B006-2390CEF0E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불편하지 않음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ABC-4547-B006-2390CEF0EEB8}"/>
              </c:ext>
            </c:extLst>
          </c:dPt>
          <c:dLbls>
            <c:spPr>
              <a:noFill/>
              <a:ln w="9525"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증가함</c:v>
                </c:pt>
                <c:pt idx="1">
                  <c:v>증가하지 않음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31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ABC-4547-B006-2390CEF0E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50"/>
        <c:axId val="606341832"/>
        <c:axId val="606340232"/>
      </c:barChart>
      <c:catAx>
        <c:axId val="606341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/>
          <a:lstStyle/>
          <a:p>
            <a:pPr>
              <a:defRPr sz="2400"/>
            </a:pPr>
            <a:endParaRPr lang="ko-KR"/>
          </a:p>
        </c:txPr>
        <c:crossAx val="606340232"/>
        <c:crosses val="autoZero"/>
        <c:auto val="1"/>
        <c:lblAlgn val="ctr"/>
        <c:lblOffset val="100"/>
        <c:tickMarkSkip val="1"/>
        <c:noMultiLvlLbl val="0"/>
      </c:catAx>
      <c:valAx>
        <c:axId val="606340232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0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/>
          <a:lstStyle/>
          <a:p>
            <a:pPr>
              <a:defRPr sz="2000"/>
            </a:pPr>
            <a:endParaRPr lang="ko-KR"/>
          </a:p>
        </c:txPr>
        <c:crossAx val="606341832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864005088806152"/>
          <c:y val="0.23640595238095238"/>
          <c:w val="0.24136003851890564"/>
          <c:h val="0.48805396825396824"/>
        </c:manualLayout>
      </c:layout>
      <c:overlay val="0"/>
      <c:txPr>
        <a:bodyPr/>
        <a:lstStyle/>
        <a:p>
          <a:pPr>
            <a:defRPr sz="2400"/>
          </a:pPr>
          <a:endParaRPr lang="ko-KR"/>
        </a:p>
      </c:txPr>
    </c:legend>
    <c:plotVisOnly val="1"/>
    <c:dispBlanksAs val="gap"/>
    <c:showDLblsOverMax val="1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38016306375578"/>
          <c:y val="0.12199801587301587"/>
          <c:w val="0.77874612428879963"/>
          <c:h val="0.540460714285714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사용시간에 따른 눈의 불편함의 심함 정도</c:v>
                </c:pt>
              </c:strCache>
            </c:strRef>
          </c:tx>
          <c:spPr>
            <a:solidFill>
              <a:schemeClr val="accent1"/>
            </a:solidFill>
            <a:ln w="9525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 w="952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866-4E75-BF35-5F366FD0C7AB}"/>
              </c:ext>
            </c:extLst>
          </c:dPt>
          <c:dPt>
            <c:idx val="1"/>
            <c:invertIfNegative val="0"/>
            <c:bubble3D val="0"/>
            <c:spPr>
              <a:solidFill>
                <a:srgbClr val="F66A00"/>
              </a:solidFill>
            </c:spPr>
            <c:extLst>
              <c:ext xmlns:c16="http://schemas.microsoft.com/office/drawing/2014/chart" uri="{C3380CC4-5D6E-409C-BE32-E72D297353CC}">
                <c16:uniqueId val="{00000001-D866-4E75-BF35-5F366FD0C7AB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866-4E75-BF35-5F366FD0C7AB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5-D866-4E75-BF35-5F366FD0C7AB}"/>
              </c:ext>
            </c:extLst>
          </c:dPt>
          <c:dLbls>
            <c:dLbl>
              <c:idx val="3"/>
              <c:numFmt formatCode="#,##0_ " sourceLinked="0"/>
              <c:spPr>
                <a:noFill/>
                <a:ln w="9525" cap="flat" cmpd="sng" algn="ctr">
                  <a:noFill/>
                  <a:prstDash val="solid"/>
                  <a:round/>
                </a:ln>
                <a:effectLst/>
              </c:spPr>
              <c:txPr>
                <a:bodyPr rot="0" vert="horz"/>
                <a:lstStyle/>
                <a:p>
                  <a:pPr>
                    <a:defRPr sz="2400" b="1"/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866-4E75-BF35-5F366FD0C7AB}"/>
                </c:ext>
              </c:extLst>
            </c:dLbl>
            <c:numFmt formatCode="#,##0_ " sourceLinked="0"/>
            <c:spPr>
              <a:noFill/>
              <a:ln w="9525" cap="flat" cmpd="sng" algn="ctr">
                <a:noFill/>
                <a:prstDash val="solid"/>
                <a:round/>
              </a:ln>
              <a:effectLst/>
            </c:spPr>
            <c:txPr>
              <a:bodyPr rot="0" vert="horz"/>
              <a:lstStyle/>
              <a:p>
                <a:pPr>
                  <a:defRPr sz="2000"/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2~4시간</c:v>
                </c:pt>
                <c:pt idx="1">
                  <c:v>4~6시간</c:v>
                </c:pt>
                <c:pt idx="2">
                  <c:v>6~8시간</c:v>
                </c:pt>
                <c:pt idx="3">
                  <c:v>8시간 이상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12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866-4E75-BF35-5F366FD0C7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6341832"/>
        <c:axId val="606340232"/>
      </c:barChart>
      <c:catAx>
        <c:axId val="606341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/>
          <a:lstStyle/>
          <a:p>
            <a:pPr>
              <a:defRPr sz="2000"/>
            </a:pPr>
            <a:endParaRPr lang="ko-KR"/>
          </a:p>
        </c:txPr>
        <c:crossAx val="606340232"/>
        <c:crosses val="autoZero"/>
        <c:auto val="1"/>
        <c:lblAlgn val="ctr"/>
        <c:lblOffset val="100"/>
        <c:tickMarkSkip val="1"/>
        <c:noMultiLvlLbl val="0"/>
      </c:catAx>
      <c:valAx>
        <c:axId val="606340232"/>
        <c:scaling>
          <c:orientation val="minMax"/>
          <c:max val="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0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/>
          <a:lstStyle/>
          <a:p>
            <a:pPr>
              <a:defRPr sz="2000"/>
            </a:pPr>
            <a:endParaRPr lang="ko-KR"/>
          </a:p>
        </c:txPr>
        <c:crossAx val="6063418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1"/>
  </c:chart>
  <c:spPr>
    <a:solidFill>
      <a:schemeClr val="bg1"/>
    </a:solidFill>
    <a:ln w="12700">
      <a:solidFill>
        <a:schemeClr val="tx1"/>
      </a:solidFill>
    </a:ln>
    <a:effectLst/>
  </c:spPr>
  <c:txPr>
    <a:bodyPr/>
    <a:lstStyle/>
    <a:p>
      <a:pPr>
        <a:defRPr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-1" styleIndex="-1"/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636636790017822E-2"/>
          <c:y val="0.20668293650793654"/>
          <c:w val="0.44998243451118469"/>
          <c:h val="0.5817795395851135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피로시기</c:v>
                </c:pt>
              </c:strCache>
            </c:strRef>
          </c:tx>
          <c:spPr>
            <a:ln w="19050"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040-4818-A801-D71F30F273D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B040-4818-A801-D71F30F273DB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5-B040-4818-A801-D71F30F273DB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7-B040-4818-A801-D71F30F273DB}"/>
              </c:ext>
            </c:extLst>
          </c:dPt>
          <c:dPt>
            <c:idx val="4"/>
            <c:bubble3D val="0"/>
            <c:spPr>
              <a:solidFill>
                <a:srgbClr val="0070C0"/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9-B040-4818-A801-D71F30F273DB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A-B040-4818-A801-D71F30F273DB}"/>
              </c:ext>
            </c:extLst>
          </c:dPt>
          <c:dLbls>
            <c:dLbl>
              <c:idx val="0"/>
              <c:numFmt formatCode="#,##0_ " sourceLinked="0"/>
              <c:spPr>
                <a:noFill/>
                <a:ln w="9525" cap="flat" cmpd="sng" algn="ctr">
                  <a:noFill/>
                  <a:prstDash val="solid"/>
                  <a:round/>
                </a:ln>
                <a:effectLst/>
              </c:spPr>
              <c:txPr>
                <a:bodyPr rot="0" vert="horz"/>
                <a:lstStyle/>
                <a:p>
                  <a:pPr>
                    <a:defRPr sz="2400" b="1"/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B040-4818-A801-D71F30F273DB}"/>
                </c:ext>
              </c:extLst>
            </c:dLbl>
            <c:dLbl>
              <c:idx val="1"/>
              <c:numFmt formatCode="#,##0_ " sourceLinked="0"/>
              <c:spPr>
                <a:noFill/>
                <a:ln w="9525" cap="flat" cmpd="sng" algn="ctr">
                  <a:noFill/>
                  <a:prstDash val="solid"/>
                  <a:round/>
                </a:ln>
                <a:effectLst/>
              </c:spPr>
              <c:txPr>
                <a:bodyPr rot="0" vert="horz"/>
                <a:lstStyle/>
                <a:p>
                  <a:pPr>
                    <a:defRPr sz="2400" b="1"/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B040-4818-A801-D71F30F273DB}"/>
                </c:ext>
              </c:extLst>
            </c:dLbl>
            <c:numFmt formatCode="#,##0_ " sourceLinked="0"/>
            <c:spPr>
              <a:noFill/>
              <a:ln w="9525" cap="flat" cmpd="sng" algn="ctr">
                <a:noFill/>
                <a:prstDash val="solid"/>
                <a:round/>
              </a:ln>
              <a:effectLst/>
            </c:spPr>
            <c:txPr>
              <a:bodyPr rot="0" vert="horz"/>
              <a:lstStyle/>
              <a:p>
                <a:pPr>
                  <a:defRPr sz="2000"/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사용 직후</c:v>
                </c:pt>
                <c:pt idx="1">
                  <c:v>사용 중</c:v>
                </c:pt>
                <c:pt idx="2">
                  <c:v>취침 직전</c:v>
                </c:pt>
                <c:pt idx="3">
                  <c:v>기상 직후</c:v>
                </c:pt>
                <c:pt idx="4">
                  <c:v>글씨를 읽을 때</c:v>
                </c:pt>
                <c:pt idx="5">
                  <c:v>기타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27</c:v>
                </c:pt>
                <c:pt idx="1">
                  <c:v>25</c:v>
                </c:pt>
                <c:pt idx="2">
                  <c:v>13</c:v>
                </c:pt>
                <c:pt idx="3">
                  <c:v>12</c:v>
                </c:pt>
                <c:pt idx="4">
                  <c:v>8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040-4818-A801-D71F30F273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ln w="0">
          <a:noFill/>
        </a:ln>
      </c:spPr>
    </c:plotArea>
    <c:legend>
      <c:legendPos val="r"/>
      <c:layout>
        <c:manualLayout>
          <c:xMode val="edge"/>
          <c:yMode val="edge"/>
          <c:x val="0.59791720324592057"/>
          <c:y val="9.0873015873015991E-5"/>
          <c:w val="0.40123935735018035"/>
          <c:h val="0.99785992063492068"/>
        </c:manualLayout>
      </c:layout>
      <c:overlay val="0"/>
      <c:txPr>
        <a:bodyPr/>
        <a:lstStyle/>
        <a:p>
          <a:pPr>
            <a:defRPr sz="2400"/>
          </a:pPr>
          <a:endParaRPr lang="ko-KR"/>
        </a:p>
      </c:txPr>
    </c:legend>
    <c:plotVisOnly val="1"/>
    <c:dispBlanksAs val="gap"/>
    <c:showDLblsOverMax val="1"/>
  </c:chart>
  <c:spPr>
    <a:solidFill>
      <a:schemeClr val="bg1"/>
    </a:solidFill>
    <a:ln w="12700">
      <a:solidFill>
        <a:schemeClr val="tx1"/>
      </a:solidFill>
    </a:ln>
  </c:spPr>
  <c:txPr>
    <a:bodyPr/>
    <a:lstStyle/>
    <a:p>
      <a:pPr>
        <a:defRPr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koreahealthlog.com/news/articleView.html?idxno=23020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://www.monews.co.kr/news/articleView.html?idxno=86965" TargetMode="External"/><Relationship Id="rId10" Type="http://schemas.openxmlformats.org/officeDocument/2006/relationships/chart" Target="../charts/chart4.xml"/><Relationship Id="rId4" Type="http://schemas.openxmlformats.org/officeDocument/2006/relationships/image" Target="../media/image2.jpe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코로나</a:t>
            </a:r>
            <a:r>
              <a:rPr lang="en-US" altLang="ko-KR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 </a:t>
            </a:r>
            <a:r>
              <a:rPr lang="ko-KR" altLang="en-US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이후 증가된</a:t>
            </a:r>
            <a:r>
              <a:rPr lang="en-US" altLang="ko-KR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디지털</a:t>
            </a:r>
            <a:endParaRPr lang="en-US" altLang="ko-KR" sz="6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기기</a:t>
            </a:r>
            <a:r>
              <a:rPr lang="en-US" altLang="ko-KR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6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사용이 우리 눈에 미치는 영향</a:t>
            </a:r>
            <a:endParaRPr lang="en-US" altLang="ko-KR" sz="6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김수빈</a:t>
            </a:r>
            <a:r>
              <a:rPr lang="ko-KR" altLang="en-US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∙ </a:t>
            </a:r>
            <a:r>
              <a:rPr lang="ko-KR" altLang="en-US" sz="4004" b="1" dirty="0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곽영준</a:t>
            </a:r>
            <a:r>
              <a:rPr lang="ko-KR" altLang="en-US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임지수</a:t>
            </a:r>
            <a:r>
              <a:rPr lang="ko-KR" altLang="en-US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4004" b="1" dirty="0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홍준택</a:t>
            </a:r>
            <a:r>
              <a:rPr lang="ko-KR" altLang="en-US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∙ 김효진</a:t>
            </a:r>
            <a:r>
              <a:rPr lang="en-US" altLang="ko-KR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</a:p>
          <a:p>
            <a:pPr algn="ctr" defTabSz="3084552"/>
            <a:endParaRPr lang="en-US" altLang="ko-KR" sz="2002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백석대학교  보건학부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2"/>
            <a:ext cx="6866878" cy="898425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4262"/>
            <a:ext cx="13435055" cy="21252631"/>
            <a:chOff x="7592335" y="5044313"/>
            <a:chExt cx="13435055" cy="19267427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633163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8391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r>
                <a:rPr kumimoji="0" lang="en-US" altLang="ko-KR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(1) </a:t>
              </a:r>
              <a:r>
                <a:rPr kumimoji="0" lang="ko-KR" altLang="en-US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디지털 기기 사용으로 인한 눈의 불편함은 여성이 평균 1.54점으로 남성보다 높았으며 유의한 차이를 </a:t>
              </a:r>
              <a:r>
                <a:rPr kumimoji="0" lang="ko-KR" altLang="en-US" sz="2800" b="1" i="0" u="none" strike="noStrike" cap="none" normalizeH="0" baseline="0" dirty="0" err="1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나타내었다</a:t>
              </a:r>
              <a:r>
                <a:rPr kumimoji="0" lang="ko-KR" altLang="en-US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성별에 따른 눈의 불편함은 여성 33명(80.5%), 남성 28명(47.5%)</a:t>
              </a:r>
              <a:r>
                <a:rPr kumimoji="0" lang="ko-KR" altLang="en-US" sz="2800" b="1" i="0" u="none" strike="noStrike" cap="none" normalizeH="0" baseline="0" dirty="0" err="1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으로</a:t>
              </a:r>
              <a:r>
                <a:rPr kumimoji="0" lang="ko-KR" altLang="en-US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유의한 차이를 </a:t>
              </a:r>
              <a:r>
                <a:rPr kumimoji="0" lang="ko-KR" altLang="en-US" sz="2800" b="1" i="0" u="none" strike="noStrike" cap="none" normalizeH="0" baseline="0" dirty="0" err="1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나타내었다</a:t>
              </a:r>
              <a:r>
                <a:rPr kumimoji="0" lang="ko-KR" altLang="en-US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kumimoji="0" lang="en-US" altLang="ko-KR" sz="2800" b="1" i="0" u="none" strike="noStrike" cap="none" normalizeH="0" baseline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marR="0" lvl="0" indent="-45720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AutoNum type="arabicParenBoth"/>
                <a:defRPr/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marR="0" lvl="0" indent="-45720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AutoNum type="arabicParenBoth"/>
                <a:defRPr/>
              </a:pPr>
              <a:endParaRPr kumimoji="0" lang="en-US" altLang="ko-KR" sz="2800" i="0" u="none" strike="noStrike" cap="none" normalizeH="0" baseline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marR="0" lvl="0" indent="-45720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AutoNum type="arabicParenBoth"/>
                <a:defRPr/>
              </a:pPr>
              <a:endParaRPr kumimoji="0" lang="en-US" altLang="ko-KR" sz="2800" i="0" u="none" strike="noStrike" cap="none" normalizeH="0" baseline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514350" marR="0" lvl="0" indent="-51435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AutoNum type="arabicParenBoth"/>
                <a:defRPr/>
              </a:pPr>
              <a:endParaRPr lang="en-US" altLang="ko-KR" sz="2800" dirty="0">
                <a:ln>
                  <a:noFill/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514350" marR="0" lvl="0" indent="-51435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AutoNum type="arabicParenBoth"/>
                <a:defRPr/>
              </a:pPr>
              <a:endParaRPr kumimoji="0" lang="en-US" altLang="ko-KR" sz="2800" i="0" u="none" strike="noStrike" cap="none" normalizeH="0" baseline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kumimoji="0" lang="en-US" altLang="ko-KR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kumimoji="0" lang="en-US" altLang="ko-KR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kumimoji="0" lang="en-US" altLang="ko-KR" sz="7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r>
                <a:rPr kumimoji="0" lang="en-US" altLang="ko-KR" sz="2800" b="1" i="0" u="none" strike="noStrike" cap="none" normalizeH="0" baseline="0" dirty="0"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(2) </a:t>
              </a:r>
              <a:r>
                <a:rPr kumimoji="0" lang="ko-KR" altLang="en-US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코로나 19 이후 디지털 기기 사용이 증가한 비율은 89명(89.0%)으로 많았다</a:t>
              </a:r>
              <a:r>
                <a:rPr kumimoji="0" lang="en-US" altLang="ko-KR" sz="2800" b="1" i="0" u="none" strike="noStrike" cap="none" normalizeH="0" baseline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kumimoji="0" lang="ko-KR" altLang="en-US" sz="2800" b="1" i="0" u="none" strike="noStrike" cap="none" normalizeH="0" baseline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디지털 기기 사용이 증가했다고 응답한 집단의 눈의 불편함은 평균 1.19점으로 그렇지 않은 집단 보다 높았고 유의미한 차이를 </a:t>
              </a:r>
              <a:r>
                <a:rPr kumimoji="0" lang="ko-KR" altLang="en-US" sz="2800" b="1" i="0" u="none" strike="noStrike" cap="none" normalizeH="0" baseline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나타내었다</a:t>
              </a:r>
              <a:r>
                <a:rPr lang="en-US" altLang="ko-KR" sz="2800" b="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kumimoji="0" lang="en-US" altLang="ko-KR" sz="2800" i="0" u="none" strike="noStrike" cap="none" normalizeH="0" baseline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kumimoji="0" lang="en-US" altLang="ko-KR" sz="2800" i="0" u="none" strike="noStrike" cap="none" normalizeH="0" baseline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28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28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28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28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28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endPara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0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  <a:defRPr/>
              </a:pPr>
              <a:r>
                <a:rPr kumimoji="0" lang="en-US" altLang="ko-KR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(3) </a:t>
              </a:r>
              <a:r>
                <a:rPr kumimoji="0" lang="ko-KR" altLang="en-US" sz="2800" b="1" i="0" u="none" strike="noStrike" cap="none" normalizeH="0" baseline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디지털 기기 사용시간이 8시간 이상인 그룹에서 눈의 불편함이 심하다고 응답한 빈도는 15명(48.4%)로 나타났고, 디지털 기기 사용 직후(27명(27.0%))와 사용 중(25명(25.0%))에 눈의 불편감을 호소하는 비율이 많았다. </a:t>
              </a:r>
              <a:endParaRPr kumimoji="0" lang="en-US" altLang="ko-K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75620" y="14905881"/>
            <a:ext cx="6866878" cy="6521375"/>
            <a:chOff x="491883" y="11224109"/>
            <a:chExt cx="6866878" cy="1271302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224109"/>
              <a:ext cx="6866878" cy="12713025"/>
              <a:chOff x="491883" y="11224109"/>
              <a:chExt cx="6866878" cy="12713025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54941" y="11224109"/>
                <a:ext cx="6583782" cy="1361488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defTabSz="3086100"/>
                <a:r>
                  <a:rPr lang="en-US" altLang="ko-KR" sz="45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33430" y="13036520"/>
              <a:ext cx="6591804" cy="10259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네이버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설문지 폼 활용하여 설문조사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기간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2021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19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~ 10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23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대상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20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 남 </a:t>
              </a:r>
              <a:r>
                <a:rPr lang="en-US" altLang="ko-KR" sz="2800" b="1" kern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·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 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100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2800" b="1" dirty="0">
                  <a:latin typeface="맑은 고딕"/>
                  <a:ea typeface="맑은 고딕"/>
                  <a:cs typeface="맑은 고딕"/>
                </a:rPr>
                <a:t>눈의 불편함은 0점 '없음' ~ 4점 '매우 </a:t>
              </a:r>
              <a:r>
                <a:rPr lang="ko-KR" altLang="en-US" sz="2800" b="1" dirty="0" err="1">
                  <a:latin typeface="맑은 고딕"/>
                  <a:ea typeface="맑은 고딕"/>
                  <a:cs typeface="맑은 고딕"/>
                </a:rPr>
                <a:t>심함'으로</a:t>
              </a:r>
              <a:r>
                <a:rPr lang="ko-KR" altLang="en-US" sz="2800" b="1" dirty="0">
                  <a:latin typeface="맑은 고딕"/>
                  <a:ea typeface="맑은 고딕"/>
                  <a:cs typeface="맑은 고딕"/>
                </a:rPr>
                <a:t> 점수가 높을수록 눈의 불편함이 크다는 </a:t>
              </a:r>
              <a:r>
                <a:rPr lang="ko-KR" altLang="en-US" sz="2800" b="1" dirty="0" smtClean="0">
                  <a:latin typeface="맑은 고딕"/>
                  <a:ea typeface="맑은 고딕"/>
                  <a:cs typeface="맑은 고딕"/>
                </a:rPr>
                <a:t>것을 의미함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SPSS18.0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통계 프로그램 사용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빈도분석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교차분석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카이검정</a:t>
              </a:r>
              <a:r>
                <a:rPr lang="en-US" altLang="ko-KR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t-test 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1885581"/>
            <a:ext cx="6866878" cy="8888767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482708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4997751"/>
              <a:ext cx="6591804" cy="4763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60000"/>
                </a:lnSpc>
              </a:pP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응답자 대부분이 코로나 19 이후 디지털 기기 사용이 증가하였고, 디지털 기기 사용 중과 직후에 눈의 불편감을 가장 많이 느꼈다. 디지털 기기 사용시간이 길수록 눈의 불편함이 심하였다. 그러므로 디지털 기기 사용이 눈 건강에 영향을 주는 것을 인지하여 1일 사용시간을 줄이고, 눈 건강을 위해 안구 운동과 눈 마사지, 적절한 순목 등의 눈 건강 관리가 필요하다고 생각된다.</a:t>
              </a:r>
              <a:endPara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6485309"/>
            <a:ext cx="13435055" cy="4289039"/>
            <a:chOff x="7602255" y="24060311"/>
            <a:chExt cx="13435055" cy="6330973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060311"/>
              <a:ext cx="13070052" cy="1070292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7363265"/>
            <a:ext cx="13135646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[1] Kim SH, Kim H.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 study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on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relationship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between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near work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and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eye fatigue.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Journal of Digital Convergence. 2018;16(10):531-536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>
              <a:lnSpc>
                <a:spcPct val="160000"/>
              </a:lnSpc>
              <a:defRPr/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[2] MEDICAL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Observer,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안질환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4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년새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30%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증가 원인은 스마트폰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,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                                     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http://www.monews.co.kr/news/articleView.html?idxno=86965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>
              <a:lnSpc>
                <a:spcPct val="160000"/>
              </a:lnSpc>
              <a:defRPr/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[3] </a:t>
            </a:r>
            <a:r>
              <a:rPr lang="en-US" altLang="ko-KR" sz="28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</a:t>
            </a:r>
            <a:r>
              <a:rPr lang="en-US" altLang="ko-KR" sz="28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ealthlog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,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디지털 기기로 피로해진 눈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,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어떻게 풀어야 할까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?,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 </a:t>
            </a:r>
          </a:p>
          <a:p>
            <a:pPr lvl="0" algn="just">
              <a:defRPr/>
            </a:pP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6"/>
              </a:rPr>
              <a:t>http://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hlinkClick r:id="rId6"/>
              </a:rPr>
              <a:t>www.koreahealthlog.com/news/articleView.html?idxno=23020</a:t>
            </a:r>
            <a:endParaRPr lang="ko-KR" altLang="en-US" sz="2800" b="1" i="0" dirty="0"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31456" y="6014117"/>
            <a:ext cx="6577515" cy="82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  <a:defRPr/>
            </a:pP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코로나19로 인해 실내 생활이 길어지고 그에 따라 디지털 기기를 접하는 시간이 증가하고 있다. </a:t>
            </a:r>
            <a:r>
              <a:rPr lang="ko-KR" altLang="en-US" sz="28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대한민국의학한림원이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전국 만 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~18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청소년 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271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만 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20~69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성인 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1,013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명을 대상으로 진행한 ‘디지털미디어 </a:t>
            </a:r>
            <a:r>
              <a:rPr lang="ko-KR" altLang="en-US" sz="28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과사용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실태 대국민 인식조사 결과’ 코로나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이후 디지털미디어 </a:t>
            </a:r>
            <a:r>
              <a:rPr lang="ko-KR" altLang="en-US" sz="28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과사용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그룹이 약 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배 증가한 것으로 나타났다</a:t>
            </a:r>
            <a:r>
              <a: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이에 본 연구에서는 코로나 19 이후 증가된 디지털 기기 사용이 눈 건강에 미치는 영향을 알아보고자 한다. </a:t>
            </a:r>
          </a:p>
        </p:txBody>
      </p:sp>
      <p:graphicFrame>
        <p:nvGraphicFramePr>
          <p:cNvPr id="34" name="차트 8">
            <a:extLst>
              <a:ext uri="{FF2B5EF4-FFF2-40B4-BE49-F238E27FC236}">
                <a16:creationId xmlns:a16="http://schemas.microsoft.com/office/drawing/2014/main" id="{72CECFEE-5B75-45B8-A2EC-91A17DAAD1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6517325"/>
              </p:ext>
            </p:extLst>
          </p:nvPr>
        </p:nvGraphicFramePr>
        <p:xfrm>
          <a:off x="8655928" y="8397260"/>
          <a:ext cx="11449272" cy="36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6" name="차트 18">
            <a:extLst>
              <a:ext uri="{FF2B5EF4-FFF2-40B4-BE49-F238E27FC236}">
                <a16:creationId xmlns:a16="http://schemas.microsoft.com/office/drawing/2014/main" id="{2EFFA47F-C426-420B-B680-23B1E23724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0675689"/>
              </p:ext>
            </p:extLst>
          </p:nvPr>
        </p:nvGraphicFramePr>
        <p:xfrm>
          <a:off x="8737003" y="15175711"/>
          <a:ext cx="11449272" cy="36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차트 18">
            <a:extLst>
              <a:ext uri="{FF2B5EF4-FFF2-40B4-BE49-F238E27FC236}">
                <a16:creationId xmlns:a16="http://schemas.microsoft.com/office/drawing/2014/main" id="{72A9FD3D-C779-43FF-9C4F-8E140724A1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530154"/>
              </p:ext>
            </p:extLst>
          </p:nvPr>
        </p:nvGraphicFramePr>
        <p:xfrm>
          <a:off x="7858008" y="21954163"/>
          <a:ext cx="6417521" cy="36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8" name="차트 18">
            <a:extLst>
              <a:ext uri="{FF2B5EF4-FFF2-40B4-BE49-F238E27FC236}">
                <a16:creationId xmlns:a16="http://schemas.microsoft.com/office/drawing/2014/main" id="{C061D00C-6385-414B-8004-97ECBFB82F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3525880"/>
              </p:ext>
            </p:extLst>
          </p:nvPr>
        </p:nvGraphicFramePr>
        <p:xfrm>
          <a:off x="14474968" y="21954163"/>
          <a:ext cx="6500914" cy="36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39" name="Picture 3"/>
          <p:cNvPicPr>
            <a:picLocks noChangeAspect="1" noChangeArrowheads="1"/>
          </p:cNvPicPr>
          <p:nvPr/>
        </p:nvPicPr>
        <p:blipFill rotWithShape="1">
          <a:blip r:embed="rId11"/>
          <a:srcRect/>
          <a:stretch>
            <a:fillRect/>
          </a:stretch>
        </p:blipFill>
        <p:spPr>
          <a:xfrm>
            <a:off x="17910260" y="1009227"/>
            <a:ext cx="3038128" cy="3038128"/>
          </a:xfrm>
          <a:prstGeom prst="ellips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432</Words>
  <Application>Microsoft Office PowerPoint</Application>
  <PresentationFormat>사용자 지정</PresentationFormat>
  <Paragraphs>59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215</cp:revision>
  <dcterms:created xsi:type="dcterms:W3CDTF">2007-11-27T23:16:29Z</dcterms:created>
  <dcterms:modified xsi:type="dcterms:W3CDTF">2021-12-01T14:03:19Z</dcterms:modified>
</cp:coreProperties>
</file>