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2" r:id="rId2"/>
  </p:sldIdLst>
  <p:sldSz cx="21602700" cy="32404050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206">
          <p15:clr>
            <a:srgbClr val="A4A3A4"/>
          </p15:clr>
        </p15:guide>
        <p15:guide id="2" pos="68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EA92D"/>
    <a:srgbClr val="22384D"/>
    <a:srgbClr val="6C6254"/>
    <a:srgbClr val="FFC100"/>
    <a:srgbClr val="13204E"/>
    <a:srgbClr val="002E58"/>
    <a:srgbClr val="F66A00"/>
    <a:srgbClr val="F4FFF5"/>
    <a:srgbClr val="09230E"/>
    <a:srgbClr val="606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044" autoAdjust="0"/>
    <p:restoredTop sz="94589"/>
  </p:normalViewPr>
  <p:slideViewPr>
    <p:cSldViewPr>
      <p:cViewPr>
        <p:scale>
          <a:sx n="20" d="100"/>
          <a:sy n="20" d="100"/>
        </p:scale>
        <p:origin x="3187" y="413"/>
      </p:cViewPr>
      <p:guideLst>
        <p:guide orient="horz" pos="10206"/>
        <p:guide pos="680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0" d="100"/>
        <a:sy n="1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20대 중반 이전까지의 시력검사는 보통 6개월 이내를 권장한다는 것을 알고 계십니까?</c:v>
                </c:pt>
              </c:strCache>
            </c:strRef>
          </c:tx>
          <c:spPr>
            <a:solidFill>
              <a:srgbClr val="FFC000"/>
            </a:solidFill>
          </c:spPr>
          <c:dPt>
            <c:idx val="0"/>
            <c:bubble3D val="0"/>
            <c:spPr>
              <a:solidFill>
                <a:srgbClr val="00B0F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3E9-4AC8-8D4B-3440E7777AA1}"/>
              </c:ext>
            </c:extLst>
          </c:dPt>
          <c:dPt>
            <c:idx val="1"/>
            <c:bubble3D val="0"/>
            <c:spPr>
              <a:solidFill>
                <a:srgbClr val="FF00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3E9-4AC8-8D4B-3440E7777AA1}"/>
              </c:ext>
            </c:extLst>
          </c:dPt>
          <c:dLbls>
            <c:dLbl>
              <c:idx val="0"/>
              <c:layout>
                <c:manualLayout>
                  <c:x val="-0.20672199425876092"/>
                  <c:y val="0.1041421875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2600" b="1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defRPr>
                    </a:pPr>
                    <a:r>
                      <a:rPr lang="en-US" altLang="ko-KR" sz="2600" b="1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rPr>
                      <a:t>36.7</a:t>
                    </a:r>
                    <a:r>
                      <a:rPr lang="en-US" altLang="ko-KR" sz="2600" b="1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rPr>
                      <a:t>%</a:t>
                    </a:r>
                    <a:endParaRPr lang="en-US" altLang="ko-KR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26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  <a:cs typeface="+mn-cs"/>
                    </a:defRPr>
                  </a:pPr>
                  <a:endParaRPr lang="ko-KR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  <a:noFill/>
                    <a:ln>
                      <a:noFill/>
                    </a:ln>
                  </c15:spPr>
                  <c15:layout/>
                </c:ext>
                <c:ext xmlns:c16="http://schemas.microsoft.com/office/drawing/2014/chart" uri="{C3380CC4-5D6E-409C-BE32-E72D297353CC}">
                  <c16:uniqueId val="{00000001-53E9-4AC8-8D4B-3440E7777AA1}"/>
                </c:ext>
              </c:extLst>
            </c:dLbl>
            <c:dLbl>
              <c:idx val="1"/>
              <c:layout>
                <c:manualLayout>
                  <c:x val="0.22370812564980735"/>
                  <c:y val="-0.117021875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2600" b="1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defRPr>
                    </a:pPr>
                    <a:r>
                      <a:rPr lang="en-US" altLang="ko-KR" sz="2600" b="1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rPr>
                      <a:t>63.3</a:t>
                    </a:r>
                    <a:r>
                      <a:rPr lang="en-US" altLang="ko-KR" sz="2600" b="1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rPr>
                      <a:t>%</a:t>
                    </a:r>
                    <a:endParaRPr lang="en-US" altLang="ko-KR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26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  <a:cs typeface="+mn-cs"/>
                    </a:defRPr>
                  </a:pPr>
                  <a:endParaRPr lang="ko-KR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  <a:noFill/>
                    <a:ln>
                      <a:noFill/>
                    </a:ln>
                  </c15:spPr>
                  <c15:layout/>
                </c:ext>
                <c:ext xmlns:c16="http://schemas.microsoft.com/office/drawing/2014/chart" uri="{C3380CC4-5D6E-409C-BE32-E72D297353CC}">
                  <c16:uniqueId val="{00000003-53E9-4AC8-8D4B-3440E7777AA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6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  <a:cs typeface="+mn-cs"/>
                  </a:defRPr>
                </a:pPr>
                <a:endParaRPr lang="ko-KR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extLst>
                <c:ext xmlns:c15="http://schemas.microsoft.com/office/drawing/2012/chart" uri="{02D57815-91ED-43cb-92C2-25804820EDAC}">
                  <c15:fullRef>
                    <c15:sqref>Sheet1!$A$2:$A$5</c15:sqref>
                  </c15:fullRef>
                </c:ext>
              </c:extLst>
              <c:f>Sheet1!$A$2:$A$3</c:f>
              <c:strCache>
                <c:ptCount val="2"/>
                <c:pt idx="0">
                  <c:v>알고 있다</c:v>
                </c:pt>
                <c:pt idx="1">
                  <c:v>나 : 처음 듣거나 몰랐다</c:v>
                </c:pt>
              </c:strCache>
            </c:strRef>
          </c:cat>
          <c:val>
            <c:numRef>
              <c:extLst>
                <c:ext xmlns:c15="http://schemas.microsoft.com/office/drawing/2012/chart" uri="{02D57815-91ED-43cb-92C2-25804820EDAC}">
                  <c15:fullRef>
                    <c15:sqref>Sheet1!$B$2:$B$5</c15:sqref>
                  </c15:fullRef>
                </c:ext>
              </c:extLst>
              <c:f>Sheet1!$B$2:$B$3</c:f>
              <c:numCache>
                <c:formatCode>0.00%</c:formatCode>
                <c:ptCount val="2"/>
                <c:pt idx="0">
                  <c:v>0.36699999999999999</c:v>
                </c:pt>
                <c:pt idx="1">
                  <c:v>0.63300000000000001</c:v>
                </c:pt>
              </c:numCache>
            </c:numRef>
          </c:val>
          <c:extLst>
            <c:ext xmlns:c15="http://schemas.microsoft.com/office/drawing/2012/chart" uri="{02D57815-91ED-43cb-92C2-25804820EDAC}">
              <c15:categoryFilterExceptions/>
            </c:ext>
            <c:ext xmlns:c16="http://schemas.microsoft.com/office/drawing/2014/chart" uri="{C3380CC4-5D6E-409C-BE32-E72D297353CC}">
              <c16:uniqueId val="{00000000-D271-4A6A-AB1A-840CE0F4455F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2600" b="1" i="0" u="none" strike="noStrike" kern="1200" baseline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pPr>
            <a:endParaRPr lang="ko-KR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2600" b="1" i="0" u="none" strike="noStrike" kern="1200" baseline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pPr>
            <a:endParaRPr lang="ko-KR"/>
          </a:p>
        </c:txPr>
      </c:legendEntry>
      <c:layout>
        <c:manualLayout>
          <c:xMode val="edge"/>
          <c:yMode val="edge"/>
          <c:x val="2.0087037037037025E-2"/>
          <c:y val="0.8242694444444445"/>
          <c:w val="0.95590617283950619"/>
          <c:h val="0.1625013888888888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600" b="1" i="0" u="none" strike="noStrike" kern="1200" baseline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+mn-cs"/>
            </a:defRPr>
          </a:pPr>
          <a:endParaRPr lang="ko-KR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20대 중반 이전까지의 시력검사는 보통 6개월 이내를 권장한다는 것을 알고 계십니까?</c:v>
                </c:pt>
              </c:strCache>
            </c:strRef>
          </c:tx>
          <c:spPr>
            <a:solidFill>
              <a:srgbClr val="FFFF00"/>
            </a:solidFill>
          </c:spPr>
          <c:dPt>
            <c:idx val="0"/>
            <c:bubble3D val="0"/>
            <c:spPr>
              <a:solidFill>
                <a:srgbClr val="00B0F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3F4C-47BB-8FE7-7B4F10701635}"/>
              </c:ext>
            </c:extLst>
          </c:dPt>
          <c:dPt>
            <c:idx val="1"/>
            <c:bubble3D val="0"/>
            <c:spPr>
              <a:solidFill>
                <a:srgbClr val="FF00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3F4C-47BB-8FE7-7B4F10701635}"/>
              </c:ext>
            </c:extLst>
          </c:dPt>
          <c:dPt>
            <c:idx val="2"/>
            <c:bubble3D val="0"/>
            <c:spPr>
              <a:solidFill>
                <a:srgbClr val="FFFF00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rgbClr val="FFFF00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Lbl>
              <c:idx val="0"/>
              <c:layout>
                <c:manualLayout>
                  <c:x val="-0.18117483406614152"/>
                  <c:y val="0.16821631944444446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2600" b="1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defRPr>
                    </a:pPr>
                    <a:r>
                      <a:rPr lang="en-US" altLang="ko-KR" sz="26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rPr>
                      <a:t>28.9</a:t>
                    </a:r>
                    <a:r>
                      <a:rPr lang="en-US" altLang="ko-KR" sz="26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rPr>
                      <a:t>%</a:t>
                    </a:r>
                    <a:endParaRPr lang="en-US" altLang="ko-KR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26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  <a:cs typeface="+mn-cs"/>
                    </a:defRPr>
                  </a:pPr>
                  <a:endParaRPr lang="ko-KR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  <a:noFill/>
                    <a:ln>
                      <a:noFill/>
                    </a:ln>
                  </c15:spPr>
                  <c15:layout/>
                </c:ext>
                <c:ext xmlns:c16="http://schemas.microsoft.com/office/drawing/2014/chart" uri="{C3380CC4-5D6E-409C-BE32-E72D297353CC}">
                  <c16:uniqueId val="{00000001-3F4C-47BB-8FE7-7B4F10701635}"/>
                </c:ext>
              </c:extLst>
            </c:dLbl>
            <c:dLbl>
              <c:idx val="1"/>
              <c:layout>
                <c:manualLayout>
                  <c:x val="0.21446668888786394"/>
                  <c:y val="-0.17179583333333334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2600" b="1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defRPr>
                    </a:pPr>
                    <a:r>
                      <a:rPr lang="en-US" altLang="ko-KR" sz="26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rPr>
                      <a:t>71.1</a:t>
                    </a:r>
                    <a:r>
                      <a:rPr lang="en-US" altLang="ko-KR" sz="26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rPr>
                      <a:t>%</a:t>
                    </a:r>
                    <a:endParaRPr lang="en-US" altLang="ko-KR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26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  <a:cs typeface="+mn-cs"/>
                    </a:defRPr>
                  </a:pPr>
                  <a:endParaRPr lang="ko-KR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  <a:noFill/>
                    <a:ln>
                      <a:noFill/>
                    </a:ln>
                  </c15:spPr>
                  <c15:layout/>
                </c:ext>
                <c:ext xmlns:c16="http://schemas.microsoft.com/office/drawing/2014/chart" uri="{C3380CC4-5D6E-409C-BE32-E72D297353CC}">
                  <c16:uniqueId val="{00000003-3F4C-47BB-8FE7-7B4F1070163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6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  <a:cs typeface="+mn-cs"/>
                  </a:defRPr>
                </a:pPr>
                <a:endParaRPr lang="ko-KR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2"/>
                <c:pt idx="0">
                  <c:v>알고 있다</c:v>
                </c:pt>
                <c:pt idx="1">
                  <c:v>처음 듣거나 몰랐다</c:v>
                </c:pt>
              </c:strCache>
            </c:strRef>
          </c:cat>
          <c:val>
            <c:numRef>
              <c:f>Sheet1!$B$2:$B$5</c:f>
              <c:numCache>
                <c:formatCode>0.00%</c:formatCode>
                <c:ptCount val="4"/>
                <c:pt idx="0">
                  <c:v>0.28899999999999998</c:v>
                </c:pt>
                <c:pt idx="1">
                  <c:v>0.71099999999999997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F4C-47BB-8FE7-7B4F10701635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600" b="1" i="0" u="none" strike="noStrike" kern="1200" baseline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+mn-cs"/>
            </a:defRPr>
          </a:pPr>
          <a:endParaRPr lang="ko-KR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9957724373135249"/>
          <c:y val="0.19024867261584083"/>
          <c:w val="0.60376925823795669"/>
          <c:h val="0.64014494002452271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20대 중반 이전까지의 시력검사는 보통 6개월 이내를 권장한다는 것을 알고 계십니까?</c:v>
                </c:pt>
              </c:strCache>
            </c:strRef>
          </c:tx>
          <c:spPr>
            <a:solidFill>
              <a:srgbClr val="FFFF00"/>
            </a:solidFill>
          </c:spPr>
          <c:dPt>
            <c:idx val="0"/>
            <c:bubble3D val="0"/>
            <c:spPr>
              <a:solidFill>
                <a:srgbClr val="FFC0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3E9-4AC8-8D4B-3440E7777AA1}"/>
              </c:ext>
            </c:extLst>
          </c:dPt>
          <c:dPt>
            <c:idx val="1"/>
            <c:bubble3D val="0"/>
            <c:spPr>
              <a:solidFill>
                <a:srgbClr val="00B0F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3E9-4AC8-8D4B-3440E7777AA1}"/>
              </c:ext>
            </c:extLst>
          </c:dPt>
          <c:dPt>
            <c:idx val="2"/>
            <c:bubble3D val="0"/>
            <c:spPr>
              <a:solidFill>
                <a:srgbClr val="FF00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0CB-4A6E-8D59-F4441596D1BA}"/>
              </c:ext>
            </c:extLst>
          </c:dPt>
          <c:dLbls>
            <c:dLbl>
              <c:idx val="0"/>
              <c:layout>
                <c:manualLayout>
                  <c:x val="-0.11830791883054059"/>
                  <c:y val="0.15730500593217933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2600" b="1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defRPr>
                    </a:pPr>
                    <a:r>
                      <a:rPr lang="en-US" altLang="ko-KR" sz="26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rPr>
                      <a:t> </a:t>
                    </a:r>
                    <a:r>
                      <a:rPr lang="en-US" altLang="ko-KR" sz="26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rPr>
                      <a:t>20.0%</a:t>
                    </a:r>
                    <a:endParaRPr lang="en-US" altLang="ko-KR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26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  <a:cs typeface="+mn-cs"/>
                    </a:defRPr>
                  </a:pPr>
                  <a:endParaRPr lang="ko-KR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729536553589919"/>
                      <c:h val="0.10168743503899766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53E9-4AC8-8D4B-3440E7777AA1}"/>
                </c:ext>
              </c:extLst>
            </c:dLbl>
            <c:dLbl>
              <c:idx val="1"/>
              <c:layout>
                <c:manualLayout>
                  <c:x val="-0.16519204985566266"/>
                  <c:y val="-0.19879116601224486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2600" b="1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defRPr>
                    </a:pPr>
                    <a:r>
                      <a:rPr lang="en-US" altLang="ko-KR" sz="26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rPr>
                      <a:t>46.7</a:t>
                    </a:r>
                    <a:r>
                      <a:rPr lang="en-US" altLang="ko-KR" sz="26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rPr>
                      <a:t>%</a:t>
                    </a:r>
                    <a:endParaRPr lang="en-US" altLang="ko-KR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26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  <a:cs typeface="+mn-cs"/>
                    </a:defRPr>
                  </a:pPr>
                  <a:endParaRPr lang="ko-KR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7056050899499822"/>
                      <c:h val="0.12724781344234143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53E9-4AC8-8D4B-3440E7777AA1}"/>
                </c:ext>
              </c:extLst>
            </c:dLbl>
            <c:dLbl>
              <c:idx val="2"/>
              <c:layout>
                <c:manualLayout>
                  <c:x val="0.17046035397417911"/>
                  <c:y val="0.1213611307063238"/>
                </c:manualLayout>
              </c:layout>
              <c:tx>
                <c:rich>
                  <a:bodyPr rot="0" spcFirstLastPara="1" vertOverflow="ellipsis" horzOverflow="clip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2600" b="1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defRPr>
                    </a:pPr>
                    <a:r>
                      <a:rPr lang="en-US" altLang="ko-KR" sz="26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rPr>
                      <a:t>33.3</a:t>
                    </a:r>
                    <a:r>
                      <a:rPr lang="en-US" altLang="ko-KR" sz="26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rPr>
                      <a:t>%</a:t>
                    </a:r>
                    <a:endParaRPr lang="en-US" altLang="ko-KR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horzOverflow="clip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26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  <a:cs typeface="+mn-cs"/>
                    </a:defRPr>
                  </a:pPr>
                  <a:endParaRPr lang="ko-KR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  <a:noFill/>
                    <a:ln>
                      <a:noFill/>
                    </a:ln>
                  </c15:spPr>
                  <c15:layout/>
                </c:ext>
                <c:ext xmlns:c16="http://schemas.microsoft.com/office/drawing/2014/chart" uri="{C3380CC4-5D6E-409C-BE32-E72D297353CC}">
                  <c16:uniqueId val="{00000001-80CB-4A6E-8D59-F4441596D1B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6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  <a:cs typeface="+mn-cs"/>
                  </a:defRPr>
                </a:pPr>
                <a:endParaRPr lang="ko-K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extLst>
                <c:ext xmlns:c15="http://schemas.microsoft.com/office/drawing/2012/chart" uri="{02D57815-91ED-43cb-92C2-25804820EDAC}">
                  <c15:fullRef>
                    <c15:sqref>Sheet1!$A$2:$A$5</c15:sqref>
                  </c15:fullRef>
                </c:ext>
              </c:extLst>
              <c:f>Sheet1!$A$2:$A$4</c:f>
              <c:strCache>
                <c:ptCount val="3"/>
                <c:pt idx="0">
                  <c:v>1년 미만</c:v>
                </c:pt>
                <c:pt idx="1">
                  <c:v>1년 이상 2년 미만</c:v>
                </c:pt>
                <c:pt idx="2">
                  <c:v>2년 이상 미검사</c:v>
                </c:pt>
              </c:strCache>
            </c:strRef>
          </c:cat>
          <c:val>
            <c:numRef>
              <c:extLst>
                <c:ext xmlns:c15="http://schemas.microsoft.com/office/drawing/2012/chart" uri="{02D57815-91ED-43cb-92C2-25804820EDAC}">
                  <c15:fullRef>
                    <c15:sqref>Sheet1!$B$2:$B$5</c15:sqref>
                  </c15:fullRef>
                </c:ext>
              </c:extLst>
              <c:f>Sheet1!$B$2:$B$4</c:f>
              <c:numCache>
                <c:formatCode>0.00%</c:formatCode>
                <c:ptCount val="3"/>
                <c:pt idx="0">
                  <c:v>0.2</c:v>
                </c:pt>
                <c:pt idx="1">
                  <c:v>0.46700000000000003</c:v>
                </c:pt>
                <c:pt idx="2">
                  <c:v>0.33300000000000002</c:v>
                </c:pt>
              </c:numCache>
            </c:numRef>
          </c:val>
          <c:extLst>
            <c:ext xmlns:c15="http://schemas.microsoft.com/office/drawing/2012/chart" uri="{02D57815-91ED-43cb-92C2-25804820EDAC}">
              <c15:categoryFilterExceptions/>
            </c:ext>
            <c:ext xmlns:c16="http://schemas.microsoft.com/office/drawing/2014/chart" uri="{C3380CC4-5D6E-409C-BE32-E72D297353CC}">
              <c16:uniqueId val="{00000000-D271-4A6A-AB1A-840CE0F4455F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5.8990638902555832E-3"/>
          <c:y val="0.85109570372048371"/>
          <c:w val="0.99404959385513791"/>
          <c:h val="0.1303034645147636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600" b="1" i="0" u="none" strike="noStrike" kern="1200" baseline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+mn-cs"/>
            </a:defRPr>
          </a:pPr>
          <a:endParaRPr lang="ko-KR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9925606684715499"/>
          <c:y val="0.17960327980100524"/>
          <c:w val="0.62721621620455081"/>
          <c:h val="0.6722212430686334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20대 중반 이전까지의 시력검사는 보통 6개월 이내를 권장한다는 것을 알고 계십니까?</c:v>
                </c:pt>
              </c:strCache>
            </c:strRef>
          </c:tx>
          <c:spPr>
            <a:solidFill>
              <a:srgbClr val="FFFF00"/>
            </a:solidFill>
          </c:spPr>
          <c:dPt>
            <c:idx val="0"/>
            <c:bubble3D val="0"/>
            <c:spPr>
              <a:solidFill>
                <a:srgbClr val="FFC0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883B-43CA-B560-A84B70092A7D}"/>
              </c:ext>
            </c:extLst>
          </c:dPt>
          <c:dPt>
            <c:idx val="1"/>
            <c:bubble3D val="0"/>
            <c:spPr>
              <a:solidFill>
                <a:srgbClr val="00B0F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4-883B-43CA-B560-A84B70092A7D}"/>
              </c:ext>
            </c:extLst>
          </c:dPt>
          <c:dPt>
            <c:idx val="2"/>
            <c:bubble3D val="0"/>
            <c:spPr>
              <a:solidFill>
                <a:srgbClr val="FF00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83B-43CA-B560-A84B70092A7D}"/>
              </c:ext>
            </c:extLst>
          </c:dPt>
          <c:dLbls>
            <c:dLbl>
              <c:idx val="0"/>
              <c:layout>
                <c:manualLayout>
                  <c:x val="-0.12188546814491744"/>
                  <c:y val="0.14521212539069678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2600" b="1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defRPr>
                    </a:pPr>
                    <a:r>
                      <a:rPr lang="en-US" altLang="ko-KR" sz="26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rPr>
                      <a:t>11.1</a:t>
                    </a:r>
                    <a:r>
                      <a:rPr lang="en-US" altLang="ko-KR" sz="26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rPr>
                      <a:t>%</a:t>
                    </a:r>
                    <a:endParaRPr lang="en-US" altLang="ko-KR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26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  <a:cs typeface="+mn-cs"/>
                    </a:defRPr>
                  </a:pPr>
                  <a:endParaRPr lang="ko-KR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7556536711204393"/>
                      <c:h val="0.18326331433474288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2-883B-43CA-B560-A84B70092A7D}"/>
                </c:ext>
              </c:extLst>
            </c:dLbl>
            <c:dLbl>
              <c:idx val="1"/>
              <c:layout>
                <c:manualLayout>
                  <c:x val="-0.18223744720413868"/>
                  <c:y val="-5.1024544953116382E-2"/>
                </c:manualLayout>
              </c:layout>
              <c:tx>
                <c:rich>
                  <a:bodyPr/>
                  <a:lstStyle/>
                  <a:p>
                    <a:r>
                      <a:rPr lang="en-US" altLang="ko-KR" sz="26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rPr>
                      <a:t>33.3</a:t>
                    </a:r>
                    <a:r>
                      <a:rPr lang="en-US" altLang="ko-KR" sz="26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rPr>
                      <a:t>%</a:t>
                    </a:r>
                    <a:endParaRPr lang="en-US" altLang="ko-KR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883B-43CA-B560-A84B70092A7D}"/>
                </c:ext>
              </c:extLst>
            </c:dLbl>
            <c:dLbl>
              <c:idx val="2"/>
              <c:layout>
                <c:manualLayout>
                  <c:x val="0.16063339072628352"/>
                  <c:y val="-4.0062205062205064E-2"/>
                </c:manualLayout>
              </c:layout>
              <c:tx>
                <c:rich>
                  <a:bodyPr/>
                  <a:lstStyle/>
                  <a:p>
                    <a:r>
                      <a:rPr lang="en-US" altLang="ko-KR" sz="26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rPr>
                      <a:t>55.6</a:t>
                    </a:r>
                    <a:r>
                      <a:rPr lang="en-US" altLang="ko-KR" sz="26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rPr>
                      <a:t>%</a:t>
                    </a:r>
                    <a:endParaRPr lang="en-US" altLang="ko-KR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883B-43CA-B560-A84B70092A7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6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  <a:cs typeface="+mn-cs"/>
                  </a:defRPr>
                </a:pPr>
                <a:endParaRPr lang="ko-K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3"/>
                <c:pt idx="0">
                  <c:v>가 : 1년 미만</c:v>
                </c:pt>
                <c:pt idx="1">
                  <c:v>나 : 1년 이상 2년 미만</c:v>
                </c:pt>
                <c:pt idx="2">
                  <c:v>다 : 2년 이상 미검사</c:v>
                </c:pt>
              </c:strCache>
            </c:strRef>
          </c:cat>
          <c:val>
            <c:numRef>
              <c:f>Sheet1!$B$2:$B$5</c:f>
              <c:numCache>
                <c:formatCode>0.00%</c:formatCode>
                <c:ptCount val="3"/>
                <c:pt idx="0">
                  <c:v>0.111</c:v>
                </c:pt>
                <c:pt idx="1">
                  <c:v>0.33300000000000002</c:v>
                </c:pt>
                <c:pt idx="2">
                  <c:v>0.55600000000000005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83B-43CA-B560-A84B70092A7D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"/>
          <c:y val="0.83699313189291347"/>
          <c:w val="0.99849249613029145"/>
          <c:h val="0.1612920386486570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600" b="1" i="0" u="none" strike="noStrike" kern="1200" baseline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+mn-cs"/>
            </a:defRPr>
          </a:pPr>
          <a:endParaRPr lang="ko-KR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100" b="1"/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Reversed" id="21">
  <a:schemeClr val="accent1"/>
</cs:colorStyle>
</file>

<file path=ppt/charts/colors2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59E85A-7BBA-4707-AB4C-C7BD614F8D83}" type="datetimeFigureOut">
              <a:rPr lang="ko-KR" altLang="en-US" smtClean="0"/>
              <a:t>2021-12-01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286000" y="685800"/>
            <a:ext cx="228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BFC8B4-D810-491B-A7CC-11E9B61D19A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50656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BFC8B4-D810-491B-A7CC-11E9B61D19A3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761453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620838" y="10066338"/>
            <a:ext cx="18361025" cy="694531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3240088" y="18362613"/>
            <a:ext cx="15122525" cy="82804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9E2791-ACE6-4D7B-80B5-40A42C4810A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E20A841-B68D-41C3-A5BE-9D2EC7119D1E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15662275" y="1296988"/>
            <a:ext cx="4860925" cy="27649487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1079500" y="1296988"/>
            <a:ext cx="14430375" cy="27649487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8BF22C-DD1D-42E3-A661-B02D4F6755B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DA28416-4E37-453E-AEC4-EF7985F8F01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06563" y="20823238"/>
            <a:ext cx="18362612" cy="643572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706563" y="13733463"/>
            <a:ext cx="18362612" cy="70897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26ECA7-083E-472E-BEC2-5B88BCE56617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1079500" y="7561263"/>
            <a:ext cx="9645650" cy="21385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877550" y="7561263"/>
            <a:ext cx="9645650" cy="21385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0EDCC7-2DE4-4833-8BA1-E1476C00BEE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079500" y="7253288"/>
            <a:ext cx="9545638" cy="3022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79500" y="10275888"/>
            <a:ext cx="9545638" cy="186705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10974388" y="7253288"/>
            <a:ext cx="9548812" cy="3022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10974388" y="10275888"/>
            <a:ext cx="9548812" cy="186705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F0DAB9-1B22-4476-86E5-E69398500BA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FF7DD7-DD0B-4B73-9CA4-77C93E1E735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CCBEDE-A03F-4898-9C90-165FA181EC2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79500" y="1290638"/>
            <a:ext cx="7107238" cy="5489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445500" y="1290638"/>
            <a:ext cx="12077700" cy="276558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079500" y="6780213"/>
            <a:ext cx="7107238" cy="221662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025623-C564-4E20-987E-BE98D907A2D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233863" y="22682200"/>
            <a:ext cx="12961937" cy="2678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4233863" y="2895600"/>
            <a:ext cx="12961937" cy="1944211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233863" y="25360313"/>
            <a:ext cx="12961937" cy="38036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D394B8-9ACC-453E-A90E-D0C5171E199E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1296988"/>
            <a:ext cx="19443700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9500" y="7561263"/>
            <a:ext cx="19443700" cy="2138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0" y="29508450"/>
            <a:ext cx="504190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>
              <a:defRPr sz="4700"/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380288" y="29508450"/>
            <a:ext cx="6842125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 algn="ctr">
              <a:defRPr sz="4700"/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481300" y="29508450"/>
            <a:ext cx="504190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 algn="r">
              <a:defRPr sz="4700"/>
            </a:lvl1pPr>
          </a:lstStyle>
          <a:p>
            <a:fld id="{8AFD4BAB-1370-4384-BFC7-D2CD913F0926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+mj-lt"/>
          <a:ea typeface="+mj-ea"/>
          <a:cs typeface="+mj-cs"/>
        </a:defRPr>
      </a:lvl1pPr>
      <a:lvl2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1157288" indent="-1157288" algn="l" defTabSz="3086100" rtl="0" eaLnBrk="0" fontAlgn="base" latinLnBrk="1" hangingPunct="0">
        <a:spcBef>
          <a:spcPct val="20000"/>
        </a:spcBef>
        <a:spcAft>
          <a:spcPct val="0"/>
        </a:spcAft>
        <a:buChar char="•"/>
        <a:defRPr kumimoji="1" sz="10800">
          <a:solidFill>
            <a:schemeClr val="tx1"/>
          </a:solidFill>
          <a:latin typeface="+mn-lt"/>
          <a:ea typeface="+mn-ea"/>
          <a:cs typeface="+mn-cs"/>
        </a:defRPr>
      </a:lvl1pPr>
      <a:lvl2pPr marL="2508250" indent="-965200" algn="l" defTabSz="3086100" rtl="0" eaLnBrk="0" fontAlgn="base" latinLnBrk="1" hangingPunct="0">
        <a:spcBef>
          <a:spcPct val="20000"/>
        </a:spcBef>
        <a:spcAft>
          <a:spcPct val="0"/>
        </a:spcAft>
        <a:buChar char="–"/>
        <a:defRPr kumimoji="1" sz="9500">
          <a:solidFill>
            <a:schemeClr val="tx1"/>
          </a:solidFill>
          <a:latin typeface="+mn-lt"/>
          <a:ea typeface="+mn-ea"/>
        </a:defRPr>
      </a:lvl2pPr>
      <a:lvl3pPr marL="385762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•"/>
        <a:defRPr kumimoji="1" sz="8100">
          <a:solidFill>
            <a:schemeClr val="tx1"/>
          </a:solidFill>
          <a:latin typeface="+mn-lt"/>
          <a:ea typeface="+mn-ea"/>
        </a:defRPr>
      </a:lvl3pPr>
      <a:lvl4pPr marL="540067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–"/>
        <a:defRPr kumimoji="1" sz="6800">
          <a:solidFill>
            <a:schemeClr val="tx1"/>
          </a:solidFill>
          <a:latin typeface="+mn-lt"/>
          <a:ea typeface="+mn-ea"/>
        </a:defRPr>
      </a:lvl4pPr>
      <a:lvl5pPr marL="694372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5pPr>
      <a:lvl6pPr marL="74009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6pPr>
      <a:lvl7pPr marL="78581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7pPr>
      <a:lvl8pPr marL="83153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8pPr>
      <a:lvl9pPr marL="87725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4.xml"/><Relationship Id="rId3" Type="http://schemas.openxmlformats.org/officeDocument/2006/relationships/image" Target="../media/image1.png"/><Relationship Id="rId7" Type="http://schemas.openxmlformats.org/officeDocument/2006/relationships/chart" Target="../charts/chart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2.xml"/><Relationship Id="rId5" Type="http://schemas.openxmlformats.org/officeDocument/2006/relationships/chart" Target="../charts/chart1.xml"/><Relationship Id="rId4" Type="http://schemas.openxmlformats.org/officeDocument/2006/relationships/image" Target="../media/image2.jpeg"/><Relationship Id="rId9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AutoShape 6"/>
          <p:cNvSpPr>
            <a:spLocks noChangeArrowheads="1"/>
          </p:cNvSpPr>
          <p:nvPr/>
        </p:nvSpPr>
        <p:spPr bwMode="auto">
          <a:xfrm>
            <a:off x="481430" y="518421"/>
            <a:ext cx="20611271" cy="4030180"/>
          </a:xfrm>
          <a:prstGeom prst="roundRect">
            <a:avLst>
              <a:gd name="adj" fmla="val 16667"/>
            </a:avLst>
          </a:prstGeom>
          <a:solidFill>
            <a:srgbClr val="002E58"/>
          </a:solidFill>
          <a:ln w="50800">
            <a:solidFill>
              <a:srgbClr val="002E58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lvl="0" algn="ctr" defTabSz="3089186"/>
            <a:r>
              <a:rPr lang="ko-KR" altLang="en-US" sz="6000" dirty="0" smtClean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정기적 </a:t>
            </a:r>
            <a:r>
              <a:rPr lang="ko-KR" altLang="en-US" sz="6000" dirty="0" smtClean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시력 검사에 대한 인식 조사</a:t>
            </a:r>
            <a:endParaRPr lang="en-US" altLang="ko-KR" sz="6000" dirty="0">
              <a:solidFill>
                <a:srgbClr val="FFFFFF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lvl="0" algn="ctr" defTabSz="3089186"/>
            <a:endParaRPr lang="en-US" altLang="ko-KR" sz="2002" dirty="0">
              <a:solidFill>
                <a:srgbClr val="FFFFFF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lvl="0" algn="ctr" defTabSz="3089186"/>
            <a:r>
              <a:rPr lang="ko-KR" altLang="en-US" sz="4000" b="1" u="sng" dirty="0" smtClean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김하영</a:t>
            </a:r>
            <a:r>
              <a:rPr lang="ko-KR" altLang="en-US" sz="4000" b="1" dirty="0" smtClean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ko-KR" altLang="en-US" sz="4000" b="1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∙ </a:t>
            </a:r>
            <a:r>
              <a:rPr lang="ko-KR" altLang="en-US" sz="4000" b="1" dirty="0" err="1" smtClean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박미내</a:t>
            </a:r>
            <a:r>
              <a:rPr lang="ko-KR" altLang="en-US" sz="4000" b="1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∙ </a:t>
            </a:r>
            <a:r>
              <a:rPr lang="ko-KR" altLang="en-US" sz="4000" b="1" dirty="0" smtClean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한유빈</a:t>
            </a:r>
            <a:r>
              <a:rPr lang="ko-KR" altLang="en-US" sz="4000" b="1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∙ </a:t>
            </a:r>
            <a:r>
              <a:rPr lang="ko-KR" altLang="en-US" sz="4000" b="1" dirty="0" err="1" smtClean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양화목</a:t>
            </a:r>
            <a:r>
              <a:rPr lang="ko-KR" altLang="en-US" sz="4000" b="1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∙ </a:t>
            </a:r>
            <a:r>
              <a:rPr lang="ko-KR" altLang="en-US" sz="4000" b="1" dirty="0" smtClean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문민</a:t>
            </a:r>
            <a:r>
              <a:rPr lang="ko-KR" altLang="en-US" sz="4000" b="1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∙ </a:t>
            </a:r>
            <a:r>
              <a:rPr lang="ko-KR" altLang="en-US" sz="4000" b="1" dirty="0" smtClean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김효진</a:t>
            </a:r>
            <a:r>
              <a:rPr lang="ko-KR" altLang="en-US" sz="4400" b="1" baseline="30000" dirty="0" smtClean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*</a:t>
            </a:r>
            <a:r>
              <a:rPr lang="ko-KR" altLang="en-US" sz="4004" b="1" dirty="0" smtClean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endParaRPr lang="en-US" altLang="ko-KR" sz="4004" b="1" dirty="0">
              <a:solidFill>
                <a:srgbClr val="FFFFFF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lvl="0" algn="ctr" defTabSz="3089186"/>
            <a:endParaRPr lang="en-US" altLang="ko-KR" sz="2002" b="1" dirty="0">
              <a:solidFill>
                <a:srgbClr val="FFFFFF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lvl="0" algn="ctr" defTabSz="3084552"/>
            <a:r>
              <a:rPr lang="ko-KR" altLang="en-US" sz="3600" b="1" dirty="0" smtClean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백석대학교 보건학부 </a:t>
            </a:r>
            <a:r>
              <a:rPr lang="ko-KR" altLang="en-US" sz="3600" b="1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안경광학과</a:t>
            </a:r>
          </a:p>
        </p:txBody>
      </p:sp>
      <p:sp>
        <p:nvSpPr>
          <p:cNvPr id="2168" name="Rectangle 333"/>
          <p:cNvSpPr>
            <a:spLocks noChangeArrowheads="1"/>
          </p:cNvSpPr>
          <p:nvPr/>
        </p:nvSpPr>
        <p:spPr bwMode="auto">
          <a:xfrm>
            <a:off x="6077" y="-98507"/>
            <a:ext cx="184627" cy="878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 sz="5106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077" y="-98507"/>
            <a:ext cx="184627" cy="878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389" tIns="45694" rIns="91389" bIns="45694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06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6077" y="-98507"/>
            <a:ext cx="184627" cy="878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389" tIns="45694" rIns="91389" bIns="45694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06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6077" y="-98507"/>
            <a:ext cx="184627" cy="878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389" tIns="45694" rIns="91389" bIns="45694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06"/>
          </a:p>
        </p:txBody>
      </p:sp>
      <p:sp>
        <p:nvSpPr>
          <p:cNvPr id="2" name="TextBox 1"/>
          <p:cNvSpPr txBox="1"/>
          <p:nvPr/>
        </p:nvSpPr>
        <p:spPr>
          <a:xfrm>
            <a:off x="7215868" y="31532841"/>
            <a:ext cx="7067962" cy="6462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3599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2021</a:t>
            </a:r>
            <a:r>
              <a:rPr lang="ko-KR" altLang="en-US" sz="3599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3599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한국안광학회 동계학술대회</a:t>
            </a: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82662" y="1000284"/>
            <a:ext cx="3033447" cy="3066453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2" descr="D:\학과자료-20014년부터 2016년까지\2016년 학과서류\2016년 한국안광학회지 자료\한국안광학회 원마크.jpg">
            <a:extLst>
              <a:ext uri="{FF2B5EF4-FFF2-40B4-BE49-F238E27FC236}">
                <a16:creationId xmlns:a16="http://schemas.microsoft.com/office/drawing/2014/main" id="{DB39E330-D165-B34A-A1E9-97793A388C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211" y="1161423"/>
            <a:ext cx="3311561" cy="2435487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09544510-645B-F648-87C3-4E9A9E669926}"/>
              </a:ext>
            </a:extLst>
          </p:cNvPr>
          <p:cNvGrpSpPr/>
          <p:nvPr/>
        </p:nvGrpSpPr>
        <p:grpSpPr>
          <a:xfrm>
            <a:off x="481429" y="5051525"/>
            <a:ext cx="6863015" cy="4275312"/>
            <a:chOff x="482172" y="5050192"/>
            <a:chExt cx="6873606" cy="5413598"/>
          </a:xfrm>
        </p:grpSpPr>
        <p:sp>
          <p:nvSpPr>
            <p:cNvPr id="4" name="직사각형 3">
              <a:extLst>
                <a:ext uri="{FF2B5EF4-FFF2-40B4-BE49-F238E27FC236}">
                  <a16:creationId xmlns:a16="http://schemas.microsoft.com/office/drawing/2014/main" id="{99933089-4267-014C-B5CB-6FB1176F5CC5}"/>
                </a:ext>
              </a:extLst>
            </p:cNvPr>
            <p:cNvSpPr/>
            <p:nvPr/>
          </p:nvSpPr>
          <p:spPr bwMode="auto">
            <a:xfrm>
              <a:off x="482172" y="5439708"/>
              <a:ext cx="6873606" cy="5024082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defTabSz="3084552"/>
              <a:endParaRPr lang="ko-KR" altLang="en-US" sz="6097"/>
            </a:p>
          </p:txBody>
        </p:sp>
        <p:sp>
          <p:nvSpPr>
            <p:cNvPr id="5" name="모서리가 둥근 직사각형 4"/>
            <p:cNvSpPr/>
            <p:nvPr/>
          </p:nvSpPr>
          <p:spPr bwMode="auto">
            <a:xfrm>
              <a:off x="623858" y="5050192"/>
              <a:ext cx="6590233" cy="948910"/>
            </a:xfrm>
            <a:prstGeom prst="roundRect">
              <a:avLst/>
            </a:prstGeom>
            <a:solidFill>
              <a:srgbClr val="F66A00"/>
            </a:solidFill>
            <a:ln w="9525" cap="flat" cmpd="sng" algn="ctr">
              <a:solidFill>
                <a:srgbClr val="F66A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3084552"/>
              <a:r>
                <a:rPr lang="en-US" altLang="ko-KR" sz="3994" b="1" dirty="0">
                  <a:ln w="18415" cmpd="sng">
                    <a:noFill/>
                    <a:prstDash val="solid"/>
                  </a:ln>
                  <a:solidFill>
                    <a:schemeClr val="bg1"/>
                  </a:solidFill>
                  <a:latin typeface="+mj-ea"/>
                  <a:ea typeface="+mj-ea"/>
                  <a:cs typeface="Calibri" panose="020F0502020204030204" pitchFamily="34" charset="0"/>
                </a:rPr>
                <a:t>INTRODUCTION</a:t>
              </a:r>
              <a:endParaRPr lang="ko-KR" altLang="en-US" sz="3994" b="1" dirty="0">
                <a:ln w="18415" cmpd="sng">
                  <a:noFill/>
                  <a:prstDash val="solid"/>
                </a:ln>
                <a:solidFill>
                  <a:schemeClr val="bg1"/>
                </a:solidFill>
                <a:latin typeface="+mj-ea"/>
                <a:ea typeface="+mj-ea"/>
                <a:cs typeface="Calibri" panose="020F0502020204030204" pitchFamily="34" charset="0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908B7893-B25B-704D-8991-4D93B8667672}"/>
                </a:ext>
              </a:extLst>
            </p:cNvPr>
            <p:cNvSpPr txBox="1"/>
            <p:nvPr/>
          </p:nvSpPr>
          <p:spPr>
            <a:xfrm>
              <a:off x="626699" y="6154430"/>
              <a:ext cx="6577515" cy="40976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sz="2796" b="1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주변에 정기적으로 시력을 검사해야 한다는 것을 모르는 경우</a:t>
              </a:r>
              <a:r>
                <a:rPr lang="ko-KR" altLang="en-US" sz="2796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가</a:t>
              </a:r>
              <a:r>
                <a:rPr lang="ko-KR" altLang="en-US" sz="2796" b="1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많다고 추정되어 정기적 시력 검사에 관한 인지 정도와 검사 주기에 대해서 조사하고</a:t>
              </a:r>
              <a:r>
                <a:rPr lang="en-US" altLang="ko-KR" sz="2796" b="1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, </a:t>
              </a:r>
              <a:r>
                <a:rPr lang="ko-KR" altLang="en-US" sz="2796" b="1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인식 개선을 위한 방안을 모색하고자 한다</a:t>
              </a:r>
              <a:r>
                <a:rPr lang="en-US" altLang="ko-KR" sz="2796" b="1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</a:t>
              </a:r>
              <a:endParaRPr lang="en-US" altLang="ko-KR" sz="2796" b="1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58C45BB-483C-9A4A-8686-B66EC3AD0F7C}"/>
              </a:ext>
            </a:extLst>
          </p:cNvPr>
          <p:cNvGrpSpPr/>
          <p:nvPr/>
        </p:nvGrpSpPr>
        <p:grpSpPr>
          <a:xfrm>
            <a:off x="7560348" y="5051525"/>
            <a:ext cx="13532353" cy="4284750"/>
            <a:chOff x="7572016" y="5050191"/>
            <a:chExt cx="13553236" cy="5413599"/>
          </a:xfrm>
        </p:grpSpPr>
        <p:sp>
          <p:nvSpPr>
            <p:cNvPr id="7" name="직사각형 6">
              <a:extLst>
                <a:ext uri="{FF2B5EF4-FFF2-40B4-BE49-F238E27FC236}">
                  <a16:creationId xmlns:a16="http://schemas.microsoft.com/office/drawing/2014/main" id="{D34AD32B-2D1B-E24D-9BB0-731AD312E448}"/>
                </a:ext>
              </a:extLst>
            </p:cNvPr>
            <p:cNvSpPr/>
            <p:nvPr/>
          </p:nvSpPr>
          <p:spPr bwMode="auto">
            <a:xfrm>
              <a:off x="7572016" y="5439708"/>
              <a:ext cx="13553236" cy="5024082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defTabSz="3084552"/>
              <a:endParaRPr lang="ko-KR" altLang="en-US" sz="6097"/>
            </a:p>
          </p:txBody>
        </p:sp>
        <p:sp>
          <p:nvSpPr>
            <p:cNvPr id="57" name="모서리가 둥근 직사각형 56"/>
            <p:cNvSpPr/>
            <p:nvPr/>
          </p:nvSpPr>
          <p:spPr bwMode="auto">
            <a:xfrm>
              <a:off x="7826159" y="5050191"/>
              <a:ext cx="13082858" cy="948911"/>
            </a:xfrm>
            <a:prstGeom prst="roundRect">
              <a:avLst/>
            </a:prstGeom>
            <a:solidFill>
              <a:srgbClr val="F66A00"/>
            </a:solidFill>
            <a:ln w="9525" cap="flat" cmpd="sng" algn="ctr">
              <a:solidFill>
                <a:srgbClr val="F66A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3084552"/>
              <a:r>
                <a:rPr lang="en-US" altLang="ko-KR" sz="3994" b="1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rPr>
                <a:t>METHODS</a:t>
              </a:r>
              <a:endParaRPr lang="ko-KR" altLang="en-US" sz="3994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endParaRPr>
            </a:p>
            <a:p>
              <a:pPr algn="ctr" defTabSz="3084552"/>
              <a:endParaRPr lang="ko-KR" altLang="en-US" sz="3998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C510AB0-F81F-974F-8800-BB0FD6BC90CC}"/>
                </a:ext>
              </a:extLst>
            </p:cNvPr>
            <p:cNvSpPr txBox="1"/>
            <p:nvPr/>
          </p:nvSpPr>
          <p:spPr>
            <a:xfrm>
              <a:off x="7826159" y="6128370"/>
              <a:ext cx="13082858" cy="40886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sz="2796" b="1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청소년 및 성인 </a:t>
              </a:r>
              <a:r>
                <a:rPr lang="en-US" altLang="ko-KR" sz="2796" b="1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105</a:t>
              </a:r>
              <a:r>
                <a:rPr lang="ko-KR" altLang="en-US" sz="2796" b="1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명</a:t>
              </a:r>
              <a:r>
                <a:rPr lang="en-US" altLang="ko-KR" sz="2796" b="1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(</a:t>
              </a:r>
              <a:r>
                <a:rPr lang="ko-KR" altLang="en-US" sz="2796" b="1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청소년 및 </a:t>
              </a:r>
              <a:r>
                <a:rPr lang="en-US" altLang="ko-KR" sz="2796" b="1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20</a:t>
              </a:r>
              <a:r>
                <a:rPr lang="ko-KR" altLang="en-US" sz="2796" b="1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대 </a:t>
              </a:r>
              <a:r>
                <a:rPr lang="en-US" altLang="ko-KR" sz="2796" b="1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60</a:t>
              </a:r>
              <a:r>
                <a:rPr lang="ko-KR" altLang="en-US" sz="2796" b="1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명</a:t>
              </a:r>
              <a:r>
                <a:rPr lang="en-US" altLang="ko-KR" sz="2796" b="1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, 30</a:t>
              </a:r>
              <a:r>
                <a:rPr lang="ko-KR" altLang="en-US" sz="2796" b="1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대 이상 </a:t>
              </a:r>
              <a:r>
                <a:rPr lang="en-US" altLang="ko-KR" sz="2796" b="1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45</a:t>
              </a:r>
              <a:r>
                <a:rPr lang="ko-KR" altLang="en-US" sz="2796" b="1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명</a:t>
              </a:r>
              <a:r>
                <a:rPr lang="en-US" altLang="ko-KR" sz="2796" b="1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)</a:t>
              </a:r>
              <a:r>
                <a:rPr lang="ko-KR" altLang="en-US" sz="2796" b="1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을 대상으로 정기적 시력 검사에 대한 실태와 인식도 정도 및 경로를 </a:t>
              </a:r>
              <a:r>
                <a:rPr lang="ko-KR" altLang="en-US" sz="2796" b="1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네이버</a:t>
              </a:r>
              <a:r>
                <a:rPr lang="ko-KR" altLang="en-US" sz="2796" b="1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폼을 이용하여 온라인으로 설문조사 하였다</a:t>
              </a:r>
              <a:r>
                <a:rPr lang="en-US" altLang="ko-KR" sz="2796" b="1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 </a:t>
              </a:r>
              <a:r>
                <a:rPr lang="ko-KR" altLang="en-US" sz="2796" b="1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통계는 </a:t>
              </a:r>
              <a:r>
                <a:rPr lang="en-US" altLang="ko-KR" sz="2796" b="1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SPSS 18.0(SPSS </a:t>
              </a:r>
              <a:r>
                <a:rPr lang="en-US" altLang="ko-KR" sz="2796" b="1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Inc</a:t>
              </a:r>
              <a:r>
                <a:rPr lang="en-US" altLang="ko-KR" sz="2796" b="1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, Chicago, IL USA) </a:t>
              </a:r>
              <a:r>
                <a:rPr lang="ko-KR" altLang="en-US" sz="2796" b="1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프로그램을 이용하였고</a:t>
              </a:r>
              <a:r>
                <a:rPr lang="en-US" altLang="ko-KR" sz="2796" b="1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, </a:t>
              </a:r>
              <a:r>
                <a:rPr lang="ko-KR" altLang="en-US" sz="2796" b="1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분석은 빈도분석</a:t>
              </a:r>
              <a:r>
                <a:rPr lang="en-US" altLang="ko-KR" sz="2796" b="1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, </a:t>
              </a:r>
              <a:r>
                <a:rPr lang="ko-KR" altLang="en-US" sz="2796" b="1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카이검증을</a:t>
              </a:r>
              <a:r>
                <a:rPr lang="ko-KR" altLang="en-US" sz="2796" b="1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유의수준 </a:t>
              </a:r>
              <a:r>
                <a:rPr lang="en-US" altLang="ko-KR" sz="2796" b="1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p&lt;0.05</a:t>
              </a:r>
              <a:r>
                <a:rPr lang="ko-KR" altLang="en-US" sz="2796" b="1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로 처리한 내용을 통해 작성하였다</a:t>
              </a:r>
              <a:r>
                <a:rPr lang="en-US" altLang="ko-KR" sz="2796" b="1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</a:t>
              </a:r>
              <a:endParaRPr lang="en-US" sz="2796" b="1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B98FA39-D31F-B246-A6EA-59DE50495DF4}"/>
              </a:ext>
            </a:extLst>
          </p:cNvPr>
          <p:cNvGrpSpPr/>
          <p:nvPr/>
        </p:nvGrpSpPr>
        <p:grpSpPr>
          <a:xfrm>
            <a:off x="507193" y="9721305"/>
            <a:ext cx="20588315" cy="15411852"/>
            <a:chOff x="507976" y="11821109"/>
            <a:chExt cx="20620087" cy="11936116"/>
          </a:xfrm>
        </p:grpSpPr>
        <p:sp>
          <p:nvSpPr>
            <p:cNvPr id="8" name="직사각형 7">
              <a:extLst>
                <a:ext uri="{FF2B5EF4-FFF2-40B4-BE49-F238E27FC236}">
                  <a16:creationId xmlns:a16="http://schemas.microsoft.com/office/drawing/2014/main" id="{DF3ECFC9-BC07-C643-8DC1-93FAD707EF96}"/>
                </a:ext>
              </a:extLst>
            </p:cNvPr>
            <p:cNvSpPr/>
            <p:nvPr/>
          </p:nvSpPr>
          <p:spPr bwMode="auto">
            <a:xfrm>
              <a:off x="507976" y="12070077"/>
              <a:ext cx="20620087" cy="11687148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defTabSz="3084552"/>
              <a:endParaRPr lang="ko-KR" altLang="en-US" sz="6097"/>
            </a:p>
          </p:txBody>
        </p:sp>
        <p:sp>
          <p:nvSpPr>
            <p:cNvPr id="58" name="모서리가 둥근 직사각형 57"/>
            <p:cNvSpPr/>
            <p:nvPr/>
          </p:nvSpPr>
          <p:spPr bwMode="auto">
            <a:xfrm>
              <a:off x="654943" y="11821109"/>
              <a:ext cx="20285158" cy="699942"/>
            </a:xfrm>
            <a:prstGeom prst="roundRect">
              <a:avLst/>
            </a:prstGeom>
            <a:solidFill>
              <a:srgbClr val="F66A00"/>
            </a:solidFill>
            <a:ln w="9525" cap="flat" cmpd="sng" algn="ctr">
              <a:solidFill>
                <a:srgbClr val="F66A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3084552"/>
              <a:r>
                <a:rPr lang="en-US" altLang="ko-KR" sz="3994" b="1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rPr>
                <a:t>RESULTS</a:t>
              </a:r>
              <a:endParaRPr lang="ko-KR" altLang="en-US" sz="3994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endParaRPr>
            </a:p>
            <a:p>
              <a:pPr algn="ctr" defTabSz="3084552"/>
              <a:endParaRPr lang="ko-KR" altLang="en-US" sz="3998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58F0ACEA-ABCC-D14D-817C-F1AEF92D0100}"/>
                </a:ext>
              </a:extLst>
            </p:cNvPr>
            <p:cNvSpPr txBox="1"/>
            <p:nvPr/>
          </p:nvSpPr>
          <p:spPr>
            <a:xfrm>
              <a:off x="654941" y="12770019"/>
              <a:ext cx="20254075" cy="11985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altLang="ko-KR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3475DE9-28CC-7D4F-A53B-3EEBCC43AFCE}"/>
              </a:ext>
            </a:extLst>
          </p:cNvPr>
          <p:cNvGrpSpPr/>
          <p:nvPr/>
        </p:nvGrpSpPr>
        <p:grpSpPr>
          <a:xfrm>
            <a:off x="481429" y="25419047"/>
            <a:ext cx="10116825" cy="6071450"/>
            <a:chOff x="482172" y="24249101"/>
            <a:chExt cx="10132437" cy="7347313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D75378BB-9202-9F47-A4DC-69DD4A155EBE}"/>
                </a:ext>
              </a:extLst>
            </p:cNvPr>
            <p:cNvGrpSpPr/>
            <p:nvPr/>
          </p:nvGrpSpPr>
          <p:grpSpPr>
            <a:xfrm>
              <a:off x="482172" y="24249101"/>
              <a:ext cx="10132437" cy="6961833"/>
              <a:chOff x="560593" y="24225365"/>
              <a:chExt cx="10122519" cy="6955018"/>
            </a:xfrm>
          </p:grpSpPr>
          <p:sp>
            <p:nvSpPr>
              <p:cNvPr id="9" name="직사각형 8">
                <a:extLst>
                  <a:ext uri="{FF2B5EF4-FFF2-40B4-BE49-F238E27FC236}">
                    <a16:creationId xmlns:a16="http://schemas.microsoft.com/office/drawing/2014/main" id="{8638A797-6818-C241-8658-D7FB33162F9C}"/>
                  </a:ext>
                </a:extLst>
              </p:cNvPr>
              <p:cNvSpPr/>
              <p:nvPr/>
            </p:nvSpPr>
            <p:spPr bwMode="auto">
              <a:xfrm>
                <a:off x="560593" y="24559983"/>
                <a:ext cx="10122519" cy="6620400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389" tIns="45694" rIns="91389" bIns="45694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3084552"/>
                <a:endParaRPr lang="ko-KR" altLang="en-US" sz="6097"/>
              </a:p>
            </p:txBody>
          </p:sp>
          <p:sp>
            <p:nvSpPr>
              <p:cNvPr id="59" name="모서리가 둥근 직사각형 58"/>
              <p:cNvSpPr/>
              <p:nvPr/>
            </p:nvSpPr>
            <p:spPr bwMode="auto">
              <a:xfrm>
                <a:off x="684448" y="24225365"/>
                <a:ext cx="9826275" cy="870449"/>
              </a:xfrm>
              <a:prstGeom prst="roundRect">
                <a:avLst/>
              </a:prstGeom>
              <a:solidFill>
                <a:srgbClr val="F66A00"/>
              </a:solidFill>
              <a:ln w="9525" cap="flat" cmpd="sng" algn="ctr">
                <a:solidFill>
                  <a:srgbClr val="F66A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389" tIns="45694" rIns="91389" bIns="45694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defTabSz="3081471"/>
                <a:r>
                  <a:rPr lang="en-US" altLang="ko-KR" sz="3994" b="1" dirty="0">
                    <a:solidFill>
                      <a:schemeClr val="bg1"/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  <a:cs typeface="Calibri" panose="020F0502020204030204" pitchFamily="34" charset="0"/>
                  </a:rPr>
                  <a:t>CONCLUSIONS</a:t>
                </a:r>
                <a:endParaRPr lang="ko-KR" altLang="en-US" sz="3994" b="1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10EA6FEA-B2CB-B04E-B104-5B4CA77F50D4}"/>
                </a:ext>
              </a:extLst>
            </p:cNvPr>
            <p:cNvSpPr txBox="1"/>
            <p:nvPr/>
          </p:nvSpPr>
          <p:spPr>
            <a:xfrm>
              <a:off x="606148" y="25337339"/>
              <a:ext cx="9624066" cy="62590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sz="2796" b="1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응답자의 반 이상이 정기적 시력 검사에 대해 인지하지 못하고</a:t>
              </a:r>
              <a:r>
                <a:rPr lang="en-US" altLang="ko-KR" sz="2796" b="1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, </a:t>
              </a:r>
              <a:r>
                <a:rPr lang="ko-KR" altLang="en-US" sz="2796" b="1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중요하게 생각하지 않았다</a:t>
              </a:r>
              <a:r>
                <a:rPr lang="en-US" altLang="ko-KR" sz="2796" b="1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 30</a:t>
              </a:r>
              <a:r>
                <a:rPr lang="ko-KR" altLang="en-US" sz="2796" b="1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대 이상의 성인은 청소년 및 </a:t>
              </a:r>
              <a:r>
                <a:rPr lang="en-US" altLang="ko-KR" sz="2796" b="1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20</a:t>
              </a:r>
              <a:r>
                <a:rPr lang="ko-KR" altLang="en-US" sz="2796" b="1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대보다 시력 검사 주기가 길었다</a:t>
              </a:r>
              <a:r>
                <a:rPr lang="en-US" altLang="ko-KR" sz="2796" b="1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 </a:t>
              </a:r>
              <a:r>
                <a:rPr lang="ko-KR" altLang="en-US" sz="2796" b="1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성인이 된 후에도 연령이나 과도한 근거리 작업 및 조절 변화 등으로 인한 시력변화가 발생할 수 있으므로 </a:t>
              </a:r>
              <a:r>
                <a:rPr lang="en-US" altLang="ko-KR" sz="2796" b="1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6</a:t>
              </a:r>
              <a:r>
                <a:rPr lang="ko-KR" altLang="en-US" sz="2796" b="1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개월</a:t>
              </a:r>
              <a:r>
                <a:rPr lang="en-US" altLang="ko-KR" sz="2796" b="1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~1</a:t>
              </a:r>
              <a:r>
                <a:rPr lang="ko-KR" altLang="en-US" sz="2796" b="1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년 이내의 주기로 정기적 시력 검사의 필요성을 설명하고 적극적으로 홍보하는 등의 정기적 시력 검사 인식 개선을 위한 노력이 필요하다</a:t>
              </a:r>
              <a:r>
                <a:rPr lang="en-US" altLang="ko-KR" sz="2796" b="1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</a:t>
              </a:r>
              <a:endParaRPr lang="en-US" altLang="ko-KR" sz="2796" b="1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931802E-97AE-4B4A-AB3C-882461B38A9F}"/>
              </a:ext>
            </a:extLst>
          </p:cNvPr>
          <p:cNvGrpSpPr/>
          <p:nvPr/>
        </p:nvGrpSpPr>
        <p:grpSpPr>
          <a:xfrm>
            <a:off x="10975195" y="25419047"/>
            <a:ext cx="10117506" cy="5752914"/>
            <a:chOff x="10992132" y="24249101"/>
            <a:chExt cx="10133119" cy="6961833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F8F8CD25-4976-A54A-80A8-04D2AB445846}"/>
                </a:ext>
              </a:extLst>
            </p:cNvPr>
            <p:cNvGrpSpPr/>
            <p:nvPr/>
          </p:nvGrpSpPr>
          <p:grpSpPr>
            <a:xfrm>
              <a:off x="10992132" y="24249101"/>
              <a:ext cx="10133119" cy="6961833"/>
              <a:chOff x="11007969" y="24247705"/>
              <a:chExt cx="10123200" cy="6955018"/>
            </a:xfrm>
          </p:grpSpPr>
          <p:sp>
            <p:nvSpPr>
              <p:cNvPr id="10" name="직사각형 9">
                <a:extLst>
                  <a:ext uri="{FF2B5EF4-FFF2-40B4-BE49-F238E27FC236}">
                    <a16:creationId xmlns:a16="http://schemas.microsoft.com/office/drawing/2014/main" id="{9F158DD6-0D08-F14A-9712-B895C6848514}"/>
                  </a:ext>
                </a:extLst>
              </p:cNvPr>
              <p:cNvSpPr/>
              <p:nvPr/>
            </p:nvSpPr>
            <p:spPr bwMode="auto">
              <a:xfrm>
                <a:off x="11007969" y="24586266"/>
                <a:ext cx="10123200" cy="6616457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389" tIns="45694" rIns="91389" bIns="45694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3084552"/>
                <a:endParaRPr lang="ko-KR" altLang="en-US" sz="6097"/>
              </a:p>
            </p:txBody>
          </p:sp>
          <p:sp>
            <p:nvSpPr>
              <p:cNvPr id="66" name="모서리가 둥근 직사각형 65"/>
              <p:cNvSpPr/>
              <p:nvPr/>
            </p:nvSpPr>
            <p:spPr bwMode="auto">
              <a:xfrm>
                <a:off x="11233398" y="24247705"/>
                <a:ext cx="9721080" cy="870448"/>
              </a:xfrm>
              <a:prstGeom prst="roundRect">
                <a:avLst/>
              </a:prstGeom>
              <a:solidFill>
                <a:srgbClr val="F66A00"/>
              </a:solidFill>
              <a:ln w="9525" cap="flat" cmpd="sng" algn="ctr">
                <a:solidFill>
                  <a:srgbClr val="F66A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389" tIns="45694" rIns="91389" bIns="45694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defTabSz="3081471"/>
                <a:r>
                  <a:rPr lang="en-CA" altLang="ko-KR" sz="3994" b="1" dirty="0">
                    <a:solidFill>
                      <a:schemeClr val="bg1"/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  <a:cs typeface="Calibri" panose="020F0502020204030204" pitchFamily="34" charset="0"/>
                  </a:rPr>
                  <a:t>REFERENCES</a:t>
                </a:r>
                <a:endParaRPr lang="ko-KR" altLang="en-US" sz="3994" b="1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C8107D12-3FCE-874C-8BC6-4CE087D15BE9}"/>
                </a:ext>
              </a:extLst>
            </p:cNvPr>
            <p:cNvSpPr txBox="1"/>
            <p:nvPr/>
          </p:nvSpPr>
          <p:spPr>
            <a:xfrm>
              <a:off x="11217782" y="25373987"/>
              <a:ext cx="9691234" cy="55867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sz="2800" b="1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[1]</a:t>
              </a:r>
              <a:r>
                <a:rPr lang="ko-KR" altLang="en-US" sz="2800" b="1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</a:t>
              </a:r>
              <a:r>
                <a:rPr lang="en-US" altLang="ko-KR" sz="2800" b="1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Park HJ, Kim JM. Effect of spectacles correction on </a:t>
              </a:r>
              <a:r>
                <a:rPr lang="en-US" altLang="ko-KR" sz="28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t</a:t>
              </a:r>
              <a:r>
                <a:rPr lang="en-US" altLang="ko-KR" sz="2800" b="1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he improvement of visual acuity in myopia amblyopia.</a:t>
              </a:r>
              <a:r>
                <a:rPr lang="en-US" altLang="ko-KR" sz="2800" b="1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</a:t>
              </a:r>
              <a:r>
                <a:rPr lang="en-US" altLang="ko-KR" sz="2800" b="1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Korean J Vis Sci.</a:t>
              </a:r>
              <a:r>
                <a:rPr lang="en-US" altLang="ko-KR" sz="2800" b="1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2005;7(1):95-106.</a:t>
              </a:r>
            </a:p>
            <a:p>
              <a:pPr algn="just">
                <a:lnSpc>
                  <a:spcPct val="150000"/>
                </a:lnSpc>
              </a:pPr>
              <a:r>
                <a:rPr lang="en-US" altLang="ko-KR" sz="2800" b="1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[</a:t>
              </a:r>
              <a:r>
                <a:rPr lang="en-US" altLang="ko-KR" sz="28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2</a:t>
              </a:r>
              <a:r>
                <a:rPr lang="en-US" altLang="ko-KR" sz="2800" b="1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] </a:t>
              </a:r>
              <a:r>
                <a:rPr lang="en-US" altLang="ko-KR" sz="2800" b="1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Lee WS</a:t>
              </a:r>
              <a:r>
                <a:rPr lang="en-US" altLang="ko-KR" sz="2800" b="1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, Ye KH, </a:t>
              </a:r>
              <a:r>
                <a:rPr lang="en-US" altLang="ko-KR" sz="2800" b="1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Shin BJ</a:t>
              </a:r>
              <a:r>
                <a:rPr lang="en-US" altLang="ko-KR" sz="28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 A </a:t>
              </a:r>
              <a:r>
                <a:rPr lang="en-US" altLang="ko-KR" sz="2800" b="1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study </a:t>
              </a:r>
              <a:r>
                <a:rPr lang="en-US" altLang="ko-KR" sz="28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on the </a:t>
              </a:r>
              <a:r>
                <a:rPr lang="en-US" altLang="ko-KR" sz="2800" b="1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progression </a:t>
              </a:r>
              <a:r>
                <a:rPr lang="en-US" altLang="ko-KR" sz="28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and  </a:t>
              </a:r>
              <a:r>
                <a:rPr lang="en-US" altLang="ko-KR" sz="2800" b="1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prevalence </a:t>
              </a:r>
              <a:r>
                <a:rPr lang="en-US" altLang="ko-KR" sz="28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of </a:t>
              </a:r>
              <a:r>
                <a:rPr lang="en-US" altLang="ko-KR" sz="2800" b="1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myopia </a:t>
              </a:r>
              <a:r>
                <a:rPr lang="en-US" altLang="ko-KR" sz="28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according to </a:t>
              </a:r>
              <a:r>
                <a:rPr lang="en-US" altLang="ko-KR" sz="2800" b="1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age </a:t>
              </a:r>
              <a:r>
                <a:rPr lang="en-US" altLang="ko-KR" sz="28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for the </a:t>
              </a:r>
              <a:r>
                <a:rPr lang="en-US" altLang="ko-KR" sz="2800" b="1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last five years </a:t>
              </a:r>
              <a:r>
                <a:rPr lang="en-US" altLang="ko-KR" sz="28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: from 2008 to 2012. </a:t>
              </a:r>
              <a:r>
                <a:rPr lang="en-US" altLang="ko-KR" sz="2800" b="1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J Korean</a:t>
              </a:r>
              <a:r>
                <a:rPr lang="ko-KR" altLang="en-US" sz="2800" b="1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</a:t>
              </a:r>
              <a:r>
                <a:rPr lang="en-US" altLang="ko-KR" sz="2800" b="1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Ophthalmic Opt Soc. </a:t>
              </a:r>
              <a:r>
                <a:rPr lang="en-US" altLang="ko-KR" sz="2800" b="1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2014;19(1</a:t>
              </a:r>
              <a:r>
                <a:rPr lang="en-US" altLang="ko-KR" sz="2800" b="1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):</a:t>
              </a:r>
              <a:r>
                <a:rPr lang="en-US" altLang="ko-KR" sz="2800" b="1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121-133.</a:t>
              </a:r>
              <a:endParaRPr lang="en-US" altLang="ko-KR" sz="2800" b="1" dirty="0" smtClean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</p:txBody>
        </p:sp>
      </p:grpSp>
      <p:graphicFrame>
        <p:nvGraphicFramePr>
          <p:cNvPr id="32" name="차트 31">
            <a:extLst>
              <a:ext uri="{FF2B5EF4-FFF2-40B4-BE49-F238E27FC236}">
                <a16:creationId xmlns:a16="http://schemas.microsoft.com/office/drawing/2014/main" id="{64839D31-6151-4432-981B-49B3BCFADA8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51909199"/>
              </p:ext>
            </p:extLst>
          </p:nvPr>
        </p:nvGraphicFramePr>
        <p:xfrm>
          <a:off x="1223976" y="11827964"/>
          <a:ext cx="8371712" cy="57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34" name="차트 33">
            <a:extLst>
              <a:ext uri="{FF2B5EF4-FFF2-40B4-BE49-F238E27FC236}">
                <a16:creationId xmlns:a16="http://schemas.microsoft.com/office/drawing/2014/main" id="{D5F0BE8B-59DB-41D9-9538-26035382EA7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1358907"/>
              </p:ext>
            </p:extLst>
          </p:nvPr>
        </p:nvGraphicFramePr>
        <p:xfrm>
          <a:off x="1296294" y="18938969"/>
          <a:ext cx="8412388" cy="57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35" name="차트 34">
            <a:extLst>
              <a:ext uri="{FF2B5EF4-FFF2-40B4-BE49-F238E27FC236}">
                <a16:creationId xmlns:a16="http://schemas.microsoft.com/office/drawing/2014/main" id="{64839D31-6151-4432-981B-49B3BCFADA8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65720195"/>
              </p:ext>
            </p:extLst>
          </p:nvPr>
        </p:nvGraphicFramePr>
        <p:xfrm>
          <a:off x="10397632" y="11065342"/>
          <a:ext cx="10024460" cy="65279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37" name="차트 36">
            <a:extLst>
              <a:ext uri="{FF2B5EF4-FFF2-40B4-BE49-F238E27FC236}">
                <a16:creationId xmlns:a16="http://schemas.microsoft.com/office/drawing/2014/main" id="{1743CEA9-3043-47E8-A5B3-995E9F08BA6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47276108"/>
              </p:ext>
            </p:extLst>
          </p:nvPr>
        </p:nvGraphicFramePr>
        <p:xfrm>
          <a:off x="10425962" y="18362265"/>
          <a:ext cx="10024460" cy="6526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1938802" y="11005783"/>
            <a:ext cx="71651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 sz="2400" b="0" i="0" u="none" strike="noStrike" kern="1200" spc="0" baseline="0">
                <a:solidFill>
                  <a:srgbClr val="000000">
                    <a:lumMod val="65000"/>
                    <a:lumOff val="35000"/>
                  </a:srgb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pPr>
            <a:r>
              <a:rPr lang="en-US" altLang="ko-KR" sz="28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- </a:t>
            </a:r>
            <a:r>
              <a:rPr lang="ko-KR" altLang="en-US" sz="28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청소년 및 </a:t>
            </a:r>
            <a:r>
              <a:rPr lang="en-US" altLang="ko-KR" sz="28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20</a:t>
            </a:r>
            <a:r>
              <a:rPr lang="ko-KR" altLang="en-US" sz="28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대 </a:t>
            </a:r>
            <a:r>
              <a:rPr lang="en-US" altLang="ko-KR" sz="28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-</a:t>
            </a:r>
            <a:r>
              <a:rPr lang="ko-KR" altLang="en-US" sz="28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endParaRPr lang="en-US" altLang="ko-KR" sz="28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>
              <a:defRPr sz="2400" b="0" i="0" u="none" strike="noStrike" kern="1200" spc="0" baseline="0">
                <a:solidFill>
                  <a:srgbClr val="000000">
                    <a:lumMod val="65000"/>
                    <a:lumOff val="35000"/>
                  </a:srgb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pPr>
            <a:r>
              <a:rPr lang="ko-KR" altLang="en-US" sz="28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정기적 시력검사를 해야 함을 알고 있는가</a:t>
            </a:r>
            <a:r>
              <a:rPr lang="en-US" altLang="ko-KR" sz="28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?</a:t>
            </a:r>
            <a:r>
              <a:rPr lang="ko-KR" altLang="en-US" sz="28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endParaRPr lang="en-US" altLang="ko-KR" sz="28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2529542" y="11047654"/>
            <a:ext cx="57606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 sz="1300" b="0" i="0" u="none" strike="noStrike" kern="1200" spc="0" baseline="0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+mn-ea"/>
                <a:cs typeface="+mn-cs"/>
              </a:defRPr>
            </a:pPr>
            <a:r>
              <a:rPr lang="en-US" altLang="ko-KR" sz="28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- </a:t>
            </a:r>
            <a:r>
              <a:rPr lang="ko-KR" altLang="ko-KR" sz="28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청소년 및 </a:t>
            </a:r>
            <a:r>
              <a:rPr lang="en-US" altLang="ko-KR" sz="28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20</a:t>
            </a:r>
            <a:r>
              <a:rPr lang="ko-KR" altLang="ko-KR" sz="28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대 </a:t>
            </a:r>
            <a:r>
              <a:rPr lang="en-US" altLang="ko-KR" sz="28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-</a:t>
            </a:r>
          </a:p>
          <a:p>
            <a:pPr algn="ctr">
              <a:defRPr sz="1300" b="0" i="0" u="none" strike="noStrike" kern="1200" spc="0" baseline="0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+mn-ea"/>
                <a:cs typeface="+mn-cs"/>
              </a:defRPr>
            </a:pPr>
            <a:r>
              <a:rPr lang="ko-KR" altLang="en-US" sz="28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시력검사 주기는 어떻게 되십니까</a:t>
            </a:r>
            <a:r>
              <a:rPr lang="en-US" altLang="ko-KR" sz="28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?</a:t>
            </a:r>
            <a:endParaRPr lang="en-US" altLang="ko-KR" sz="28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975771" y="18146241"/>
            <a:ext cx="712813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 sz="2400" b="0" i="0" u="none" strike="noStrike" kern="1200" spc="0" baseline="0">
                <a:solidFill>
                  <a:srgbClr val="000000">
                    <a:lumMod val="65000"/>
                    <a:lumOff val="35000"/>
                  </a:srgb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pPr>
            <a:r>
              <a:rPr lang="en-US" altLang="ko-KR" sz="28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- </a:t>
            </a:r>
            <a:r>
              <a:rPr lang="en-US" altLang="ko-KR" sz="28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30</a:t>
            </a:r>
            <a:r>
              <a:rPr lang="ko-KR" altLang="en-US" sz="28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대 이상 </a:t>
            </a:r>
            <a:r>
              <a:rPr lang="en-US" altLang="ko-KR" sz="28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-</a:t>
            </a:r>
            <a:r>
              <a:rPr lang="ko-KR" altLang="en-US" sz="28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endParaRPr lang="en-US" altLang="ko-KR" sz="28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>
              <a:defRPr sz="2400" b="0" i="0" u="none" strike="noStrike" kern="1200" spc="0" baseline="0">
                <a:solidFill>
                  <a:srgbClr val="000000">
                    <a:lumMod val="65000"/>
                    <a:lumOff val="35000"/>
                  </a:srgb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pPr>
            <a:r>
              <a:rPr lang="ko-KR" altLang="en-US" sz="28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정기적 시력검사를 해야 함을 알고 있는가</a:t>
            </a:r>
            <a:r>
              <a:rPr lang="en-US" altLang="ko-KR" sz="28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?</a:t>
            </a:r>
            <a:r>
              <a:rPr lang="ko-KR" altLang="en-US" sz="28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endParaRPr lang="en-US" altLang="ko-KR" sz="28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2673558" y="18272254"/>
            <a:ext cx="57606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 sz="1300" b="0" i="0" u="none" strike="noStrike" kern="1200" spc="0" baseline="0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+mn-ea"/>
                <a:cs typeface="+mn-cs"/>
              </a:defRPr>
            </a:pPr>
            <a:r>
              <a:rPr lang="en-US" altLang="ko-KR" sz="28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- </a:t>
            </a:r>
            <a:r>
              <a:rPr lang="en-US" altLang="ko-KR" sz="28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30</a:t>
            </a:r>
            <a:r>
              <a:rPr lang="ko-KR" altLang="en-US" sz="28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대 이상</a:t>
            </a:r>
            <a:r>
              <a:rPr lang="ko-KR" altLang="ko-KR" sz="28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28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-</a:t>
            </a:r>
          </a:p>
          <a:p>
            <a:pPr algn="ctr">
              <a:defRPr sz="1300" b="0" i="0" u="none" strike="noStrike" kern="1200" spc="0" baseline="0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+mn-ea"/>
                <a:cs typeface="+mn-cs"/>
              </a:defRPr>
            </a:pPr>
            <a:r>
              <a:rPr lang="ko-KR" altLang="en-US" sz="28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시력검사 주기는 어떻게 되십니까</a:t>
            </a:r>
            <a:r>
              <a:rPr lang="en-US" altLang="ko-KR" sz="28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?</a:t>
            </a:r>
            <a:endParaRPr lang="en-US" altLang="ko-KR" sz="28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42" name="그림 4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7936647" y="992699"/>
            <a:ext cx="3023878" cy="3090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2048453"/>
      </p:ext>
    </p:extLst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6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6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2582</TotalTime>
  <Words>331</Words>
  <Application>Microsoft Office PowerPoint</Application>
  <PresentationFormat>사용자 지정</PresentationFormat>
  <Paragraphs>36</Paragraphs>
  <Slides>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굴림</vt:lpstr>
      <vt:lpstr>Malgun Gothic</vt:lpstr>
      <vt:lpstr>Malgun Gothic</vt:lpstr>
      <vt:lpstr>Calibri</vt:lpstr>
      <vt:lpstr>기본 디자인</vt:lpstr>
      <vt:lpstr>PowerPoint 프레젠테이션</vt:lpstr>
    </vt:vector>
  </TitlesOfParts>
  <Company>WinXP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WinXP</dc:creator>
  <cp:lastModifiedBy>SJKIM</cp:lastModifiedBy>
  <cp:revision>227</cp:revision>
  <dcterms:created xsi:type="dcterms:W3CDTF">2007-11-27T23:16:29Z</dcterms:created>
  <dcterms:modified xsi:type="dcterms:W3CDTF">2021-12-01T12:40:12Z</dcterms:modified>
</cp:coreProperties>
</file>