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6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4">
          <p15:clr>
            <a:srgbClr val="A4A3A4"/>
          </p15:clr>
        </p15:guide>
        <p15:guide id="2" pos="68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4" d="100"/>
          <a:sy n="34" d="100"/>
        </p:scale>
        <p:origin x="2832" y="38"/>
      </p:cViewPr>
      <p:guideLst>
        <p:guide orient="horz" pos="10204"/>
        <p:guide pos="6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안경테 온라인 구매 여부</c:v>
                </c:pt>
              </c:strCache>
            </c:strRef>
          </c:tx>
          <c:spPr>
            <a:solidFill>
              <a:srgbClr val="C0CDEF"/>
            </a:solidFill>
          </c:spPr>
          <c:dPt>
            <c:idx val="0"/>
            <c:bubble3D val="0"/>
            <c:spPr>
              <a:solidFill>
                <a:srgbClr val="3057B9"/>
              </a:solidFill>
            </c:spPr>
            <c:extLst>
              <c:ext xmlns:c16="http://schemas.microsoft.com/office/drawing/2014/chart" uri="{C3380CC4-5D6E-409C-BE32-E72D297353CC}">
                <c16:uniqueId val="{00000001-5EE8-4AAB-8A39-87814C52ED8A}"/>
              </c:ext>
            </c:extLst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5EE8-4AAB-8A39-87814C52ED8A}"/>
              </c:ext>
            </c:extLst>
          </c:dPt>
          <c:cat>
            <c:strRef>
              <c:f>Sheet1!$A$2:$A$3</c:f>
              <c:strCache>
                <c:ptCount val="2"/>
                <c:pt idx="0">
                  <c:v>예</c:v>
                </c:pt>
                <c:pt idx="1">
                  <c:v>아니요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20.8</c:v>
                </c:pt>
                <c:pt idx="1">
                  <c:v>79.2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E8-4AAB-8A39-87814C52ED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77777779102325439"/>
          <c:y val="0.42622509598731995"/>
          <c:w val="0.2222089022397995"/>
          <c:h val="0.22655279934406281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오프라인 안경 구매의 장점</c:v>
                </c:pt>
              </c:strCache>
            </c:strRef>
          </c:tx>
          <c:dPt>
            <c:idx val="0"/>
            <c:bubble3D val="0"/>
            <c:spPr>
              <a:solidFill>
                <a:srgbClr val="FFE7D8"/>
              </a:solidFill>
            </c:spPr>
            <c:extLst>
              <c:ext xmlns:c16="http://schemas.microsoft.com/office/drawing/2014/chart" uri="{C3380CC4-5D6E-409C-BE32-E72D297353CC}">
                <c16:uniqueId val="{00000001-5104-4A5A-96CE-E40FA6949B56}"/>
              </c:ext>
            </c:extLst>
          </c:dPt>
          <c:dPt>
            <c:idx val="1"/>
            <c:bubble3D val="0"/>
            <c:spPr>
              <a:solidFill>
                <a:srgbClr val="EB5800"/>
              </a:solidFill>
            </c:spPr>
            <c:extLst>
              <c:ext xmlns:c16="http://schemas.microsoft.com/office/drawing/2014/chart" uri="{C3380CC4-5D6E-409C-BE32-E72D297353CC}">
                <c16:uniqueId val="{00000003-5104-4A5A-96CE-E40FA6949B56}"/>
              </c:ext>
            </c:extLst>
          </c:dPt>
          <c:dPt>
            <c:idx val="2"/>
            <c:bubble3D val="0"/>
            <c:spPr>
              <a:solidFill>
                <a:srgbClr val="FFB689"/>
              </a:solidFill>
            </c:spPr>
            <c:extLst>
              <c:ext xmlns:c16="http://schemas.microsoft.com/office/drawing/2014/chart" uri="{C3380CC4-5D6E-409C-BE32-E72D297353CC}">
                <c16:uniqueId val="{00000005-5104-4A5A-96CE-E40FA6949B56}"/>
              </c:ext>
            </c:extLst>
          </c:dPt>
          <c:dPt>
            <c:idx val="3"/>
            <c:bubble3D val="0"/>
            <c:spPr>
              <a:solidFill>
                <a:srgbClr val="FFCEB0"/>
              </a:solidFill>
            </c:spPr>
            <c:extLst>
              <c:ext xmlns:c16="http://schemas.microsoft.com/office/drawing/2014/chart" uri="{C3380CC4-5D6E-409C-BE32-E72D297353CC}">
                <c16:uniqueId val="{00000007-5104-4A5A-96CE-E40FA6949B56}"/>
              </c:ext>
            </c:extLst>
          </c:dPt>
          <c:cat>
            <c:strRef>
              <c:f>Sheet1!$A$2:$A$5</c:f>
              <c:strCache>
                <c:ptCount val="4"/>
                <c:pt idx="0">
                  <c:v>안질환 여부도 판별 가능</c:v>
                </c:pt>
                <c:pt idx="1">
                  <c:v>정확한 안경 처방 및 검사 가능</c:v>
                </c:pt>
                <c:pt idx="2">
                  <c:v>구매한 안경테 피팅 가능</c:v>
                </c:pt>
                <c:pt idx="3">
                  <c:v>기타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2.5</c:v>
                </c:pt>
                <c:pt idx="1">
                  <c:v>70</c:v>
                </c:pt>
                <c:pt idx="2">
                  <c:v>17.5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104-4A5A-96CE-E40FA6949B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온라인 안경 판매에 대한 인식</c:v>
                </c:pt>
              </c:strCache>
            </c:strRef>
          </c:tx>
          <c:spPr>
            <a:solidFill>
              <a:srgbClr val="FFCEB0"/>
            </a:solidFill>
          </c:spPr>
          <c:dPt>
            <c:idx val="1"/>
            <c:bubble3D val="0"/>
            <c:spPr>
              <a:solidFill>
                <a:srgbClr val="EB5800"/>
              </a:solidFill>
            </c:spPr>
            <c:extLst>
              <c:ext xmlns:c16="http://schemas.microsoft.com/office/drawing/2014/chart" uri="{C3380CC4-5D6E-409C-BE32-E72D297353CC}">
                <c16:uniqueId val="{00000001-B38A-4A6C-9736-4D1742AD47C8}"/>
              </c:ext>
            </c:extLst>
          </c:dPt>
          <c:dPt>
            <c:idx val="2"/>
            <c:bubble3D val="0"/>
            <c:spPr>
              <a:solidFill>
                <a:srgbClr val="FFCEB0"/>
              </a:solidFill>
            </c:spPr>
            <c:extLst>
              <c:ext xmlns:c16="http://schemas.microsoft.com/office/drawing/2014/chart" uri="{C3380CC4-5D6E-409C-BE32-E72D297353CC}">
                <c16:uniqueId val="{00000003-B38A-4A6C-9736-4D1742AD47C8}"/>
              </c:ext>
            </c:extLst>
          </c:dPt>
          <c:cat>
            <c:strRef>
              <c:f>Sheet1!$A$2:$A$3</c:f>
              <c:strCache>
                <c:ptCount val="2"/>
                <c:pt idx="0">
                  <c:v>부정</c:v>
                </c:pt>
                <c:pt idx="1">
                  <c:v>매우부정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8A-4A6C-9736-4D1742AD47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73721343278884888"/>
          <c:y val="0.40000832080841064"/>
          <c:w val="0.22943983972072601"/>
          <c:h val="0.26864233613014221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온라인 안경테 구매후 불편하여 찾아오는 사람들</c:v>
                </c:pt>
              </c:strCache>
            </c:strRef>
          </c:tx>
          <c:dPt>
            <c:idx val="0"/>
            <c:bubble3D val="0"/>
            <c:spPr>
              <a:solidFill>
                <a:srgbClr val="EB5800"/>
              </a:solidFill>
            </c:spPr>
            <c:extLst>
              <c:ext xmlns:c16="http://schemas.microsoft.com/office/drawing/2014/chart" uri="{C3380CC4-5D6E-409C-BE32-E72D297353CC}">
                <c16:uniqueId val="{00000001-E862-49BD-ADDC-8D72B1793DDE}"/>
              </c:ext>
            </c:extLst>
          </c:dPt>
          <c:dPt>
            <c:idx val="1"/>
            <c:bubble3D val="0"/>
            <c:spPr>
              <a:solidFill>
                <a:srgbClr val="FFB689"/>
              </a:solidFill>
            </c:spPr>
            <c:extLst>
              <c:ext xmlns:c16="http://schemas.microsoft.com/office/drawing/2014/chart" uri="{C3380CC4-5D6E-409C-BE32-E72D297353CC}">
                <c16:uniqueId val="{00000003-E862-49BD-ADDC-8D72B1793DDE}"/>
              </c:ext>
            </c:extLst>
          </c:dPt>
          <c:dPt>
            <c:idx val="2"/>
            <c:bubble3D val="0"/>
            <c:spPr>
              <a:solidFill>
                <a:srgbClr val="FFCEB0"/>
              </a:solidFill>
            </c:spPr>
            <c:extLst>
              <c:ext xmlns:c16="http://schemas.microsoft.com/office/drawing/2014/chart" uri="{C3380CC4-5D6E-409C-BE32-E72D297353CC}">
                <c16:uniqueId val="{00000005-E862-49BD-ADDC-8D72B1793DDE}"/>
              </c:ext>
            </c:extLst>
          </c:dPt>
          <c:dPt>
            <c:idx val="3"/>
            <c:bubble3D val="0"/>
            <c:spPr>
              <a:solidFill>
                <a:srgbClr val="FFE7D8"/>
              </a:solidFill>
            </c:spPr>
            <c:extLst>
              <c:ext xmlns:c16="http://schemas.microsoft.com/office/drawing/2014/chart" uri="{C3380CC4-5D6E-409C-BE32-E72D297353CC}">
                <c16:uniqueId val="{00000007-E862-49BD-ADDC-8D72B1793DDE}"/>
              </c:ext>
            </c:extLst>
          </c:dPt>
          <c:cat>
            <c:strRef>
              <c:f>Sheet1!$A$2:$A$5</c:f>
              <c:strCache>
                <c:ptCount val="4"/>
                <c:pt idx="0">
                  <c:v>매우많음</c:v>
                </c:pt>
                <c:pt idx="1">
                  <c:v>많음</c:v>
                </c:pt>
                <c:pt idx="2">
                  <c:v>보통</c:v>
                </c:pt>
                <c:pt idx="3">
                  <c:v>적음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27.5</c:v>
                </c:pt>
                <c:pt idx="2">
                  <c:v>37.5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862-49BD-ADDC-8D72B1793D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안경테 온라인 주문 이유</c:v>
                </c:pt>
              </c:strCache>
            </c:strRef>
          </c:tx>
          <c:dPt>
            <c:idx val="0"/>
            <c:bubble3D val="0"/>
            <c:spPr>
              <a:solidFill>
                <a:srgbClr val="3057B9"/>
              </a:solidFill>
            </c:spPr>
            <c:extLst>
              <c:ext xmlns:c16="http://schemas.microsoft.com/office/drawing/2014/chart" uri="{C3380CC4-5D6E-409C-BE32-E72D297353CC}">
                <c16:uniqueId val="{00000001-5D5B-450E-8C73-4FFAA2CAD253}"/>
              </c:ext>
            </c:extLst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5D5B-450E-8C73-4FFAA2CAD253}"/>
              </c:ext>
            </c:extLst>
          </c:dPt>
          <c:dPt>
            <c:idx val="2"/>
            <c:bubble3D val="0"/>
            <c:spPr>
              <a:solidFill>
                <a:srgbClr val="C0CDEF"/>
              </a:solidFill>
            </c:spPr>
            <c:extLst>
              <c:ext xmlns:c16="http://schemas.microsoft.com/office/drawing/2014/chart" uri="{C3380CC4-5D6E-409C-BE32-E72D297353CC}">
                <c16:uniqueId val="{00000005-5D5B-450E-8C73-4FFAA2CAD253}"/>
              </c:ext>
            </c:extLst>
          </c:dPt>
          <c:dPt>
            <c:idx val="3"/>
            <c:bubble3D val="0"/>
            <c:spPr>
              <a:solidFill>
                <a:srgbClr val="DFE6F7"/>
              </a:solidFill>
            </c:spPr>
            <c:extLst>
              <c:ext xmlns:c16="http://schemas.microsoft.com/office/drawing/2014/chart" uri="{C3380CC4-5D6E-409C-BE32-E72D297353CC}">
                <c16:uniqueId val="{00000007-5D5B-450E-8C73-4FFAA2CAD253}"/>
              </c:ext>
            </c:extLst>
          </c:dPt>
          <c:cat>
            <c:strRef>
              <c:f>Sheet1!$A$2:$A$5</c:f>
              <c:strCache>
                <c:ptCount val="4"/>
                <c:pt idx="0">
                  <c:v>원하는 디자인 안경테 구입</c:v>
                </c:pt>
                <c:pt idx="1">
                  <c:v>가격저렴</c:v>
                </c:pt>
                <c:pt idx="2">
                  <c:v>구매과정간편</c:v>
                </c:pt>
                <c:pt idx="3">
                  <c:v>기타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35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D5B-450E-8C73-4FFAA2CAD2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6688231100742037"/>
          <c:y val="0.15999759289348089"/>
          <c:w val="0.31999555230140686"/>
          <c:h val="0.79998886585235596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안경 착용 여부</c:v>
                </c:pt>
              </c:strCache>
            </c:strRef>
          </c:tx>
          <c:spPr>
            <a:solidFill>
              <a:srgbClr val="3057B9"/>
            </a:solidFill>
          </c:spPr>
          <c:explosion val="2"/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E202-404F-AE79-0B06D1916F63}"/>
              </c:ext>
            </c:extLst>
          </c:dPt>
          <c:cat>
            <c:strRef>
              <c:f>Sheet1!$A$2:$A$3</c:f>
              <c:strCache>
                <c:ptCount val="2"/>
                <c:pt idx="0">
                  <c:v>예</c:v>
                </c:pt>
                <c:pt idx="1">
                  <c:v>아니요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81.3</c:v>
                </c:pt>
                <c:pt idx="1">
                  <c:v>18.7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02-404F-AE79-0B06D1916F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76733672179866408"/>
          <c:y val="0.41190545626241165"/>
          <c:w val="0.21502659389798498"/>
          <c:h val="0.27376392765719099"/>
        </c:manualLayout>
      </c:layout>
      <c:overlay val="0"/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안경 사용 용도</c:v>
                </c:pt>
              </c:strCache>
            </c:strRef>
          </c:tx>
          <c:spPr>
            <a:solidFill>
              <a:srgbClr val="3057B9"/>
            </a:solidFill>
          </c:spPr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126-4E98-B644-2F7CC5B0B702}"/>
              </c:ext>
            </c:extLst>
          </c:dPt>
          <c:cat>
            <c:strRef>
              <c:f>Sheet1!$A$2:$A$3</c:f>
              <c:strCache>
                <c:ptCount val="2"/>
                <c:pt idx="0">
                  <c:v>시력교정</c:v>
                </c:pt>
                <c:pt idx="1">
                  <c:v>미용목적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79.5</c:v>
                </c:pt>
                <c:pt idx="1">
                  <c:v>20.5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26-4E98-B644-2F7CC5B0B7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72744425465335349"/>
          <c:y val="0.38299610696811043"/>
          <c:w val="0.26667685057886281"/>
          <c:h val="0.36891707980946825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안경테 온라인 구매 문제점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805-45B2-959B-50C47BFAB6A2}"/>
              </c:ext>
            </c:extLst>
          </c:dPt>
          <c:dPt>
            <c:idx val="1"/>
            <c:bubble3D val="0"/>
            <c:spPr>
              <a:solidFill>
                <a:srgbClr val="3057B9"/>
              </a:solidFill>
            </c:spPr>
            <c:extLst>
              <c:ext xmlns:c16="http://schemas.microsoft.com/office/drawing/2014/chart" uri="{C3380CC4-5D6E-409C-BE32-E72D297353CC}">
                <c16:uniqueId val="{00000003-F805-45B2-959B-50C47BFAB6A2}"/>
              </c:ext>
            </c:extLst>
          </c:dPt>
          <c:dPt>
            <c:idx val="2"/>
            <c:bubble3D val="0"/>
            <c:spPr>
              <a:solidFill>
                <a:srgbClr val="DFE6F7"/>
              </a:solidFill>
            </c:spPr>
            <c:extLst>
              <c:ext xmlns:c16="http://schemas.microsoft.com/office/drawing/2014/chart" uri="{C3380CC4-5D6E-409C-BE32-E72D297353CC}">
                <c16:uniqueId val="{00000005-F805-45B2-959B-50C47BFAB6A2}"/>
              </c:ext>
            </c:extLst>
          </c:dPt>
          <c:cat>
            <c:strRef>
              <c:f>Sheet1!$A$2:$A$4</c:f>
              <c:strCache>
                <c:ptCount val="3"/>
                <c:pt idx="0">
                  <c:v>착용감 불편</c:v>
                </c:pt>
                <c:pt idx="1">
                  <c:v>디자인, 품질 차이</c:v>
                </c:pt>
                <c:pt idx="2">
                  <c:v>기타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75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805-45B2-959B-50C47BFAB6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69391971826553345"/>
          <c:y val="0.35000902414321899"/>
          <c:w val="0.27274733781814575"/>
          <c:h val="0.54990626171728529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4.1152263374485597E-2"/>
          <c:y val="0.2106806093682734"/>
          <c:w val="0.70266887935304378"/>
          <c:h val="0.7026688793530437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대면 피팅 중요성 인지</c:v>
                </c:pt>
              </c:strCache>
            </c:strRef>
          </c:tx>
          <c:spPr>
            <a:solidFill>
              <a:srgbClr val="3057B9"/>
            </a:solidFill>
          </c:spPr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B2A-4A90-A763-12E3DB0EF39B}"/>
              </c:ext>
            </c:extLst>
          </c:dPt>
          <c:cat>
            <c:strRef>
              <c:f>Sheet1!$A$2:$A$3</c:f>
              <c:strCache>
                <c:ptCount val="2"/>
                <c:pt idx="0">
                  <c:v>예</c:v>
                </c:pt>
                <c:pt idx="1">
                  <c:v>아니요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68.8</c:v>
                </c:pt>
                <c:pt idx="1">
                  <c:v>31.2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2A-4A90-A763-12E3DB0EF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73042628930642928"/>
          <c:y val="0.3680919514690294"/>
          <c:w val="0.25193702639021975"/>
          <c:h val="0.29857934424863558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대면 피팅이 중요한가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rgbClr val="EB5800"/>
              </a:solidFill>
            </c:spPr>
            <c:extLst>
              <c:ext xmlns:c16="http://schemas.microsoft.com/office/drawing/2014/chart" uri="{C3380CC4-5D6E-409C-BE32-E72D297353CC}">
                <c16:uniqueId val="{00000001-2917-4298-8616-7D4BACCE8710}"/>
              </c:ext>
            </c:extLst>
          </c:dPt>
          <c:cat>
            <c:strRef>
              <c:f>Sheet1!$A$2:$A$3</c:f>
              <c:strCache>
                <c:ptCount val="2"/>
                <c:pt idx="0">
                  <c:v>예</c:v>
                </c:pt>
                <c:pt idx="1">
                  <c:v>아니요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17-4298-8616-7D4BACCE8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78333336114883423"/>
          <c:y val="0.42394238710403442"/>
          <c:w val="0.19902975857257843"/>
          <c:h val="0.22604858875274658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vert="horz"/>
        <a:lstStyle/>
        <a:p>
          <a:pPr algn="l">
            <a:defRPr/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온라인 판매 허용시 할 의향</c:v>
                </c:pt>
              </c:strCache>
            </c:strRef>
          </c:tx>
          <c:spPr>
            <a:solidFill>
              <a:srgbClr val="FFCEB0"/>
            </a:solidFill>
          </c:spPr>
          <c:dPt>
            <c:idx val="1"/>
            <c:bubble3D val="0"/>
            <c:spPr>
              <a:solidFill>
                <a:srgbClr val="EB5800"/>
              </a:solidFill>
            </c:spPr>
            <c:extLst>
              <c:ext xmlns:c16="http://schemas.microsoft.com/office/drawing/2014/chart" uri="{C3380CC4-5D6E-409C-BE32-E72D297353CC}">
                <c16:uniqueId val="{00000001-CFDE-4827-B70E-403187454A62}"/>
              </c:ext>
            </c:extLst>
          </c:dPt>
          <c:cat>
            <c:strRef>
              <c:f>Sheet1!$A$2:$A$3</c:f>
              <c:strCache>
                <c:ptCount val="2"/>
                <c:pt idx="0">
                  <c:v>예</c:v>
                </c:pt>
                <c:pt idx="1">
                  <c:v>아니요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827-B70E-403187454A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78332245349884033"/>
          <c:y val="0.39999443292617798"/>
          <c:w val="0.19999723136425018"/>
          <c:h val="0.26865622401237488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 algn="l">
              <a:defRPr/>
            </a:pPr>
            <a:r>
              <a:rPr lang="ko-KR" altLang="en-US" dirty="0"/>
              <a:t>온라인으로 구매한 안경테로 </a:t>
            </a:r>
            <a:r>
              <a:rPr lang="ko-KR" altLang="en-US" dirty="0" err="1"/>
              <a:t>조제가공을</a:t>
            </a:r>
            <a:r>
              <a:rPr lang="ko-KR" altLang="en-US" dirty="0"/>
              <a:t> 요청하는 고객 </a:t>
            </a:r>
            <a:endParaRPr lang="en-US" altLang="ko-KR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온라인으로 구매한 안경테로 조제가공을 요청하는 고객 (한 달)</c:v>
                </c:pt>
              </c:strCache>
            </c:strRef>
          </c:tx>
          <c:dPt>
            <c:idx val="0"/>
            <c:bubble3D val="0"/>
            <c:spPr>
              <a:solidFill>
                <a:srgbClr val="FFB689"/>
              </a:solidFill>
            </c:spPr>
            <c:extLst>
              <c:ext xmlns:c16="http://schemas.microsoft.com/office/drawing/2014/chart" uri="{C3380CC4-5D6E-409C-BE32-E72D297353CC}">
                <c16:uniqueId val="{00000001-B355-4AC8-84A4-249B5A2FFC08}"/>
              </c:ext>
            </c:extLst>
          </c:dPt>
          <c:dPt>
            <c:idx val="1"/>
            <c:bubble3D val="0"/>
            <c:spPr>
              <a:solidFill>
                <a:srgbClr val="EB5800"/>
              </a:solidFill>
            </c:spPr>
            <c:extLst>
              <c:ext xmlns:c16="http://schemas.microsoft.com/office/drawing/2014/chart" uri="{C3380CC4-5D6E-409C-BE32-E72D297353CC}">
                <c16:uniqueId val="{00000003-B355-4AC8-84A4-249B5A2FFC08}"/>
              </c:ext>
            </c:extLst>
          </c:dPt>
          <c:dPt>
            <c:idx val="2"/>
            <c:bubble3D val="0"/>
            <c:spPr>
              <a:solidFill>
                <a:srgbClr val="FFCEB0"/>
              </a:solidFill>
            </c:spPr>
            <c:extLst>
              <c:ext xmlns:c16="http://schemas.microsoft.com/office/drawing/2014/chart" uri="{C3380CC4-5D6E-409C-BE32-E72D297353CC}">
                <c16:uniqueId val="{00000005-B355-4AC8-84A4-249B5A2FFC08}"/>
              </c:ext>
            </c:extLst>
          </c:dPt>
          <c:dPt>
            <c:idx val="3"/>
            <c:bubble3D val="0"/>
            <c:spPr>
              <a:solidFill>
                <a:srgbClr val="FFE7D8"/>
              </a:solidFill>
            </c:spPr>
            <c:extLst>
              <c:ext xmlns:c16="http://schemas.microsoft.com/office/drawing/2014/chart" uri="{C3380CC4-5D6E-409C-BE32-E72D297353CC}">
                <c16:uniqueId val="{00000007-B355-4AC8-84A4-249B5A2FFC08}"/>
              </c:ext>
            </c:extLst>
          </c:dPt>
          <c:cat>
            <c:strRef>
              <c:f>Sheet1!$A$2:$A$5</c:f>
              <c:strCache>
                <c:ptCount val="4"/>
                <c:pt idx="0">
                  <c:v>없음</c:v>
                </c:pt>
                <c:pt idx="1">
                  <c:v>1~5명</c:v>
                </c:pt>
                <c:pt idx="2">
                  <c:v>6~10명</c:v>
                </c:pt>
                <c:pt idx="3">
                  <c:v>그 이상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57.5</c:v>
                </c:pt>
                <c:pt idx="2">
                  <c:v>17.5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355-4AC8-84A4-249B5A2FFC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>
        <c:manualLayout>
          <c:xMode val="edge"/>
          <c:yMode val="edge"/>
          <c:x val="0.76665604114532471"/>
          <c:y val="0.38771149516105652"/>
          <c:w val="0.21731080114841461"/>
          <c:h val="0.32895886898040771"/>
        </c:manualLayout>
      </c:layout>
      <c:overlay val="0"/>
      <c:txPr>
        <a:bodyPr rot="0" vert="horz"/>
        <a:lstStyle/>
        <a:p>
          <a:pPr algn="l">
            <a:defRPr/>
          </a:pPr>
          <a:endParaRPr lang="ko-KR"/>
        </a:p>
      </c:txPr>
    </c:legend>
    <c:plotVisOnly val="0"/>
    <c:dispBlanksAs val="gap"/>
    <c:showDLblsOverMax val="1"/>
  </c:chart>
  <c:txPr>
    <a:bodyPr rot="0" vert="horz" wrap="none" lIns="0" tIns="0" rIns="0" bIns="0" anchor="ctr" anchorCtr="1"/>
    <a:lstStyle/>
    <a:p>
      <a:pPr algn="l">
        <a:defRPr sz="1600" b="1" i="0" u="none">
          <a:latin typeface="맑은 고딕" panose="020B0503020000020004" pitchFamily="50" charset="-127"/>
          <a:ea typeface="맑은 고딕" panose="020B0503020000020004" pitchFamily="50" charset="-127"/>
          <a:cs typeface="굴림"/>
          <a:sym typeface="굴림"/>
        </a:defRPr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0"/>
    </c:ext>
  </c:extLst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C159E85A-7BBA-4707-AB4C-C7BD614F8D83}" type="datetime1">
              <a:rPr lang="ko-KR" altLang="en-US"/>
              <a:pPr lvl="0">
                <a:defRPr/>
              </a:pPr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81BFC8B4-D810-491B-A7CC-11E9B61D19A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81BFC8B4-D810-491B-A7CC-11E9B61D19A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13" Type="http://schemas.openxmlformats.org/officeDocument/2006/relationships/chart" Target="../charts/chart9.xml"/><Relationship Id="rId3" Type="http://schemas.openxmlformats.org/officeDocument/2006/relationships/image" Target="../media/image1.jpeg"/><Relationship Id="rId7" Type="http://schemas.openxmlformats.org/officeDocument/2006/relationships/chart" Target="../charts/chart3.xml"/><Relationship Id="rId12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6" Type="http://schemas.openxmlformats.org/officeDocument/2006/relationships/chart" Target="../charts/chart1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11" Type="http://schemas.openxmlformats.org/officeDocument/2006/relationships/chart" Target="../charts/chart7.xml"/><Relationship Id="rId5" Type="http://schemas.openxmlformats.org/officeDocument/2006/relationships/chart" Target="../charts/chart1.xml"/><Relationship Id="rId15" Type="http://schemas.openxmlformats.org/officeDocument/2006/relationships/chart" Target="../charts/chart11.xml"/><Relationship Id="rId10" Type="http://schemas.openxmlformats.org/officeDocument/2006/relationships/chart" Target="../charts/chart6.xml"/><Relationship Id="rId4" Type="http://schemas.openxmlformats.org/officeDocument/2006/relationships/image" Target="../media/image2.png"/><Relationship Id="rId9" Type="http://schemas.openxmlformats.org/officeDocument/2006/relationships/chart" Target="../charts/chart5.xml"/><Relationship Id="rId14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>
          <a:xfrm>
            <a:off x="481430" y="518421"/>
            <a:ext cx="20611272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>
              <a:defRPr/>
            </a:pPr>
            <a:r>
              <a:rPr lang="ko-KR" altLang="en-US" sz="6000">
                <a:solidFill>
                  <a:schemeClr val="bg1"/>
                </a:solidFill>
                <a:latin typeface="맑은 고딕"/>
                <a:ea typeface="맑은 고딕"/>
              </a:rPr>
              <a:t>온라인 도수 안경 판매에 대한 연구</a:t>
            </a:r>
          </a:p>
          <a:p>
            <a:pPr algn="ctr" defTabSz="3089186">
              <a:defRPr/>
            </a:pPr>
            <a:endParaRPr lang="en-US" altLang="ko-KR" sz="2002">
              <a:solidFill>
                <a:schemeClr val="bg1"/>
              </a:solidFill>
              <a:latin typeface="맑은 고딕"/>
              <a:ea typeface="맑은 고딕"/>
            </a:endParaRPr>
          </a:p>
          <a:p>
            <a:pPr algn="ctr" defTabSz="3089186">
              <a:defRPr/>
            </a:pPr>
            <a:r>
              <a:rPr lang="ko-KR" altLang="en-US" sz="4004" b="1" u="sng">
                <a:solidFill>
                  <a:schemeClr val="bg1"/>
                </a:solidFill>
                <a:latin typeface="맑은 고딕"/>
                <a:ea typeface="맑은 고딕"/>
              </a:rPr>
              <a:t>이재성</a:t>
            </a:r>
            <a:r>
              <a:rPr lang="ko-KR" altLang="en-US" sz="4004" b="1">
                <a:solidFill>
                  <a:schemeClr val="bg1"/>
                </a:solidFill>
                <a:latin typeface="맑은 고딕"/>
                <a:ea typeface="맑은 고딕"/>
              </a:rPr>
              <a:t> ∙ 허진범</a:t>
            </a:r>
            <a:r>
              <a:rPr lang="ko-KR" altLang="en-US" sz="4400" b="1">
                <a:solidFill>
                  <a:schemeClr val="bg1"/>
                </a:solidFill>
                <a:latin typeface="맑은 고딕"/>
                <a:ea typeface="맑은 고딕"/>
              </a:rPr>
              <a:t> ∙ </a:t>
            </a:r>
            <a:r>
              <a:rPr lang="ko-KR" altLang="en-US" sz="4000" b="1">
                <a:solidFill>
                  <a:schemeClr val="bg1"/>
                </a:solidFill>
                <a:latin typeface="맑은 고딕"/>
                <a:ea typeface="맑은 고딕"/>
              </a:rPr>
              <a:t>정예리</a:t>
            </a:r>
            <a:r>
              <a:rPr lang="ko-KR" altLang="en-US" sz="4400" b="1" baseline="30000">
                <a:solidFill>
                  <a:schemeClr val="bg1"/>
                </a:solidFill>
                <a:latin typeface="맑은 고딕"/>
                <a:ea typeface="맑은 고딕"/>
              </a:rPr>
              <a:t> </a:t>
            </a:r>
            <a:r>
              <a:rPr lang="ko-KR" altLang="en-US" sz="4400" b="1">
                <a:solidFill>
                  <a:schemeClr val="bg1"/>
                </a:solidFill>
                <a:latin typeface="맑은 고딕"/>
                <a:ea typeface="맑은 고딕"/>
              </a:rPr>
              <a:t>∙ </a:t>
            </a:r>
            <a:r>
              <a:rPr lang="ko-KR" altLang="en-US" sz="4000" b="1">
                <a:solidFill>
                  <a:schemeClr val="bg1"/>
                </a:solidFill>
                <a:latin typeface="맑은 고딕"/>
                <a:ea typeface="맑은 고딕"/>
              </a:rPr>
              <a:t>조소연</a:t>
            </a:r>
            <a:r>
              <a:rPr lang="ko-KR" altLang="en-US" sz="4400" b="1">
                <a:solidFill>
                  <a:schemeClr val="bg1"/>
                </a:solidFill>
                <a:latin typeface="맑은 고딕"/>
                <a:ea typeface="맑은 고딕"/>
              </a:rPr>
              <a:t> ∙ </a:t>
            </a:r>
            <a:r>
              <a:rPr lang="ko-KR" altLang="en-US" sz="4000" b="1">
                <a:solidFill>
                  <a:schemeClr val="bg1"/>
                </a:solidFill>
                <a:latin typeface="맑은 고딕"/>
                <a:ea typeface="맑은 고딕"/>
              </a:rPr>
              <a:t>김해인</a:t>
            </a:r>
            <a:r>
              <a:rPr lang="ko-KR" altLang="en-US" sz="4400" b="1">
                <a:solidFill>
                  <a:schemeClr val="bg1"/>
                </a:solidFill>
                <a:latin typeface="맑은 고딕"/>
                <a:ea typeface="맑은 고딕"/>
              </a:rPr>
              <a:t> </a:t>
            </a:r>
            <a:r>
              <a:rPr lang="ko-KR" altLang="en-US" sz="4004" b="1">
                <a:solidFill>
                  <a:schemeClr val="bg1"/>
                </a:solidFill>
                <a:latin typeface="맑은 고딕"/>
                <a:ea typeface="맑은 고딕"/>
              </a:rPr>
              <a:t>∙ </a:t>
            </a:r>
            <a:r>
              <a:rPr lang="ko-KR" altLang="en-US" sz="4000" b="1">
                <a:solidFill>
                  <a:schemeClr val="bg1"/>
                </a:solidFill>
                <a:latin typeface="맑은 고딕"/>
                <a:ea typeface="맑은 고딕"/>
              </a:rPr>
              <a:t>김세진</a:t>
            </a:r>
            <a:r>
              <a:rPr lang="ko-KR" altLang="en-US" sz="4000" b="1" baseline="30000">
                <a:solidFill>
                  <a:schemeClr val="bg1"/>
                </a:solidFill>
                <a:latin typeface="맑은 고딕"/>
                <a:ea typeface="맑은 고딕"/>
              </a:rPr>
              <a:t>*</a:t>
            </a:r>
            <a:r>
              <a:rPr lang="ko-KR" altLang="en-US" sz="4004" b="1">
                <a:solidFill>
                  <a:schemeClr val="bg1"/>
                </a:solidFill>
                <a:latin typeface="맑은 고딕"/>
                <a:ea typeface="맑은 고딕"/>
              </a:rPr>
              <a:t> </a:t>
            </a:r>
          </a:p>
          <a:p>
            <a:pPr algn="ctr" defTabSz="3089186">
              <a:defRPr/>
            </a:pPr>
            <a:endParaRPr lang="en-US" altLang="ko-KR" sz="2002" b="1">
              <a:solidFill>
                <a:schemeClr val="bg1"/>
              </a:solidFill>
              <a:latin typeface="맑은 고딕"/>
              <a:ea typeface="맑은 고딕"/>
            </a:endParaRPr>
          </a:p>
          <a:p>
            <a:pPr algn="ctr" defTabSz="3084552">
              <a:defRPr/>
            </a:pPr>
            <a:r>
              <a:rPr lang="ko-KR" altLang="en-US" sz="3600" b="1">
                <a:solidFill>
                  <a:schemeClr val="bg1"/>
                </a:solidFill>
                <a:latin typeface="맑은 고딕"/>
                <a:ea typeface="맑은 고딕"/>
              </a:rPr>
              <a:t>백석대학교 보건학부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lvl="0">
              <a:defRPr/>
            </a:pPr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389" tIns="45694" rIns="91389" bIns="45694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389" tIns="45694" rIns="91389" bIns="45694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389" tIns="45694" rIns="91389" bIns="45694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0"/>
            <a:ext cx="7067962" cy="6462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599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2021</a:t>
            </a:r>
            <a:r>
              <a:rPr lang="ko-KR" altLang="en-US" sz="3599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 한국안광학회 동계학술대회</a:t>
            </a:r>
            <a:endParaRPr lang="ko-KR" altLang="en-US" sz="3599">
              <a:latin typeface="맑은 고딕"/>
              <a:ea typeface="맑은 고딕"/>
            </a:endParaRPr>
          </a:p>
        </p:txBody>
      </p:sp>
      <p:pic>
        <p:nvPicPr>
          <p:cNvPr id="22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688211" y="1161423"/>
            <a:ext cx="3311561" cy="2435487"/>
          </a:xfrm>
          <a:prstGeom prst="ellipse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481429" y="5051526"/>
            <a:ext cx="10967993" cy="4885803"/>
            <a:chOff x="482172" y="5050193"/>
            <a:chExt cx="6873606" cy="6155675"/>
          </a:xfrm>
        </p:grpSpPr>
        <p:sp>
          <p:nvSpPr>
            <p:cNvPr id="4" name="직사각형 3"/>
            <p:cNvSpPr/>
            <p:nvPr/>
          </p:nvSpPr>
          <p:spPr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defTabSz="3084552">
                <a:defRPr/>
              </a:pPr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623858" y="5050193"/>
              <a:ext cx="6590233" cy="90724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algn="ctr" defTabSz="3084552">
                <a:defRPr/>
              </a:pPr>
              <a:r>
                <a:rPr lang="en-US" altLang="ko-KR" sz="3993" b="1">
                  <a:solidFill>
                    <a:schemeClr val="bg1"/>
                  </a:solidFill>
                  <a:latin typeface="+mj-ea"/>
                  <a:ea typeface="+mj-ea"/>
                  <a:cs typeface="Calibri"/>
                </a:rPr>
                <a:t>INTRODUCTION</a:t>
              </a:r>
              <a:endParaRPr lang="ko-KR" altLang="en-US" sz="3993" b="1">
                <a:solidFill>
                  <a:schemeClr val="bg1"/>
                </a:solidFill>
                <a:latin typeface="+mj-ea"/>
                <a:ea typeface="+mj-ea"/>
                <a:cs typeface="Calibri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4942" y="6306792"/>
              <a:ext cx="6577515" cy="47184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3000" b="0" i="0" u="none" strike="noStrike">
                  <a:latin typeface="맑은 고딕"/>
                  <a:ea typeface="맑은 고딕"/>
                </a:rPr>
                <a:t>온라인 안경 판매는국가면허시험 제도를 통해전문성을 인정받은 안경사들의 기본권 침해이고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,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 국민의 눈 건강을 해치는 것이라는 목소리가 높아지고 있다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.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 이에 본 연구에서는 온라인 안경 판매에 대한 소비자와 안경사의 인식을 파악하고 문제점을 알리고자 한다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.</a:t>
              </a:r>
              <a:endParaRPr lang="ko-KR" altLang="en-US" sz="3000" b="0" i="0" u="none" strike="noStrike">
                <a:latin typeface="맑은 고딕"/>
                <a:ea typeface="맑은 고딕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665445" y="5051525"/>
            <a:ext cx="9427254" cy="4885804"/>
            <a:chOff x="7572016" y="5050192"/>
            <a:chExt cx="13553236" cy="6155676"/>
          </a:xfrm>
        </p:grpSpPr>
        <p:sp>
          <p:nvSpPr>
            <p:cNvPr id="7" name="직사각형 6"/>
            <p:cNvSpPr/>
            <p:nvPr/>
          </p:nvSpPr>
          <p:spPr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defTabSz="3084552">
                <a:defRPr/>
              </a:pPr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7826159" y="5050192"/>
              <a:ext cx="13082858" cy="907249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algn="ctr" defTabSz="3084552">
                <a:defRPr/>
              </a:pPr>
              <a:r>
                <a:rPr lang="en-US" altLang="ko-KR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rPr>
                <a:t>METHODS</a:t>
              </a:r>
            </a:p>
            <a:p>
              <a:pPr algn="ctr" defTabSz="3084552">
                <a:defRPr/>
              </a:pPr>
              <a:endParaRPr lang="ko-KR" altLang="en-US" sz="3998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82588" y="6216068"/>
              <a:ext cx="13026400" cy="47160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3000" b="0" i="0" u="none" strike="noStrike">
                  <a:latin typeface="맑은 고딕"/>
                  <a:ea typeface="맑은 고딕"/>
                </a:rPr>
                <a:t>본 설문은 온라인 안경 판매에 대한 인식 실태와 문제점을 파악하기 위해 소비자 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96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명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,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 안경사 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40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명을 대상으로 온라인 네이버 폼을 활용하여 설문 조사하였다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.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 통계는 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SPSS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 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26.0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 프로그램을 이용하였고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,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 분석은 빈도분석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,</a:t>
              </a:r>
              <a:r>
                <a:rPr lang="ko-KR" altLang="en-US" sz="3000" b="0" i="0" u="none" strike="noStrike">
                  <a:latin typeface="맑은 고딕"/>
                  <a:ea typeface="맑은 고딕"/>
                </a:rPr>
                <a:t> 교차분석을 실시하였다</a:t>
              </a:r>
              <a:r>
                <a:rPr lang="en-US" altLang="ko-KR" sz="3000" b="0" i="0" u="none" strike="noStrike">
                  <a:latin typeface="맑은 고딕"/>
                  <a:ea typeface="맑은 고딕"/>
                </a:rPr>
                <a:t>.</a:t>
              </a:r>
              <a:endParaRPr lang="en-US" altLang="ko-KR" sz="3000">
                <a:latin typeface="맑은 고딕"/>
                <a:ea typeface="맑은 고딕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7193" y="10153352"/>
            <a:ext cx="20588316" cy="15841757"/>
            <a:chOff x="507976" y="11821109"/>
            <a:chExt cx="20620088" cy="11936116"/>
          </a:xfrm>
        </p:grpSpPr>
        <p:sp>
          <p:nvSpPr>
            <p:cNvPr id="8" name="직사각형 7"/>
            <p:cNvSpPr/>
            <p:nvPr/>
          </p:nvSpPr>
          <p:spPr>
            <a:xfrm>
              <a:off x="507976" y="12070077"/>
              <a:ext cx="20620088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defTabSz="3084552">
                <a:defRPr/>
              </a:pPr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>
            <a:xfrm>
              <a:off x="654943" y="11821109"/>
              <a:ext cx="20285158" cy="54255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algn="ctr" defTabSz="3084552">
                <a:defRPr/>
              </a:pPr>
              <a:r>
                <a:rPr lang="en-US" altLang="ko-KR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rPr>
                <a:t>RESULTS</a:t>
              </a:r>
            </a:p>
            <a:p>
              <a:pPr algn="ctr" defTabSz="3084552">
                <a:defRPr/>
              </a:pPr>
              <a:endParaRPr lang="ko-KR" altLang="en-US" sz="3998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24508" y="12569818"/>
              <a:ext cx="2571198" cy="440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3200" b="1" dirty="0">
                  <a:latin typeface="맑은 고딕"/>
                  <a:ea typeface="맑은 고딕"/>
                </a:rPr>
                <a:t>소비자 설문</a:t>
              </a:r>
              <a:endParaRPr lang="en-US" altLang="ko-KR" sz="3200" b="1" dirty="0">
                <a:latin typeface="맑은 고딕"/>
                <a:ea typeface="맑은 고딕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81427" y="26355156"/>
            <a:ext cx="10319923" cy="4816804"/>
            <a:chOff x="482170" y="24249100"/>
            <a:chExt cx="10132437" cy="6961832"/>
          </a:xfrm>
        </p:grpSpPr>
        <p:grpSp>
          <p:nvGrpSpPr>
            <p:cNvPr id="11" name="Group 10"/>
            <p:cNvGrpSpPr/>
            <p:nvPr/>
          </p:nvGrpSpPr>
          <p:grpSpPr>
            <a:xfrm>
              <a:off x="482170" y="24249100"/>
              <a:ext cx="10132437" cy="6961831"/>
              <a:chOff x="560593" y="24225368"/>
              <a:chExt cx="10122519" cy="6955016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560593" y="24559984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w="med" len="med"/>
                <a:tailEnd w="med" len="med"/>
              </a:ln>
              <a:effectLst/>
            </p:spPr>
            <p:txBody>
              <a:bodyPr vert="horz" wrap="square" lIns="91389" tIns="45694" rIns="91389" bIns="45694" anchor="t" anchorCtr="0">
                <a:prstTxWarp prst="textNoShape">
                  <a:avLst/>
                </a:prstTxWarp>
              </a:bodyPr>
              <a:lstStyle/>
              <a:p>
                <a:pPr defTabSz="3084552">
                  <a:defRPr/>
                </a:pPr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727345" y="24225368"/>
                <a:ext cx="9798736" cy="103972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w="med" len="med"/>
                <a:tailEnd w="med" len="med"/>
              </a:ln>
              <a:effectLst/>
            </p:spPr>
            <p:txBody>
              <a:bodyPr vert="horz" wrap="square" lIns="91389" tIns="45694" rIns="91389" bIns="45694" anchor="t" anchorCtr="0">
                <a:prstTxWarp prst="textNoShape">
                  <a:avLst/>
                </a:prstTxWarp>
              </a:bodyPr>
              <a:lstStyle/>
              <a:p>
                <a:pPr algn="ctr" defTabSz="3081471">
                  <a:defRPr/>
                </a:pPr>
                <a:r>
                  <a:rPr lang="en-US" altLang="ko-KR" sz="3993" b="1">
                    <a:solidFill>
                      <a:schemeClr val="bg1"/>
                    </a:solidFill>
                    <a:latin typeface="맑은 고딕"/>
                    <a:ea typeface="맑은 고딕"/>
                    <a:cs typeface="Calibri"/>
                  </a:rPr>
                  <a:t>CONCLUSIONS</a:t>
                </a:r>
                <a:endParaRPr lang="ko-KR" altLang="en-US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792038" y="25492608"/>
              <a:ext cx="9539768" cy="54175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3000">
                  <a:latin typeface="맑은 고딕"/>
                  <a:ea typeface="맑은 고딕"/>
                </a:rPr>
                <a:t>대면 피팅의 중요성을 인지하고 있는 소비자가 온라인 구매를 경험하지 않는 비율이 높았고</a:t>
              </a:r>
              <a:r>
                <a:rPr lang="en-US" altLang="ko-KR" sz="3000">
                  <a:latin typeface="맑은 고딕"/>
                  <a:ea typeface="맑은 고딕"/>
                </a:rPr>
                <a:t>,</a:t>
              </a:r>
              <a:r>
                <a:rPr lang="ko-KR" altLang="en-US" sz="3000">
                  <a:latin typeface="맑은 고딕"/>
                  <a:ea typeface="맑은 고딕"/>
                </a:rPr>
                <a:t> 온라인으로 안경테를 구매 후 불편함으로 안경원을 방문하는 소비자가 많은 것으로 보아 대면 피팅이 중요하다는 것을 확인하였다</a:t>
              </a:r>
              <a:r>
                <a:rPr lang="en-US" altLang="ko-KR" sz="3000">
                  <a:latin typeface="맑은 고딕"/>
                  <a:ea typeface="맑은 고딕"/>
                </a:rPr>
                <a:t>.</a:t>
              </a:r>
              <a:r>
                <a:rPr lang="ko-KR" altLang="en-US" sz="3000">
                  <a:latin typeface="맑은 고딕"/>
                  <a:ea typeface="맑은 고딕"/>
                </a:rPr>
                <a:t> 온라인 안경 판매는 안경사의 전문적인 검사 및 조제가공</a:t>
              </a:r>
              <a:r>
                <a:rPr lang="en-US" altLang="ko-KR" sz="3000">
                  <a:latin typeface="맑은 고딕"/>
                  <a:ea typeface="맑은 고딕"/>
                </a:rPr>
                <a:t>,</a:t>
              </a:r>
              <a:r>
                <a:rPr lang="ko-KR" altLang="en-US" sz="3000">
                  <a:latin typeface="맑은 고딕"/>
                  <a:ea typeface="맑은 고딕"/>
                </a:rPr>
                <a:t> 피팅이 이루어지지 않는 문제점으로 인해 광학적</a:t>
              </a:r>
              <a:r>
                <a:rPr lang="en-US" altLang="ko-KR" sz="3000">
                  <a:latin typeface="맑은 고딕"/>
                  <a:ea typeface="맑은 고딕"/>
                </a:rPr>
                <a:t>,</a:t>
              </a:r>
              <a:r>
                <a:rPr lang="ko-KR" altLang="en-US" sz="3000">
                  <a:latin typeface="맑은 고딕"/>
                  <a:ea typeface="맑은 고딕"/>
                </a:rPr>
                <a:t> 해부학적 및 품질 등의 문제가 발생하게 되고 이는 국민의 눈 건강에 악영향을 미칠 것으로 생각된다</a:t>
              </a:r>
              <a:r>
                <a:rPr lang="en-US" altLang="ko-KR" sz="3000">
                  <a:latin typeface="맑은 고딕"/>
                  <a:ea typeface="맑은 고딕"/>
                </a:rPr>
                <a:t>.</a:t>
              </a:r>
              <a:endParaRPr lang="en-US" sz="3000">
                <a:latin typeface="맑은 고딕"/>
                <a:ea typeface="맑은 고딕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0975194" y="26355149"/>
            <a:ext cx="10117505" cy="4816805"/>
            <a:chOff x="10992132" y="24249104"/>
            <a:chExt cx="10133118" cy="6961833"/>
          </a:xfrm>
        </p:grpSpPr>
        <p:grpSp>
          <p:nvGrpSpPr>
            <p:cNvPr id="12" name="Group 11"/>
            <p:cNvGrpSpPr/>
            <p:nvPr/>
          </p:nvGrpSpPr>
          <p:grpSpPr>
            <a:xfrm>
              <a:off x="10992132" y="24249104"/>
              <a:ext cx="10133118" cy="6961833"/>
              <a:chOff x="11007969" y="24247706"/>
              <a:chExt cx="10123199" cy="6955018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w="med" len="med"/>
                <a:tailEnd w="med" len="med"/>
              </a:ln>
              <a:effectLst/>
            </p:spPr>
            <p:txBody>
              <a:bodyPr vert="horz" wrap="square" lIns="91389" tIns="45694" rIns="91389" bIns="45694" anchor="t" anchorCtr="0">
                <a:prstTxWarp prst="textNoShape">
                  <a:avLst/>
                </a:prstTxWarp>
              </a:bodyPr>
              <a:lstStyle/>
              <a:p>
                <a:pPr defTabSz="3084552">
                  <a:defRPr/>
                </a:pPr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11122220" y="24247706"/>
                <a:ext cx="9798736" cy="103973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w="med" len="med"/>
                <a:tailEnd w="med" len="med"/>
              </a:ln>
              <a:effectLst/>
            </p:spPr>
            <p:txBody>
              <a:bodyPr vert="horz" wrap="square" lIns="91389" tIns="45694" rIns="91389" bIns="45694" anchor="t" anchorCtr="0">
                <a:prstTxWarp prst="textNoShape">
                  <a:avLst/>
                </a:prstTxWarp>
              </a:bodyPr>
              <a:lstStyle/>
              <a:p>
                <a:pPr algn="ctr" defTabSz="3081471">
                  <a:defRPr/>
                </a:pPr>
                <a:r>
                  <a:rPr lang="en-CA" altLang="ko-KR" sz="3993" b="1">
                    <a:solidFill>
                      <a:schemeClr val="bg1"/>
                    </a:solidFill>
                    <a:latin typeface="맑은 고딕"/>
                    <a:ea typeface="맑은 고딕"/>
                    <a:cs typeface="Calibri"/>
                  </a:rPr>
                  <a:t>REFERENCES</a:t>
                </a:r>
                <a:endParaRPr lang="ko-KR" altLang="en-US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1217782" y="25750592"/>
              <a:ext cx="9624066" cy="510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 sz="2796" dirty="0">
                  <a:latin typeface="맑은 고딕"/>
                  <a:ea typeface="맑은 고딕"/>
                </a:rPr>
                <a:t>[1]</a:t>
              </a:r>
              <a:r>
                <a:rPr lang="ko-KR" altLang="en-US" sz="2796" dirty="0">
                  <a:latin typeface="맑은 고딕"/>
                  <a:ea typeface="맑은 고딕"/>
                </a:rPr>
                <a:t> 현준영</a:t>
              </a:r>
              <a:r>
                <a:rPr lang="en-US" altLang="ko-KR" sz="2796" dirty="0">
                  <a:latin typeface="맑은 고딕"/>
                  <a:ea typeface="맑은 고딕"/>
                </a:rPr>
                <a:t>.</a:t>
              </a:r>
              <a:r>
                <a:rPr lang="ko-KR" altLang="en-US" sz="2796" dirty="0">
                  <a:latin typeface="맑은 고딕"/>
                  <a:ea typeface="맑은 고딕"/>
                </a:rPr>
                <a:t> 콘택트렌즈 및 </a:t>
              </a:r>
              <a:r>
                <a:rPr lang="ko-KR" altLang="en-US" sz="2796" dirty="0" err="1">
                  <a:latin typeface="맑은 고딕"/>
                  <a:ea typeface="맑은 고딕"/>
                </a:rPr>
                <a:t>돋보기안경</a:t>
              </a:r>
              <a:r>
                <a:rPr lang="ko-KR" altLang="en-US" sz="2796" dirty="0">
                  <a:latin typeface="맑은 고딕"/>
                  <a:ea typeface="맑은 고딕"/>
                </a:rPr>
                <a:t> 온라인 판매의 안전성 </a:t>
              </a:r>
              <a:r>
                <a:rPr lang="ko-KR" altLang="en-US" sz="2796" dirty="0" err="1">
                  <a:latin typeface="맑은 고딕"/>
                  <a:ea typeface="맑은 고딕"/>
                </a:rPr>
                <a:t>분석연구</a:t>
              </a:r>
              <a:r>
                <a:rPr lang="en-US" altLang="ko-KR" sz="2796" dirty="0">
                  <a:latin typeface="맑은 고딕"/>
                  <a:ea typeface="맑은 고딕"/>
                </a:rPr>
                <a:t>.</a:t>
              </a:r>
              <a:r>
                <a:rPr lang="ko-KR" altLang="en-US" sz="2796" dirty="0">
                  <a:latin typeface="맑은 고딕"/>
                  <a:ea typeface="맑은 고딕"/>
                </a:rPr>
                <a:t> 분당서울대학교병원</a:t>
              </a:r>
              <a:r>
                <a:rPr lang="en-US" altLang="ko-KR" sz="2796" dirty="0">
                  <a:latin typeface="맑은 고딕"/>
                  <a:ea typeface="맑은 고딕"/>
                </a:rPr>
                <a:t>.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2018</a:t>
              </a:r>
            </a:p>
            <a:p>
              <a:pPr lvl="0">
                <a:defRPr/>
              </a:pPr>
              <a:r>
                <a:rPr lang="en-US" altLang="ko-KR" sz="2796" dirty="0">
                  <a:latin typeface="맑은 고딕"/>
                  <a:ea typeface="맑은 고딕"/>
                </a:rPr>
                <a:t>[2]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ko-KR" altLang="en-US" sz="2796" dirty="0" err="1">
                  <a:latin typeface="맑은 고딕"/>
                  <a:ea typeface="맑은 고딕"/>
                </a:rPr>
                <a:t>성풍주</a:t>
              </a:r>
              <a:r>
                <a:rPr lang="en-US" altLang="ko-KR" sz="2796" dirty="0">
                  <a:latin typeface="맑은 고딕"/>
                  <a:ea typeface="맑은 고딕"/>
                </a:rPr>
                <a:t>.</a:t>
              </a:r>
              <a:r>
                <a:rPr lang="ko-KR" altLang="en-US" sz="2796" dirty="0">
                  <a:latin typeface="맑은 고딕"/>
                  <a:ea typeface="맑은 고딕"/>
                </a:rPr>
                <a:t> 안경 조제 및 가공</a:t>
              </a:r>
              <a:r>
                <a:rPr lang="en-US" altLang="ko-KR" sz="2796" dirty="0">
                  <a:latin typeface="맑은 고딕"/>
                  <a:ea typeface="맑은 고딕"/>
                </a:rPr>
                <a:t>.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ko-KR" altLang="en-US" sz="2796" dirty="0" err="1">
                  <a:latin typeface="맑은 고딕"/>
                  <a:ea typeface="맑은 고딕"/>
                </a:rPr>
                <a:t>대학서림</a:t>
              </a:r>
              <a:r>
                <a:rPr lang="en-US" altLang="ko-KR" sz="2796" dirty="0">
                  <a:latin typeface="맑은 고딕"/>
                  <a:ea typeface="맑은 고딕"/>
                </a:rPr>
                <a:t>.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2018;17,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41-42,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74,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100,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111,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124,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125</a:t>
              </a:r>
            </a:p>
            <a:p>
              <a:pPr lvl="0">
                <a:defRPr/>
              </a:pPr>
              <a:r>
                <a:rPr lang="en-US" altLang="ko-KR" sz="2796" dirty="0">
                  <a:latin typeface="맑은 고딕"/>
                  <a:ea typeface="맑은 고딕"/>
                </a:rPr>
                <a:t>[3]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 err="1">
                  <a:latin typeface="맑은 고딕"/>
                  <a:ea typeface="맑은 고딕"/>
                </a:rPr>
                <a:t>fn</a:t>
              </a:r>
              <a:r>
                <a:rPr lang="ko-KR" altLang="en-US" sz="2796" dirty="0" err="1">
                  <a:latin typeface="맑은 고딕"/>
                  <a:ea typeface="맑은 고딕"/>
                </a:rPr>
                <a:t>아이포커스</a:t>
              </a:r>
              <a:r>
                <a:rPr lang="en-US" altLang="ko-KR" sz="2796" dirty="0">
                  <a:latin typeface="맑은 고딕"/>
                  <a:ea typeface="맑은 고딕"/>
                </a:rPr>
                <a:t>.</a:t>
              </a:r>
              <a:r>
                <a:rPr lang="ko-KR" altLang="en-US" sz="2796" dirty="0">
                  <a:latin typeface="맑은 고딕"/>
                  <a:ea typeface="맑은 고딕"/>
                </a:rPr>
                <a:t> </a:t>
              </a:r>
              <a:r>
                <a:rPr lang="en-US" altLang="ko-KR" sz="2796" dirty="0">
                  <a:latin typeface="맑은 고딕"/>
                  <a:ea typeface="맑은 고딕"/>
                </a:rPr>
                <a:t>“</a:t>
              </a:r>
              <a:r>
                <a:rPr lang="ko-KR" altLang="en-US" sz="2796" dirty="0" err="1">
                  <a:latin typeface="맑은 고딕"/>
                  <a:ea typeface="맑은 고딕"/>
                </a:rPr>
                <a:t>도수안경을</a:t>
              </a:r>
              <a:r>
                <a:rPr lang="ko-KR" altLang="en-US" sz="2796" dirty="0">
                  <a:latin typeface="맑은 고딕"/>
                  <a:ea typeface="맑은 고딕"/>
                </a:rPr>
                <a:t> 온라인 처방</a:t>
              </a:r>
              <a:r>
                <a:rPr lang="en-US" altLang="ko-KR" sz="2796" dirty="0">
                  <a:latin typeface="맑은 고딕"/>
                  <a:ea typeface="맑은 고딕"/>
                </a:rPr>
                <a:t>?</a:t>
              </a:r>
              <a:r>
                <a:rPr lang="ko-KR" altLang="en-US" sz="2796" dirty="0">
                  <a:latin typeface="맑은 고딕"/>
                  <a:ea typeface="맑은 고딕"/>
                </a:rPr>
                <a:t> 국민 </a:t>
              </a:r>
              <a:r>
                <a:rPr lang="ko-KR" altLang="en-US" sz="2796" dirty="0" err="1">
                  <a:latin typeface="맑은 고딕"/>
                  <a:ea typeface="맑은 고딕"/>
                </a:rPr>
                <a:t>눈건강</a:t>
              </a:r>
              <a:r>
                <a:rPr lang="ko-KR" altLang="en-US" sz="2796" dirty="0">
                  <a:latin typeface="맑은 고딕"/>
                  <a:ea typeface="맑은 고딕"/>
                </a:rPr>
                <a:t> 저해할 것</a:t>
              </a:r>
              <a:r>
                <a:rPr lang="en-US" altLang="ko-KR" sz="2796" dirty="0" smtClean="0">
                  <a:latin typeface="맑은 고딕"/>
                  <a:ea typeface="맑은 고딕"/>
                </a:rPr>
                <a:t>”. http</a:t>
              </a:r>
              <a:r>
                <a:rPr lang="en-US" altLang="ko-KR" sz="2796" dirty="0">
                  <a:latin typeface="맑은 고딕"/>
                  <a:ea typeface="맑은 고딕"/>
                </a:rPr>
                <a:t>://www.fneyefocus.com/news/articleView.html?idxno=16261</a:t>
              </a:r>
              <a:endParaRPr lang="en-US" sz="2796" dirty="0">
                <a:latin typeface="맑은 고딕"/>
                <a:ea typeface="맑은 고딕"/>
              </a:endParaRPr>
            </a:p>
          </p:txBody>
        </p:sp>
      </p:grpSp>
      <p:sp>
        <p:nvSpPr>
          <p:cNvPr id="2170" name="타원 2169"/>
          <p:cNvSpPr/>
          <p:nvPr/>
        </p:nvSpPr>
        <p:spPr>
          <a:xfrm>
            <a:off x="17930142" y="1296369"/>
            <a:ext cx="2448272" cy="2592288"/>
          </a:xfrm>
          <a:prstGeom prst="ellipse">
            <a:avLst/>
          </a:prstGeom>
          <a:solidFill>
            <a:schemeClr val="lt1"/>
          </a:solidFill>
          <a:ln w="9525" cap="flat" cmpd="sng" algn="ctr">
            <a:solidFill>
              <a:schemeClr val="lt1"/>
            </a:solidFill>
            <a:prstDash val="solid"/>
            <a:round/>
            <a:headEnd w="med" len="med"/>
            <a:tailEnd w="med" len="med"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marL="0" marR="0" indent="0" algn="l" defTabSz="30861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61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pic>
        <p:nvPicPr>
          <p:cNvPr id="2169" name="그림 2168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17216486" y="726729"/>
            <a:ext cx="3809999" cy="3809999"/>
          </a:xfrm>
          <a:prstGeom prst="rect">
            <a:avLst/>
          </a:prstGeom>
        </p:spPr>
      </p:pic>
      <p:sp>
        <p:nvSpPr>
          <p:cNvPr id="2183" name="TextBox 26"/>
          <p:cNvSpPr txBox="1"/>
          <p:nvPr/>
        </p:nvSpPr>
        <p:spPr>
          <a:xfrm>
            <a:off x="15059380" y="11233404"/>
            <a:ext cx="25827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3200" b="1">
                <a:latin typeface="맑은 고딕"/>
                <a:ea typeface="맑은 고딕"/>
              </a:rPr>
              <a:t>안경사 설문</a:t>
            </a:r>
          </a:p>
        </p:txBody>
      </p:sp>
      <p:graphicFrame>
        <p:nvGraphicFramePr>
          <p:cNvPr id="2184" name="차트 2183"/>
          <p:cNvGraphicFramePr/>
          <p:nvPr>
            <p:extLst>
              <p:ext uri="{D42A27DB-BD31-4B8C-83A1-F6EECF244321}">
                <p14:modId xmlns:p14="http://schemas.microsoft.com/office/powerpoint/2010/main" val="2245824510"/>
              </p:ext>
            </p:extLst>
          </p:nvPr>
        </p:nvGraphicFramePr>
        <p:xfrm>
          <a:off x="982446" y="16489956"/>
          <a:ext cx="4320540" cy="432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85" name="차트 2184"/>
          <p:cNvGraphicFramePr/>
          <p:nvPr>
            <p:extLst>
              <p:ext uri="{D42A27DB-BD31-4B8C-83A1-F6EECF244321}">
                <p14:modId xmlns:p14="http://schemas.microsoft.com/office/powerpoint/2010/main" val="2230753827"/>
              </p:ext>
            </p:extLst>
          </p:nvPr>
        </p:nvGraphicFramePr>
        <p:xfrm>
          <a:off x="5951288" y="16378740"/>
          <a:ext cx="5040500" cy="4783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86" name="차트 2185"/>
          <p:cNvGraphicFramePr/>
          <p:nvPr>
            <p:extLst>
              <p:ext uri="{D42A27DB-BD31-4B8C-83A1-F6EECF244321}">
                <p14:modId xmlns:p14="http://schemas.microsoft.com/office/powerpoint/2010/main" val="668978192"/>
              </p:ext>
            </p:extLst>
          </p:nvPr>
        </p:nvGraphicFramePr>
        <p:xfrm>
          <a:off x="936224" y="12152557"/>
          <a:ext cx="4320540" cy="432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187" name="차트 2186"/>
          <p:cNvGraphicFramePr/>
          <p:nvPr>
            <p:extLst>
              <p:ext uri="{D42A27DB-BD31-4B8C-83A1-F6EECF244321}">
                <p14:modId xmlns:p14="http://schemas.microsoft.com/office/powerpoint/2010/main" val="4130329471"/>
              </p:ext>
            </p:extLst>
          </p:nvPr>
        </p:nvGraphicFramePr>
        <p:xfrm>
          <a:off x="5875973" y="12241534"/>
          <a:ext cx="4683505" cy="4366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188" name="차트 2187"/>
          <p:cNvGraphicFramePr/>
          <p:nvPr>
            <p:extLst>
              <p:ext uri="{D42A27DB-BD31-4B8C-83A1-F6EECF244321}">
                <p14:modId xmlns:p14="http://schemas.microsoft.com/office/powerpoint/2010/main" val="3578299861"/>
              </p:ext>
            </p:extLst>
          </p:nvPr>
        </p:nvGraphicFramePr>
        <p:xfrm>
          <a:off x="1182874" y="20967809"/>
          <a:ext cx="4721932" cy="4587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89" name="차트 2188"/>
          <p:cNvGraphicFramePr/>
          <p:nvPr>
            <p:extLst>
              <p:ext uri="{D42A27DB-BD31-4B8C-83A1-F6EECF244321}">
                <p14:modId xmlns:p14="http://schemas.microsoft.com/office/powerpoint/2010/main" val="1746114333"/>
              </p:ext>
            </p:extLst>
          </p:nvPr>
        </p:nvGraphicFramePr>
        <p:xfrm>
          <a:off x="6119956" y="21096332"/>
          <a:ext cx="4320540" cy="432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190" name="차트 2189"/>
          <p:cNvGraphicFramePr/>
          <p:nvPr>
            <p:extLst>
              <p:ext uri="{D42A27DB-BD31-4B8C-83A1-F6EECF244321}">
                <p14:modId xmlns:p14="http://schemas.microsoft.com/office/powerpoint/2010/main" val="725921007"/>
              </p:ext>
            </p:extLst>
          </p:nvPr>
        </p:nvGraphicFramePr>
        <p:xfrm>
          <a:off x="16534336" y="21061446"/>
          <a:ext cx="4535774" cy="439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191" name="차트 2190"/>
          <p:cNvGraphicFramePr/>
          <p:nvPr>
            <p:extLst>
              <p:ext uri="{D42A27DB-BD31-4B8C-83A1-F6EECF244321}">
                <p14:modId xmlns:p14="http://schemas.microsoft.com/office/powerpoint/2010/main" val="1594064172"/>
              </p:ext>
            </p:extLst>
          </p:nvPr>
        </p:nvGraphicFramePr>
        <p:xfrm>
          <a:off x="16273957" y="12169577"/>
          <a:ext cx="4535775" cy="4320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192" name="차트 2191"/>
          <p:cNvGraphicFramePr/>
          <p:nvPr>
            <p:extLst>
              <p:ext uri="{D42A27DB-BD31-4B8C-83A1-F6EECF244321}">
                <p14:modId xmlns:p14="http://schemas.microsoft.com/office/powerpoint/2010/main" val="164411158"/>
              </p:ext>
            </p:extLst>
          </p:nvPr>
        </p:nvGraphicFramePr>
        <p:xfrm>
          <a:off x="16273958" y="16489997"/>
          <a:ext cx="4535774" cy="4320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2193" name="차트 2192"/>
          <p:cNvGraphicFramePr/>
          <p:nvPr>
            <p:extLst>
              <p:ext uri="{D42A27DB-BD31-4B8C-83A1-F6EECF244321}">
                <p14:modId xmlns:p14="http://schemas.microsoft.com/office/powerpoint/2010/main" val="339469128"/>
              </p:ext>
            </p:extLst>
          </p:nvPr>
        </p:nvGraphicFramePr>
        <p:xfrm>
          <a:off x="11521429" y="21026559"/>
          <a:ext cx="4914454" cy="4680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194" name="차트 2193"/>
          <p:cNvGraphicFramePr/>
          <p:nvPr>
            <p:extLst>
              <p:ext uri="{D42A27DB-BD31-4B8C-83A1-F6EECF244321}">
                <p14:modId xmlns:p14="http://schemas.microsoft.com/office/powerpoint/2010/main" val="2099971585"/>
              </p:ext>
            </p:extLst>
          </p:nvPr>
        </p:nvGraphicFramePr>
        <p:xfrm>
          <a:off x="11521429" y="12169517"/>
          <a:ext cx="4798749" cy="432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195" name="차트 2194"/>
          <p:cNvGraphicFramePr/>
          <p:nvPr>
            <p:extLst>
              <p:ext uri="{D42A27DB-BD31-4B8C-83A1-F6EECF244321}">
                <p14:modId xmlns:p14="http://schemas.microsoft.com/office/powerpoint/2010/main" val="1070077635"/>
              </p:ext>
            </p:extLst>
          </p:nvPr>
        </p:nvGraphicFramePr>
        <p:xfrm>
          <a:off x="11521370" y="16489916"/>
          <a:ext cx="4654134" cy="4571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2196" name="TextBox 2195"/>
          <p:cNvSpPr txBox="1"/>
          <p:nvPr/>
        </p:nvSpPr>
        <p:spPr>
          <a:xfrm>
            <a:off x="3096494" y="14905881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81.3</a:t>
            </a:r>
          </a:p>
        </p:txBody>
      </p:sp>
      <p:sp>
        <p:nvSpPr>
          <p:cNvPr id="2197" name="TextBox 2196"/>
          <p:cNvSpPr txBox="1"/>
          <p:nvPr/>
        </p:nvSpPr>
        <p:spPr>
          <a:xfrm>
            <a:off x="2088382" y="13537728"/>
            <a:ext cx="720080" cy="395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18.7</a:t>
            </a:r>
          </a:p>
        </p:txBody>
      </p:sp>
      <p:sp>
        <p:nvSpPr>
          <p:cNvPr id="2198" name="TextBox 2197"/>
          <p:cNvSpPr txBox="1"/>
          <p:nvPr/>
        </p:nvSpPr>
        <p:spPr>
          <a:xfrm>
            <a:off x="6984926" y="13753753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20.5</a:t>
            </a:r>
          </a:p>
        </p:txBody>
      </p:sp>
      <p:sp>
        <p:nvSpPr>
          <p:cNvPr id="2199" name="TextBox 2198"/>
          <p:cNvSpPr txBox="1"/>
          <p:nvPr/>
        </p:nvSpPr>
        <p:spPr>
          <a:xfrm>
            <a:off x="7993038" y="14944372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79.5</a:t>
            </a:r>
          </a:p>
        </p:txBody>
      </p:sp>
      <p:sp>
        <p:nvSpPr>
          <p:cNvPr id="2200" name="TextBox 2199"/>
          <p:cNvSpPr txBox="1"/>
          <p:nvPr/>
        </p:nvSpPr>
        <p:spPr>
          <a:xfrm>
            <a:off x="3240510" y="17930216"/>
            <a:ext cx="720080" cy="393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20.8</a:t>
            </a:r>
          </a:p>
        </p:txBody>
      </p:sp>
      <p:sp>
        <p:nvSpPr>
          <p:cNvPr id="2201" name="TextBox 2200"/>
          <p:cNvSpPr txBox="1"/>
          <p:nvPr/>
        </p:nvSpPr>
        <p:spPr>
          <a:xfrm>
            <a:off x="2232398" y="19226360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79.2</a:t>
            </a:r>
          </a:p>
        </p:txBody>
      </p:sp>
      <p:sp>
        <p:nvSpPr>
          <p:cNvPr id="2202" name="TextBox 2201"/>
          <p:cNvSpPr txBox="1"/>
          <p:nvPr/>
        </p:nvSpPr>
        <p:spPr>
          <a:xfrm>
            <a:off x="6984926" y="19154352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35</a:t>
            </a:r>
          </a:p>
        </p:txBody>
      </p:sp>
      <p:sp>
        <p:nvSpPr>
          <p:cNvPr id="2203" name="TextBox 2202"/>
          <p:cNvSpPr txBox="1"/>
          <p:nvPr/>
        </p:nvSpPr>
        <p:spPr>
          <a:xfrm>
            <a:off x="8137054" y="18616778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45</a:t>
            </a:r>
          </a:p>
        </p:txBody>
      </p:sp>
      <p:sp>
        <p:nvSpPr>
          <p:cNvPr id="2204" name="TextBox 2203"/>
          <p:cNvSpPr txBox="1"/>
          <p:nvPr/>
        </p:nvSpPr>
        <p:spPr>
          <a:xfrm>
            <a:off x="6912918" y="18074232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15</a:t>
            </a:r>
          </a:p>
        </p:txBody>
      </p:sp>
      <p:sp>
        <p:nvSpPr>
          <p:cNvPr id="2205" name="TextBox 2204"/>
          <p:cNvSpPr txBox="1"/>
          <p:nvPr/>
        </p:nvSpPr>
        <p:spPr>
          <a:xfrm>
            <a:off x="7416974" y="17685580"/>
            <a:ext cx="288032" cy="390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5</a:t>
            </a:r>
          </a:p>
        </p:txBody>
      </p:sp>
      <p:sp>
        <p:nvSpPr>
          <p:cNvPr id="2206" name="TextBox 2205"/>
          <p:cNvSpPr txBox="1"/>
          <p:nvPr/>
        </p:nvSpPr>
        <p:spPr>
          <a:xfrm>
            <a:off x="2160390" y="23762864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75</a:t>
            </a:r>
          </a:p>
        </p:txBody>
      </p:sp>
      <p:sp>
        <p:nvSpPr>
          <p:cNvPr id="2207" name="TextBox 2206"/>
          <p:cNvSpPr txBox="1"/>
          <p:nvPr/>
        </p:nvSpPr>
        <p:spPr>
          <a:xfrm>
            <a:off x="3096494" y="22503592"/>
            <a:ext cx="720080" cy="395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20</a:t>
            </a:r>
          </a:p>
        </p:txBody>
      </p:sp>
      <p:sp>
        <p:nvSpPr>
          <p:cNvPr id="2208" name="TextBox 2207"/>
          <p:cNvSpPr txBox="1"/>
          <p:nvPr/>
        </p:nvSpPr>
        <p:spPr>
          <a:xfrm>
            <a:off x="2520430" y="22217180"/>
            <a:ext cx="360040" cy="393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5</a:t>
            </a:r>
          </a:p>
        </p:txBody>
      </p:sp>
      <p:sp>
        <p:nvSpPr>
          <p:cNvPr id="2209" name="TextBox 2208"/>
          <p:cNvSpPr txBox="1"/>
          <p:nvPr/>
        </p:nvSpPr>
        <p:spPr>
          <a:xfrm>
            <a:off x="8137054" y="23657340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68.8</a:t>
            </a:r>
          </a:p>
        </p:txBody>
      </p:sp>
      <p:sp>
        <p:nvSpPr>
          <p:cNvPr id="2210" name="TextBox 2209"/>
          <p:cNvSpPr txBox="1"/>
          <p:nvPr/>
        </p:nvSpPr>
        <p:spPr>
          <a:xfrm>
            <a:off x="6912918" y="22793244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31.2</a:t>
            </a:r>
          </a:p>
        </p:txBody>
      </p:sp>
      <p:sp>
        <p:nvSpPr>
          <p:cNvPr id="2211" name="TextBox 2210"/>
          <p:cNvSpPr txBox="1"/>
          <p:nvPr/>
        </p:nvSpPr>
        <p:spPr>
          <a:xfrm>
            <a:off x="12457534" y="14833873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95</a:t>
            </a:r>
          </a:p>
        </p:txBody>
      </p:sp>
      <p:sp>
        <p:nvSpPr>
          <p:cNvPr id="2212" name="TextBox 2211"/>
          <p:cNvSpPr txBox="1"/>
          <p:nvPr/>
        </p:nvSpPr>
        <p:spPr>
          <a:xfrm>
            <a:off x="13249622" y="13360196"/>
            <a:ext cx="432048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5</a:t>
            </a:r>
          </a:p>
        </p:txBody>
      </p:sp>
      <p:sp>
        <p:nvSpPr>
          <p:cNvPr id="2213" name="TextBox 2212"/>
          <p:cNvSpPr txBox="1"/>
          <p:nvPr/>
        </p:nvSpPr>
        <p:spPr>
          <a:xfrm>
            <a:off x="17282070" y="14905881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90</a:t>
            </a:r>
          </a:p>
        </p:txBody>
      </p:sp>
      <p:sp>
        <p:nvSpPr>
          <p:cNvPr id="2214" name="TextBox 2213"/>
          <p:cNvSpPr txBox="1"/>
          <p:nvPr/>
        </p:nvSpPr>
        <p:spPr>
          <a:xfrm>
            <a:off x="17930142" y="13144172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10</a:t>
            </a:r>
          </a:p>
        </p:txBody>
      </p:sp>
      <p:sp>
        <p:nvSpPr>
          <p:cNvPr id="2215" name="TextBox 2214"/>
          <p:cNvSpPr txBox="1"/>
          <p:nvPr/>
        </p:nvSpPr>
        <p:spPr>
          <a:xfrm>
            <a:off x="12457534" y="19552884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37.5</a:t>
            </a:r>
          </a:p>
        </p:txBody>
      </p:sp>
      <p:sp>
        <p:nvSpPr>
          <p:cNvPr id="2216" name="TextBox 2215"/>
          <p:cNvSpPr txBox="1"/>
          <p:nvPr/>
        </p:nvSpPr>
        <p:spPr>
          <a:xfrm>
            <a:off x="16778014" y="18290256"/>
            <a:ext cx="720080" cy="395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17.5</a:t>
            </a:r>
          </a:p>
        </p:txBody>
      </p:sp>
      <p:sp>
        <p:nvSpPr>
          <p:cNvPr id="2217" name="TextBox 2216"/>
          <p:cNvSpPr txBox="1"/>
          <p:nvPr/>
        </p:nvSpPr>
        <p:spPr>
          <a:xfrm>
            <a:off x="12241510" y="18290256"/>
            <a:ext cx="720080" cy="395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25</a:t>
            </a:r>
          </a:p>
        </p:txBody>
      </p:sp>
      <p:sp>
        <p:nvSpPr>
          <p:cNvPr id="2218" name="TextBox 2217"/>
          <p:cNvSpPr txBox="1"/>
          <p:nvPr/>
        </p:nvSpPr>
        <p:spPr>
          <a:xfrm>
            <a:off x="13681670" y="18832804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27.5</a:t>
            </a:r>
          </a:p>
        </p:txBody>
      </p:sp>
      <p:sp>
        <p:nvSpPr>
          <p:cNvPr id="2219" name="TextBox 2218"/>
          <p:cNvSpPr txBox="1"/>
          <p:nvPr/>
        </p:nvSpPr>
        <p:spPr>
          <a:xfrm>
            <a:off x="13177614" y="17930216"/>
            <a:ext cx="720080" cy="394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10</a:t>
            </a:r>
          </a:p>
        </p:txBody>
      </p:sp>
      <p:sp>
        <p:nvSpPr>
          <p:cNvPr id="2220" name="TextBox 2219"/>
          <p:cNvSpPr txBox="1"/>
          <p:nvPr/>
        </p:nvSpPr>
        <p:spPr>
          <a:xfrm>
            <a:off x="17570102" y="17752684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5</a:t>
            </a:r>
          </a:p>
        </p:txBody>
      </p:sp>
      <p:sp>
        <p:nvSpPr>
          <p:cNvPr id="2221" name="TextBox 2220"/>
          <p:cNvSpPr txBox="1"/>
          <p:nvPr/>
        </p:nvSpPr>
        <p:spPr>
          <a:xfrm>
            <a:off x="18290182" y="18146240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20</a:t>
            </a:r>
          </a:p>
        </p:txBody>
      </p:sp>
      <p:sp>
        <p:nvSpPr>
          <p:cNvPr id="2222" name="TextBox 2221"/>
          <p:cNvSpPr txBox="1"/>
          <p:nvPr/>
        </p:nvSpPr>
        <p:spPr>
          <a:xfrm>
            <a:off x="17570102" y="19658408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57.5</a:t>
            </a:r>
          </a:p>
        </p:txBody>
      </p:sp>
      <p:sp>
        <p:nvSpPr>
          <p:cNvPr id="2223" name="TextBox 2222"/>
          <p:cNvSpPr txBox="1"/>
          <p:nvPr/>
        </p:nvSpPr>
        <p:spPr>
          <a:xfrm>
            <a:off x="13105606" y="23618848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70</a:t>
            </a:r>
          </a:p>
        </p:txBody>
      </p:sp>
      <p:sp>
        <p:nvSpPr>
          <p:cNvPr id="2224" name="TextBox 2223"/>
          <p:cNvSpPr txBox="1"/>
          <p:nvPr/>
        </p:nvSpPr>
        <p:spPr>
          <a:xfrm>
            <a:off x="12745566" y="22145172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2.5</a:t>
            </a:r>
          </a:p>
        </p:txBody>
      </p:sp>
      <p:sp>
        <p:nvSpPr>
          <p:cNvPr id="2225" name="TextBox 2224"/>
          <p:cNvSpPr txBox="1"/>
          <p:nvPr/>
        </p:nvSpPr>
        <p:spPr>
          <a:xfrm>
            <a:off x="12457534" y="22433204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10</a:t>
            </a:r>
          </a:p>
        </p:txBody>
      </p:sp>
      <p:sp>
        <p:nvSpPr>
          <p:cNvPr id="2226" name="TextBox 2225"/>
          <p:cNvSpPr txBox="1"/>
          <p:nvPr/>
        </p:nvSpPr>
        <p:spPr>
          <a:xfrm>
            <a:off x="11809462" y="23009268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17.5</a:t>
            </a:r>
          </a:p>
        </p:txBody>
      </p:sp>
      <p:sp>
        <p:nvSpPr>
          <p:cNvPr id="2229" name="TextBox 2228"/>
          <p:cNvSpPr txBox="1"/>
          <p:nvPr/>
        </p:nvSpPr>
        <p:spPr>
          <a:xfrm>
            <a:off x="17642110" y="23258808"/>
            <a:ext cx="720080" cy="39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>
                <a:latin typeface="맑은 고딕"/>
                <a:ea typeface="맑은 고딕"/>
              </a:rPr>
              <a:t>100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w="med" len="med"/>
          <a:tailEnd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61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w="med" len="med"/>
          <a:tailEnd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61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311</Words>
  <Application>Microsoft Office PowerPoint</Application>
  <PresentationFormat>사용자 지정</PresentationFormat>
  <Paragraphs>64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Calibri</vt:lpstr>
      <vt:lpstr>기본 디자인</vt:lpstr>
      <vt:lpstr>PowerPoint 프레젠테이션</vt:lpstr>
    </vt:vector>
  </TitlesOfParts>
  <Manager/>
  <Company>WinXP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275</cp:revision>
  <dcterms:created xsi:type="dcterms:W3CDTF">2007-11-27T23:16:29Z</dcterms:created>
  <dcterms:modified xsi:type="dcterms:W3CDTF">2021-12-01T14:15:07Z</dcterms:modified>
  <cp:version/>
</cp:coreProperties>
</file>