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21602700" cy="3240405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2" d="100"/>
          <a:sy n="42" d="100"/>
        </p:scale>
        <p:origin x="1963" y="-1099"/>
      </p:cViewPr>
      <p:guideLst>
        <p:guide orient="horz" pos="10206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자외선 차단 기능 인지도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D02-477C-A8C3-53463AAED7B6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D02-477C-A8C3-53463AAED7B6}"/>
              </c:ext>
            </c:extLst>
          </c:dPt>
          <c:dLbls>
            <c:dLbl>
              <c:idx val="1"/>
              <c:layout>
                <c:manualLayout>
                  <c:x val="3.7071262540730392E-2"/>
                  <c:y val="0.1228701071612782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D02-477C-A8C3-53463AAED7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2"/>
                <c:pt idx="0">
                  <c:v>예</c:v>
                </c:pt>
                <c:pt idx="1">
                  <c:v>아니오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2"/>
                <c:pt idx="0">
                  <c:v>93.8</c:v>
                </c:pt>
                <c:pt idx="1">
                  <c:v>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02-477C-A8C3-53463AAED7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 b="1"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안질환 유발 인지도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DAD-4E64-A84C-8AB395343BA9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DAD-4E64-A84C-8AB395343BA9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7DAD-4E64-A84C-8AB395343B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2"/>
                <c:pt idx="0">
                  <c:v>예</c:v>
                </c:pt>
                <c:pt idx="1">
                  <c:v>아니오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2"/>
                <c:pt idx="0">
                  <c:v>79.8</c:v>
                </c:pt>
                <c:pt idx="1">
                  <c:v>20.2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AD-4E64-A84C-8AB395343B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 b="1"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r>
              <a:rPr lang="ko-KR" sz="2400" dirty="0"/>
              <a:t>선글라스 미착용 이유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미착용 이유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DDB8-450E-9CA3-2D0F2EA6BBDF}"/>
              </c:ext>
            </c:extLst>
          </c:dPt>
          <c:dPt>
            <c:idx val="1"/>
            <c:bubble3D val="0"/>
            <c:spPr>
              <a:solidFill>
                <a:srgbClr val="FF999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DB8-450E-9CA3-2D0F2EA6BBDF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DB8-450E-9CA3-2D0F2EA6BBDF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DB8-450E-9CA3-2D0F2EA6BBDF}"/>
              </c:ext>
            </c:extLst>
          </c:dPt>
          <c:dPt>
            <c:idx val="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DDB8-450E-9CA3-2D0F2EA6BBDF}"/>
              </c:ext>
            </c:extLst>
          </c:dPt>
          <c:dPt>
            <c:idx val="5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DB8-450E-9CA3-2D0F2EA6BBDF}"/>
              </c:ext>
            </c:extLst>
          </c:dPt>
          <c:dLbls>
            <c:dLbl>
              <c:idx val="0"/>
              <c:layout>
                <c:manualLayout>
                  <c:x val="-1.2022974469230974E-2"/>
                  <c:y val="7.702013326453668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DB8-450E-9CA3-2D0F2EA6BBDF}"/>
                </c:ext>
              </c:extLst>
            </c:dLbl>
            <c:dLbl>
              <c:idx val="1"/>
              <c:layout>
                <c:manualLayout>
                  <c:x val="-7.8222069276693076E-3"/>
                  <c:y val="5.330117506922187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DB8-450E-9CA3-2D0F2EA6BBDF}"/>
                </c:ext>
              </c:extLst>
            </c:dLbl>
            <c:dLbl>
              <c:idx val="2"/>
              <c:layout>
                <c:manualLayout>
                  <c:x val="-3.8219984082785013E-2"/>
                  <c:y val="0.1265226805379907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DB8-450E-9CA3-2D0F2EA6BBDF}"/>
                </c:ext>
              </c:extLst>
            </c:dLbl>
            <c:dLbl>
              <c:idx val="5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7904762290536186E-2"/>
                      <c:h val="0.1041855965196012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DB8-450E-9CA3-2D0F2EA6BB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Sheet1!$A$2:$A$7</c:f>
              <c:strCache>
                <c:ptCount val="6"/>
                <c:pt idx="0">
                  <c:v>어떤 것을 구매해야하는지 몰라서</c:v>
                </c:pt>
                <c:pt idx="1">
                  <c:v>어떤 것이 어울리는지 몰라서</c:v>
                </c:pt>
                <c:pt idx="2">
                  <c:v>비용 때문에</c:v>
                </c:pt>
                <c:pt idx="3">
                  <c:v>필요성을 느끼지 않아서</c:v>
                </c:pt>
                <c:pt idx="4">
                  <c:v>기타</c:v>
                </c:pt>
                <c:pt idx="5">
                  <c:v>응답없음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4.7</c:v>
                </c:pt>
                <c:pt idx="1">
                  <c:v>2.2999999999999998</c:v>
                </c:pt>
                <c:pt idx="2">
                  <c:v>5.4</c:v>
                </c:pt>
                <c:pt idx="3">
                  <c:v>46.5</c:v>
                </c:pt>
                <c:pt idx="4">
                  <c:v>6.2</c:v>
                </c:pt>
                <c:pt idx="5">
                  <c:v>34.9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B8-450E-9CA3-2D0F2EA6BB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4419378284642705"/>
          <c:y val="0.20482798853183623"/>
          <c:w val="0.44014965140806067"/>
          <c:h val="0.780123282028090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400" b="1" baseline="0">
          <a:solidFill>
            <a:schemeClr val="bg2"/>
          </a:solidFill>
        </a:defRPr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997918038596678"/>
          <c:y val="1.55060982920582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선글라스 구매 기준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A09-4247-A98F-A36854DC7FEB}"/>
              </c:ext>
            </c:extLst>
          </c:dPt>
          <c:dPt>
            <c:idx val="1"/>
            <c:bubble3D val="0"/>
            <c:spPr>
              <a:solidFill>
                <a:srgbClr val="FF999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A09-4247-A98F-A36854DC7FEB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A09-4247-A98F-A36854DC7FEB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A09-4247-A98F-A36854DC7FEB}"/>
              </c:ext>
            </c:extLst>
          </c:dPt>
          <c:dPt>
            <c:idx val="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A09-4247-A98F-A36854DC7FEB}"/>
              </c:ext>
            </c:extLst>
          </c:dPt>
          <c:dPt>
            <c:idx val="5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A09-4247-A98F-A36854DC7FEB}"/>
              </c:ext>
            </c:extLst>
          </c:dPt>
          <c:dLbls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DA09-4247-A98F-A36854DC7F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6"/>
                <c:pt idx="0">
                  <c:v>렌즈 색상</c:v>
                </c:pt>
                <c:pt idx="1">
                  <c:v>렌즈 농도</c:v>
                </c:pt>
                <c:pt idx="2">
                  <c:v>선글라서 기능</c:v>
                </c:pt>
                <c:pt idx="3">
                  <c:v>디자인</c:v>
                </c:pt>
                <c:pt idx="4">
                  <c:v>가격</c:v>
                </c:pt>
                <c:pt idx="5">
                  <c:v>응답없음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6"/>
                <c:pt idx="0">
                  <c:v>14.7</c:v>
                </c:pt>
                <c:pt idx="1">
                  <c:v>9.3000000000000007</c:v>
                </c:pt>
                <c:pt idx="2">
                  <c:v>27.1</c:v>
                </c:pt>
                <c:pt idx="3">
                  <c:v>24</c:v>
                </c:pt>
                <c:pt idx="4">
                  <c:v>8.5</c:v>
                </c:pt>
                <c:pt idx="5">
                  <c:v>55.8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A09-4247-A98F-A36854DC7F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44535233348872"/>
          <c:y val="0.22653652614071776"/>
          <c:w val="0.37305008392729366"/>
          <c:h val="0.721200108518268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 b="1" baseline="0">
          <a:solidFill>
            <a:schemeClr val="bg2"/>
          </a:solidFill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286000" y="685800"/>
            <a:ext cx="228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 sz="12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Gulim"/>
              <a:ea typeface="Gulim"/>
              <a:cs typeface="Gulim"/>
              <a:sym typeface="Gulim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216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Gulim"/>
              <a:buNone/>
              <a:defRPr/>
            </a:lvl1pPr>
            <a:lvl2pPr lvl="1" algn="ctr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Gulim"/>
              <a:buNone/>
              <a:defRPr/>
            </a:lvl2pPr>
            <a:lvl3pPr lvl="2" algn="ctr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Gulim"/>
              <a:buNone/>
              <a:defRPr/>
            </a:lvl3pPr>
            <a:lvl4pPr lvl="3" algn="ctr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None/>
              <a:defRPr/>
            </a:lvl4pPr>
            <a:lvl5pPr lvl="4" algn="ctr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None/>
              <a:defRPr/>
            </a:lvl5pPr>
            <a:lvl6pPr lvl="5" algn="ctr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None/>
              <a:defRPr/>
            </a:lvl6pPr>
            <a:lvl7pPr lvl="6" algn="ctr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None/>
              <a:defRPr/>
            </a:lvl7pPr>
            <a:lvl8pPr lvl="7" algn="ctr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None/>
              <a:defRPr/>
            </a:lvl8pPr>
            <a:lvl9pPr lvl="8" algn="ctr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1079500" y="1296988"/>
            <a:ext cx="19443699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108744" y="8532020"/>
            <a:ext cx="21385212" cy="1944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267994" y="12691269"/>
            <a:ext cx="27649487" cy="4860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5530056" y="7906544"/>
            <a:ext cx="27649487" cy="1443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1079500" y="1296988"/>
            <a:ext cx="19443699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1079500" y="7561263"/>
            <a:ext cx="19443699" cy="21385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ulim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ulim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ulim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ulim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ulim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ulim"/>
              <a:buNone/>
              <a:defRPr sz="1400"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1079500" y="1296988"/>
            <a:ext cx="19443699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1079500" y="7561263"/>
            <a:ext cx="9645650" cy="21385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ulim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ulim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10877550" y="7561263"/>
            <a:ext cx="9645650" cy="21385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ulim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ulim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»"/>
              <a:defRPr sz="18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1079500" y="1296988"/>
            <a:ext cx="19443699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ulim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1079500" y="10275888"/>
            <a:ext cx="9545638" cy="18670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ulim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10974388" y="7253288"/>
            <a:ext cx="954881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ulim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10974388" y="10275888"/>
            <a:ext cx="9548812" cy="18670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ulim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ulim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ulim"/>
              <a:buChar char="»"/>
              <a:defRPr sz="1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1079500" y="1296988"/>
            <a:ext cx="19443699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8445500" y="1290638"/>
            <a:ext cx="12077700" cy="27655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ulim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ulim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ulim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ulim"/>
              <a:buChar char="»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1079500" y="6780213"/>
            <a:ext cx="7107238" cy="2216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ulim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ulim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ulim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4233863" y="2895600"/>
            <a:ext cx="12961937" cy="19442113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4233863" y="25360313"/>
            <a:ext cx="12961937" cy="3803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ulim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ulim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ulim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Gulim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470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079500" y="1296988"/>
            <a:ext cx="19443699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9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9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9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9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9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9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9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9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9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1079500" y="7561263"/>
            <a:ext cx="19443699" cy="21385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457200" marR="0" lvl="0" indent="-914400" algn="l" rtl="0">
              <a:spcBef>
                <a:spcPts val="216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Gulim"/>
              <a:buChar char="•"/>
              <a:defRPr sz="108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914400" marR="0" lvl="1" indent="-831850" algn="l" rtl="0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Gulim"/>
              <a:buChar char="–"/>
              <a:defRPr sz="95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1371600" marR="0" lvl="2" indent="-742950" algn="l" rtl="0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Gulim"/>
              <a:buChar char="•"/>
              <a:defRPr sz="8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1828800" marR="0" lvl="3" indent="-660400" algn="l" rtl="0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Char char="–"/>
              <a:defRPr sz="68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2286000" marR="0" lvl="4" indent="-660400" algn="l" rtl="0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Char char="»"/>
              <a:defRPr sz="68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2743200" marR="0" lvl="5" indent="-660400" algn="l" rtl="0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Char char="»"/>
              <a:defRPr sz="68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3200400" marR="0" lvl="6" indent="-660400" algn="l" rtl="0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Char char="»"/>
              <a:defRPr sz="68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3657600" marR="0" lvl="7" indent="-660400" algn="l" rtl="0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Char char="»"/>
              <a:defRPr sz="68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4114800" marR="0" lvl="8" indent="-660400" algn="l" rtl="0">
              <a:spcBef>
                <a:spcPts val="136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Gulim"/>
              <a:buChar char="»"/>
              <a:defRPr sz="68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10795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7380288" y="29508450"/>
            <a:ext cx="6842125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15481300" y="29508450"/>
            <a:ext cx="5041900" cy="2251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8600" tIns="154300" rIns="308600" bIns="1543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7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chart" Target="../charts/chart4.xml"/><Relationship Id="rId5" Type="http://schemas.openxmlformats.org/officeDocument/2006/relationships/image" Target="../media/image3.png"/><Relationship Id="rId10" Type="http://schemas.openxmlformats.org/officeDocument/2006/relationships/image" Target="../media/image5.png"/><Relationship Id="rId4" Type="http://schemas.openxmlformats.org/officeDocument/2006/relationships/image" Target="../media/image2.jpg"/><Relationship Id="rId9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/>
          <p:nvPr/>
        </p:nvSpPr>
        <p:spPr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 cap="flat" cmpd="sng">
            <a:solidFill>
              <a:srgbClr val="2238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6000" b="0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선글라스에 대한 대중의 인식도와</a:t>
            </a:r>
            <a:endParaRPr lang="ko-KR" altLang="en-US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6000" b="0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착용의 중요성</a:t>
            </a:r>
            <a:endParaRPr lang="ko-KR" altLang="en-US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2" b="0" i="0" u="none" strike="noStrike" cap="none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4004" b="1" i="0" u="sng" strike="noStrike" cap="none" dirty="0" err="1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박준휘</a:t>
            </a:r>
            <a:r>
              <a:rPr lang="ko-KR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 ∙ </a:t>
            </a:r>
            <a:r>
              <a:rPr lang="ko-KR" altLang="en-US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박민주</a:t>
            </a:r>
            <a:r>
              <a:rPr lang="ko-KR" sz="4400" b="1" i="0" u="none" strike="noStrike" cap="none" baseline="30000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ko-KR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∙ </a:t>
            </a:r>
            <a:r>
              <a:rPr lang="ko-KR" altLang="en-US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조희</a:t>
            </a:r>
            <a:r>
              <a:rPr lang="ko-KR" altLang="en-US" sz="4004" b="1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연 </a:t>
            </a:r>
            <a:r>
              <a:rPr lang="ko-KR" altLang="ko-KR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∙ </a:t>
            </a:r>
            <a:r>
              <a:rPr lang="ko-KR" altLang="en-US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박지현 </a:t>
            </a:r>
            <a:r>
              <a:rPr lang="ko-KR" altLang="ko-KR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∙ </a:t>
            </a:r>
            <a:r>
              <a:rPr lang="ko-KR" altLang="en-US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임지원 </a:t>
            </a:r>
            <a:r>
              <a:rPr lang="ko-KR" altLang="ko-KR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∙ </a:t>
            </a:r>
            <a:r>
              <a:rPr lang="ko-KR" altLang="en-US" sz="4004" b="1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권오현</a:t>
            </a:r>
            <a:r>
              <a:rPr lang="ko-KR" sz="4000" b="1" i="0" u="none" strike="noStrike" cap="none" baseline="30000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*</a:t>
            </a:r>
            <a:r>
              <a:rPr lang="ko-KR" sz="4004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endParaRPr sz="4004" b="1" i="0" u="none" strike="noStrike" cap="none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2" b="1" i="0" u="none" strike="noStrike" cap="none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3600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백석대</a:t>
            </a:r>
            <a:r>
              <a:rPr lang="ko-KR" sz="3600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학교 </a:t>
            </a:r>
            <a:r>
              <a:rPr lang="ko-KR" altLang="en-US" sz="3600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보건학부</a:t>
            </a:r>
            <a:r>
              <a:rPr lang="ko-KR" sz="3600" b="1" i="0" u="none" strike="noStrike" cap="non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 안경광학과</a:t>
            </a:r>
            <a:endParaRPr dirty="0"/>
          </a:p>
        </p:txBody>
      </p:sp>
      <p:sp>
        <p:nvSpPr>
          <p:cNvPr id="90" name="Google Shape;90;p13"/>
          <p:cNvSpPr/>
          <p:nvPr/>
        </p:nvSpPr>
        <p:spPr>
          <a:xfrm>
            <a:off x="6087" y="-107788"/>
            <a:ext cx="184912" cy="880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114">
              <a:solidFill>
                <a:schemeClr val="dk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6087" y="-107788"/>
            <a:ext cx="184912" cy="880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5" tIns="45750" rIns="91525" bIns="457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114">
              <a:solidFill>
                <a:schemeClr val="dk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sp>
        <p:nvSpPr>
          <p:cNvPr id="92" name="Google Shape;92;p13"/>
          <p:cNvSpPr/>
          <p:nvPr/>
        </p:nvSpPr>
        <p:spPr>
          <a:xfrm>
            <a:off x="6087" y="-107788"/>
            <a:ext cx="184912" cy="880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5" tIns="45750" rIns="91525" bIns="457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114">
              <a:solidFill>
                <a:schemeClr val="dk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pic>
        <p:nvPicPr>
          <p:cNvPr id="94" name="Google Shape;9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830800" y="992699"/>
            <a:ext cx="3069771" cy="3071185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5" name="Google Shape;95;p13" descr="D:\학과자료-20014년부터 2016년까지\2016년 학과서류\2016년 한국안광학회지 자료\한국안광학회 원마크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9273" y="1154087"/>
            <a:ext cx="3316671" cy="2439245"/>
          </a:xfrm>
          <a:prstGeom prst="ellipse">
            <a:avLst/>
          </a:prstGeom>
          <a:noFill/>
          <a:ln>
            <a:noFill/>
          </a:ln>
        </p:spPr>
      </p:pic>
      <p:sp>
        <p:nvSpPr>
          <p:cNvPr id="96" name="Google Shape;96;p13"/>
          <p:cNvSpPr/>
          <p:nvPr/>
        </p:nvSpPr>
        <p:spPr>
          <a:xfrm>
            <a:off x="475620" y="5434382"/>
            <a:ext cx="6866878" cy="663483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00"/>
              <a:buFont typeface="Gulim"/>
              <a:buNone/>
            </a:pPr>
            <a:endParaRPr sz="6100" i="0" u="none" strike="noStrike" cap="none" dirty="0">
              <a:solidFill>
                <a:schemeClr val="dk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sp>
        <p:nvSpPr>
          <p:cNvPr id="97" name="Google Shape;97;p13"/>
          <p:cNvSpPr/>
          <p:nvPr/>
        </p:nvSpPr>
        <p:spPr>
          <a:xfrm>
            <a:off x="617168" y="5045248"/>
            <a:ext cx="6583782" cy="699257"/>
          </a:xfrm>
          <a:prstGeom prst="roundRect">
            <a:avLst>
              <a:gd name="adj" fmla="val 16667"/>
            </a:avLst>
          </a:prstGeom>
          <a:solidFill>
            <a:srgbClr val="FFC100"/>
          </a:solidFill>
          <a:ln w="9525" cap="flat" cmpd="sng">
            <a:solidFill>
              <a:srgbClr val="FFC1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4000" b="1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INTRODUCTION</a:t>
            </a:r>
            <a:endParaRPr sz="4000" b="1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ulim"/>
              <a:buNone/>
            </a:pPr>
            <a:endParaRPr sz="4000" b="1" i="0" u="none" strike="noStrike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98" name="Google Shape;98;p13"/>
          <p:cNvSpPr txBox="1"/>
          <p:nvPr/>
        </p:nvSpPr>
        <p:spPr>
          <a:xfrm>
            <a:off x="654943" y="5826038"/>
            <a:ext cx="6577515" cy="6324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ko-KR" altLang="en-US"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지구 온난화로 인한 오존층 파괴로 자외선 침투는 더욱 강해진 오늘 날 외출 시 인체에 유해한 자외선 차단을 위해 자외선 차단제</a:t>
            </a:r>
            <a:r>
              <a:rPr lang="en-US" altLang="ko-KR"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, </a:t>
            </a:r>
            <a:r>
              <a:rPr lang="ko-KR" altLang="en-US"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양산</a:t>
            </a:r>
            <a:r>
              <a:rPr lang="en-US" altLang="ko-KR"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,</a:t>
            </a:r>
            <a:r>
              <a:rPr lang="ko-KR" altLang="en-US"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선글라스를 착용하는 것이 일상화 되고 있다</a:t>
            </a:r>
            <a:r>
              <a:rPr lang="en-US" altLang="ko-KR" sz="3000" b="1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endParaRPr lang="en-US" altLang="ko-KR" sz="3000" b="1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ko-KR" altLang="en-US"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이 중 선글라스의 전문적인 정보를 충분히 인지하고 활용하는지 알아보고자 한다</a:t>
            </a:r>
            <a:r>
              <a:rPr lang="en-US" altLang="ko-KR"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endParaRPr sz="3000" b="1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grpSp>
        <p:nvGrpSpPr>
          <p:cNvPr id="99" name="Google Shape;99;p13"/>
          <p:cNvGrpSpPr/>
          <p:nvPr/>
        </p:nvGrpSpPr>
        <p:grpSpPr>
          <a:xfrm>
            <a:off x="7686386" y="5044262"/>
            <a:ext cx="13435055" cy="22315525"/>
            <a:chOff x="7592335" y="5044313"/>
            <a:chExt cx="13435055" cy="22315525"/>
          </a:xfrm>
        </p:grpSpPr>
        <p:grpSp>
          <p:nvGrpSpPr>
            <p:cNvPr id="100" name="Google Shape;100;p13"/>
            <p:cNvGrpSpPr/>
            <p:nvPr/>
          </p:nvGrpSpPr>
          <p:grpSpPr>
            <a:xfrm>
              <a:off x="7592335" y="5044313"/>
              <a:ext cx="13435055" cy="22315525"/>
              <a:chOff x="7451115" y="5069384"/>
              <a:chExt cx="13435055" cy="22315525"/>
            </a:xfrm>
          </p:grpSpPr>
          <p:sp>
            <p:nvSpPr>
              <p:cNvPr id="101" name="Google Shape;101;p13"/>
              <p:cNvSpPr/>
              <p:nvPr/>
            </p:nvSpPr>
            <p:spPr>
              <a:xfrm>
                <a:off x="7451115" y="5459454"/>
                <a:ext cx="13435055" cy="21925455"/>
              </a:xfrm>
              <a:prstGeom prst="rect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6100"/>
                  <a:buFont typeface="Gulim"/>
                  <a:buNone/>
                </a:pPr>
                <a:endParaRPr sz="6100" b="0" i="0" u="none" strike="noStrike" cap="none">
                  <a:solidFill>
                    <a:schemeClr val="dk1"/>
                  </a:solidFill>
                  <a:latin typeface="Gulim"/>
                  <a:ea typeface="Gulim"/>
                  <a:cs typeface="Gulim"/>
                  <a:sym typeface="Gulim"/>
                </a:endParaRPr>
              </a:p>
            </p:txBody>
          </p:sp>
          <p:sp>
            <p:nvSpPr>
              <p:cNvPr id="102" name="Google Shape;102;p13"/>
              <p:cNvSpPr/>
              <p:nvPr/>
            </p:nvSpPr>
            <p:spPr>
              <a:xfrm>
                <a:off x="7577470" y="5069384"/>
                <a:ext cx="13135646" cy="876046"/>
              </a:xfrm>
              <a:prstGeom prst="roundRect">
                <a:avLst>
                  <a:gd name="adj" fmla="val 16667"/>
                </a:avLst>
              </a:prstGeom>
              <a:solidFill>
                <a:srgbClr val="FFC100"/>
              </a:solidFill>
              <a:ln w="9525" cap="flat" cmpd="sng">
                <a:solidFill>
                  <a:srgbClr val="FFC1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4000"/>
                  <a:buFont typeface="Malgun Gothic"/>
                  <a:buNone/>
                </a:pPr>
                <a:r>
                  <a:rPr lang="ko-KR" sz="4000" b="1" dirty="0">
                    <a:solidFill>
                      <a:schemeClr val="lt1"/>
                    </a:solidFill>
                    <a:latin typeface="Malgun Gothic"/>
                    <a:ea typeface="Malgun Gothic"/>
                    <a:cs typeface="Malgun Gothic"/>
                    <a:sym typeface="Malgun Gothic"/>
                  </a:rPr>
                  <a:t>RESULTS</a:t>
                </a:r>
                <a:endParaRPr sz="4000" b="1" i="0" u="none" strike="noStrike" dirty="0">
                  <a:solidFill>
                    <a:schemeClr val="lt1"/>
                  </a:solidFill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3" name="Google Shape;103;p13"/>
                <p:cNvSpPr txBox="1"/>
                <p:nvPr/>
              </p:nvSpPr>
              <p:spPr>
                <a:xfrm>
                  <a:off x="7795566" y="6213273"/>
                  <a:ext cx="13082859" cy="1732778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전체 응답자 중 선글라스 자외선 차단 기능을 인지하고 있는 사람은 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121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명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(93.8%), 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자외선으로 유발되는 안질환을 인지하고 있는 사람은 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103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명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(79.8%)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으로 대부분 자외선 차단 기능과 안질환 유발 가능성을 인지하고 있었다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.</a:t>
                  </a: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이들 중 선글라스 미착용자는 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72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명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(55.8%)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이었고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, 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미착용 이유는 ‘필요성을 느끼지 않아서‘ 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60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명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(46.5%)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이 가장 많았다</a:t>
                  </a: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indent="-514350" algn="just">
                    <a:buFont typeface="Arial"/>
                    <a:buAutoNum type="arabicParenBoth"/>
                  </a:pP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선글라스가 미용 목적 외에 특수한 기능을 갖는 것을 인지하고 있으나 비용 또는 필요성을 느끼지 않아 착용하지 않는 사람이 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42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명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(50.0%)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으로 유의한 차이를 </a:t>
                  </a:r>
                  <a:r>
                    <a:rPr lang="ko-KR" altLang="en-US" sz="2800" b="1" dirty="0" smtClean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나타내었다</a:t>
                  </a:r>
                  <a:r>
                    <a:rPr lang="en-US" altLang="ko-KR" sz="2800" b="1" dirty="0" smtClean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(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ko-KR" altLang="en-US" sz="2800" b="1" i="1" smtClean="0">
                              <a:solidFill>
                                <a:schemeClr val="dk1"/>
                              </a:solidFill>
                              <a:latin typeface="+mn-ea"/>
                              <a:ea typeface="+mn-ea"/>
                              <a:cs typeface="Malgun Gothic"/>
                              <a:sym typeface="Malgun Gothic"/>
                            </a:rPr>
                          </m:ctrlPr>
                        </m:sSupPr>
                        <m:e>
                          <m:r>
                            <a:rPr lang="ko-KR" altLang="en-US" sz="2800" b="1" i="1" smtClean="0">
                              <a:solidFill>
                                <a:schemeClr val="dk1"/>
                              </a:solidFill>
                              <a:latin typeface="+mn-ea"/>
                              <a:ea typeface="+mn-ea"/>
                              <a:cs typeface="Malgun Gothic"/>
                              <a:sym typeface="Malgun Gothic"/>
                            </a:rPr>
                            <m:t>𝒙</m:t>
                          </m:r>
                        </m:e>
                        <m:sup>
                          <m:r>
                            <a:rPr lang="en-US" altLang="ko-KR" sz="2800" b="1" i="1" smtClean="0">
                              <a:solidFill>
                                <a:schemeClr val="dk1"/>
                              </a:solidFill>
                              <a:latin typeface="+mn-ea"/>
                              <a:ea typeface="+mn-ea"/>
                              <a:cs typeface="Malgun Gothic"/>
                              <a:sym typeface="Malgun Gothic"/>
                            </a:rPr>
                            <m:t>𝟐</m:t>
                          </m:r>
                        </m:sup>
                      </m:sSup>
                    </m:oMath>
                  </a14:m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=12.17, p=0.016</a:t>
                  </a:r>
                  <a:r>
                    <a:rPr lang="en-US" altLang="ko-KR" sz="2800" b="1" dirty="0" smtClean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).</a:t>
                  </a: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  <a:p>
                  <a:pPr marL="514350" indent="-514350" algn="just">
                    <a:buFont typeface="Arial"/>
                    <a:buAutoNum type="arabicParenBoth"/>
                  </a:pP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선글라스 착용자는 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57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명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(44.2%)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이었고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, 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선글라스 구매 기준은 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‘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선글라스 기능 활용을 위해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‘ 35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명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(27.1%)</a:t>
                  </a:r>
                  <a:r>
                    <a:rPr lang="ko-KR" altLang="en-US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으로 가장 많았다</a:t>
                  </a:r>
                  <a:r>
                    <a:rPr lang="en-US" altLang="ko-KR" sz="2800" b="1" dirty="0">
                      <a:solidFill>
                        <a:schemeClr val="dk1"/>
                      </a:solidFill>
                      <a:latin typeface="+mn-ea"/>
                      <a:ea typeface="+mn-ea"/>
                      <a:cs typeface="Malgun Gothic"/>
                      <a:sym typeface="Malgun Gothic"/>
                    </a:rPr>
                    <a:t>.</a:t>
                  </a:r>
                </a:p>
                <a:p>
                  <a:pPr marL="514350" marR="0" lvl="0" indent="-514350" algn="just" rtl="0">
                    <a:spcBef>
                      <a:spcPts val="0"/>
                    </a:spcBef>
                    <a:spcAft>
                      <a:spcPts val="0"/>
                    </a:spcAft>
                    <a:buAutoNum type="arabicParenBoth"/>
                  </a:pPr>
                  <a:endParaRPr lang="en-US" altLang="ko-KR" sz="2800" b="1" dirty="0">
                    <a:solidFill>
                      <a:schemeClr val="dk1"/>
                    </a:solidFill>
                    <a:latin typeface="+mn-ea"/>
                    <a:ea typeface="+mn-ea"/>
                    <a:cs typeface="Malgun Gothic"/>
                    <a:sym typeface="Malgun Gothic"/>
                  </a:endParaRPr>
                </a:p>
              </p:txBody>
            </p:sp>
          </mc:Choice>
          <mc:Fallback>
            <p:sp>
              <p:nvSpPr>
                <p:cNvPr id="103" name="Google Shape;103;p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95566" y="6213273"/>
                  <a:ext cx="13082859" cy="17327780"/>
                </a:xfrm>
                <a:prstGeom prst="rect">
                  <a:avLst/>
                </a:prstGeom>
                <a:blipFill>
                  <a:blip r:embed="rId5"/>
                  <a:stretch>
                    <a:fillRect l="-1118" t="-633" r="-97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4" name="Google Shape;104;p13"/>
          <p:cNvGrpSpPr/>
          <p:nvPr/>
        </p:nvGrpSpPr>
        <p:grpSpPr>
          <a:xfrm>
            <a:off x="489908" y="12772262"/>
            <a:ext cx="6866878" cy="7940459"/>
            <a:chOff x="491883" y="11839944"/>
            <a:chExt cx="6866878" cy="13132765"/>
          </a:xfrm>
        </p:grpSpPr>
        <p:sp>
          <p:nvSpPr>
            <p:cNvPr id="106" name="Google Shape;106;p13"/>
            <p:cNvSpPr/>
            <p:nvPr/>
          </p:nvSpPr>
          <p:spPr>
            <a:xfrm>
              <a:off x="491883" y="11839944"/>
              <a:ext cx="6866878" cy="13132765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100"/>
                <a:buFont typeface="Gulim"/>
                <a:buNone/>
              </a:pPr>
              <a:endPara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108" name="Google Shape;108;p13"/>
            <p:cNvSpPr txBox="1"/>
            <p:nvPr/>
          </p:nvSpPr>
          <p:spPr>
            <a:xfrm>
              <a:off x="691248" y="12739390"/>
              <a:ext cx="6546009" cy="116058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just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성인 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129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명 대상으로 온라인 네이버 폼을 활용하여 설문을 진행하였다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.</a:t>
              </a:r>
            </a:p>
            <a:p>
              <a:pPr marL="0" marR="0" lvl="0" indent="0" algn="just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ko-KR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설문 도구는 선글라스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착</a:t>
              </a:r>
              <a:r>
                <a:rPr lang="ko-KR" altLang="en-US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용자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질문으로 구매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,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착용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,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관리에 관한 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14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개 </a:t>
              </a:r>
              <a:r>
                <a:rPr lang="ko-KR" altLang="en-US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문항</a:t>
              </a:r>
              <a:r>
                <a:rPr lang="en-US" altLang="ko-KR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, </a:t>
              </a:r>
              <a:r>
                <a:rPr lang="ko-KR" altLang="en-US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선글라스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착용자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,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미착용자 공통질문으로 선글라스 기능에 관한 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6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개 문항을 사용하였다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.</a:t>
              </a:r>
            </a:p>
            <a:p>
              <a:pPr marL="0" marR="0" lvl="0" indent="0" algn="just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통계는 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SPSS 18.0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프로그램을 이용하여 빈도분석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,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교차분석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, </a:t>
              </a:r>
              <a:r>
                <a:rPr lang="ko-KR" altLang="en-US" sz="3000" b="1" dirty="0" err="1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카이</a:t>
              </a:r>
              <a:r>
                <a:rPr lang="ko-KR" altLang="en-US" sz="3000" b="1" dirty="0" err="1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검</a:t>
              </a:r>
              <a:r>
                <a:rPr lang="ko-KR" altLang="en-US" sz="3000" b="1" dirty="0" err="1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정을</a:t>
              </a:r>
              <a:r>
                <a:rPr lang="ko-KR" altLang="en-US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실시하였다</a:t>
              </a:r>
              <a:r>
                <a:rPr lang="en-US" altLang="ko-KR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.</a:t>
              </a:r>
              <a:endParaRPr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09" name="Google Shape;109;p13"/>
          <p:cNvGrpSpPr/>
          <p:nvPr/>
        </p:nvGrpSpPr>
        <p:grpSpPr>
          <a:xfrm>
            <a:off x="475620" y="21377344"/>
            <a:ext cx="6866878" cy="9803695"/>
            <a:chOff x="489908" y="24630768"/>
            <a:chExt cx="6866878" cy="5860416"/>
          </a:xfrm>
        </p:grpSpPr>
        <p:sp>
          <p:nvSpPr>
            <p:cNvPr id="111" name="Google Shape;111;p13"/>
            <p:cNvSpPr/>
            <p:nvPr/>
          </p:nvSpPr>
          <p:spPr>
            <a:xfrm>
              <a:off x="489908" y="24630768"/>
              <a:ext cx="6866878" cy="576051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100"/>
                <a:buFont typeface="Gulim"/>
                <a:buNone/>
              </a:pPr>
              <a:endPara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113" name="Google Shape;113;p13"/>
            <p:cNvSpPr txBox="1"/>
            <p:nvPr/>
          </p:nvSpPr>
          <p:spPr>
            <a:xfrm>
              <a:off x="617168" y="24906240"/>
              <a:ext cx="6546009" cy="55849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just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대부분 선글라스의 자외선 차단 기능과 자외선 차단 필요성을 인지하고 있으나 실제 착용하는 비율은 낮았다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. </a:t>
              </a:r>
              <a:r>
                <a:rPr lang="ko-KR" altLang="en-US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또한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선글라스의 자세한 기능적 정보를 알지 못한 채로 선글라스를 구매하고 있음을 확인하였다</a:t>
              </a:r>
              <a:r>
                <a:rPr lang="en-US" altLang="ko-KR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.</a:t>
              </a:r>
              <a:r>
                <a:rPr lang="ko-KR" altLang="en-US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이에 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야외 활동에서 자외선으로 유발될 수 있는 안질환의 위험성을 소비자가 인지하고 예방할 수 있도록 안광학계의 홍보가 필요하며</a:t>
              </a:r>
              <a:r>
                <a:rPr lang="en-US" altLang="ko-KR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,</a:t>
              </a:r>
              <a:r>
                <a:rPr lang="ko-KR" altLang="en-US" sz="30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 선글라스가 눈의 안전을 위한 수단으로 인식되어 착용율이  증가되기를 희망한다</a:t>
              </a:r>
              <a:r>
                <a:rPr lang="en-US" altLang="ko-KR" sz="30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.</a:t>
              </a:r>
              <a:endParaRPr sz="30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14" name="Google Shape;114;p13"/>
          <p:cNvGrpSpPr/>
          <p:nvPr/>
        </p:nvGrpSpPr>
        <p:grpSpPr>
          <a:xfrm>
            <a:off x="7686386" y="27775702"/>
            <a:ext cx="13435055" cy="3238218"/>
            <a:chOff x="7602255" y="24247705"/>
            <a:chExt cx="13435055" cy="2999954"/>
          </a:xfrm>
        </p:grpSpPr>
        <p:sp>
          <p:nvSpPr>
            <p:cNvPr id="115" name="Google Shape;115;p13"/>
            <p:cNvSpPr/>
            <p:nvPr/>
          </p:nvSpPr>
          <p:spPr>
            <a:xfrm>
              <a:off x="7602255" y="24630769"/>
              <a:ext cx="13435055" cy="261689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100"/>
                <a:buFont typeface="Gulim"/>
                <a:buNone/>
              </a:pPr>
              <a:endParaRPr sz="61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7812418" y="24247705"/>
              <a:ext cx="13070053" cy="699257"/>
            </a:xfrm>
            <a:prstGeom prst="roundRect">
              <a:avLst>
                <a:gd name="adj" fmla="val 16667"/>
              </a:avLst>
            </a:prstGeom>
            <a:solidFill>
              <a:srgbClr val="FFC100"/>
            </a:solidFill>
            <a:ln w="9525" cap="flat" cmpd="sng">
              <a:solidFill>
                <a:srgbClr val="FFC1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000"/>
                <a:buFont typeface="Malgun Gothic"/>
                <a:buNone/>
              </a:pPr>
              <a:r>
                <a:rPr lang="ko-KR" sz="4000" b="1" dirty="0">
                  <a:solidFill>
                    <a:schemeClr val="lt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REFERENCES</a:t>
              </a:r>
              <a:endParaRPr sz="4000" b="1" i="0" u="none" strike="noStrike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17" name="Google Shape;117;p13"/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3604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2021 한국안광학회 동계학술대회</a:t>
            </a:r>
            <a:endParaRPr/>
          </a:p>
        </p:txBody>
      </p:sp>
      <p:sp>
        <p:nvSpPr>
          <p:cNvPr id="118" name="Google Shape;118;p13"/>
          <p:cNvSpPr txBox="1"/>
          <p:nvPr/>
        </p:nvSpPr>
        <p:spPr>
          <a:xfrm>
            <a:off x="7826393" y="28712936"/>
            <a:ext cx="13135646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[1] </a:t>
            </a:r>
            <a:r>
              <a:rPr lang="ko-KR" altLang="en-US" sz="2800" b="1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김현승</a:t>
            </a:r>
            <a:r>
              <a:rPr lang="en-US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r>
              <a:rPr lang="en-US" altLang="ko-KR" sz="2800" b="1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ko-KR" altLang="en-US" sz="2800" b="1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안과학</a:t>
            </a:r>
            <a:r>
              <a:rPr lang="en-US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  <a:r>
              <a:rPr lang="en-US" altLang="ko-KR" sz="2800" b="1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ko-KR" altLang="en-US" sz="2800" b="1" dirty="0" err="1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일조각</a:t>
            </a:r>
            <a:r>
              <a:rPr lang="en-US" altLang="ko-KR" sz="2800" b="1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 2020;159</a:t>
            </a:r>
            <a:r>
              <a:rPr lang="en-US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, 199~212</a:t>
            </a:r>
          </a:p>
          <a:p>
            <a:pPr lvl="0" algn="just">
              <a:lnSpc>
                <a:spcPct val="150000"/>
              </a:lnSpc>
            </a:pPr>
            <a:r>
              <a:rPr lang="ko-KR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[</a:t>
            </a:r>
            <a:r>
              <a:rPr lang="en-US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</a:t>
            </a:r>
            <a:r>
              <a:rPr lang="ko-KR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]</a:t>
            </a:r>
            <a:r>
              <a:rPr lang="en-US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ko-KR" altLang="en-US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중부일보</a:t>
            </a:r>
            <a:r>
              <a:rPr lang="en-US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, “</a:t>
            </a:r>
            <a:r>
              <a:rPr lang="ko-KR" altLang="en-US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기후변화와 자외선</a:t>
            </a:r>
            <a:r>
              <a:rPr lang="en-US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”, </a:t>
            </a:r>
            <a:r>
              <a:rPr lang="en-US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2021</a:t>
            </a:r>
            <a:r>
              <a:rPr lang="en-US" altLang="ko-KR" sz="2800" b="1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en-US" altLang="ko-KR" sz="28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http://</a:t>
            </a:r>
            <a:r>
              <a:rPr lang="en-US" altLang="ko-KR" sz="2800" b="1" dirty="0" smtClean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www.joongboo.com/news/articleView.html?idxno=363499166</a:t>
            </a:r>
            <a:endParaRPr lang="en-US" altLang="ko-KR" sz="2800" b="1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6CDF2A4-FF4A-4CB1-8F64-4DE881658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4751" y="1028541"/>
            <a:ext cx="3001867" cy="3001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Google Shape;107;p13">
            <a:extLst>
              <a:ext uri="{FF2B5EF4-FFF2-40B4-BE49-F238E27FC236}">
                <a16:creationId xmlns:a16="http://schemas.microsoft.com/office/drawing/2014/main" id="{A8DFADCB-15B7-493C-BFFA-EB0A73A66553}"/>
              </a:ext>
            </a:extLst>
          </p:cNvPr>
          <p:cNvSpPr/>
          <p:nvPr/>
        </p:nvSpPr>
        <p:spPr>
          <a:xfrm>
            <a:off x="654943" y="12246248"/>
            <a:ext cx="6583782" cy="699257"/>
          </a:xfrm>
          <a:prstGeom prst="roundRect">
            <a:avLst>
              <a:gd name="adj" fmla="val 16667"/>
            </a:avLst>
          </a:prstGeom>
          <a:solidFill>
            <a:srgbClr val="FFC100"/>
          </a:solidFill>
          <a:ln w="9525" cap="flat" cmpd="sng">
            <a:solidFill>
              <a:srgbClr val="FFC1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algun Gothic"/>
              <a:buNone/>
            </a:pPr>
            <a:r>
              <a:rPr lang="ko-KR" sz="4500" b="1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M</a:t>
            </a:r>
            <a:r>
              <a:rPr lang="ko-KR" sz="4000" b="1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ETHODS</a:t>
            </a:r>
            <a:endParaRPr sz="4000" b="1" i="0" u="none" strike="noStrike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34" name="Google Shape;112;p13">
            <a:extLst>
              <a:ext uri="{FF2B5EF4-FFF2-40B4-BE49-F238E27FC236}">
                <a16:creationId xmlns:a16="http://schemas.microsoft.com/office/drawing/2014/main" id="{D11707C4-DF64-41FF-AA59-8737E4DC99DA}"/>
              </a:ext>
            </a:extLst>
          </p:cNvPr>
          <p:cNvSpPr/>
          <p:nvPr/>
        </p:nvSpPr>
        <p:spPr>
          <a:xfrm>
            <a:off x="617168" y="21007820"/>
            <a:ext cx="6583782" cy="699257"/>
          </a:xfrm>
          <a:prstGeom prst="roundRect">
            <a:avLst>
              <a:gd name="adj" fmla="val 16667"/>
            </a:avLst>
          </a:prstGeom>
          <a:solidFill>
            <a:srgbClr val="FFC100"/>
          </a:solidFill>
          <a:ln w="9525" cap="flat" cmpd="sng">
            <a:solidFill>
              <a:srgbClr val="FFC1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algun Gothic"/>
              <a:buNone/>
            </a:pPr>
            <a:r>
              <a:rPr lang="ko-KR" sz="4000" b="1" dirty="0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rPr>
              <a:t>CONCLUSIONS</a:t>
            </a:r>
            <a:endParaRPr sz="4000" b="1" i="0" u="none" strike="noStrike" dirty="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graphicFrame>
        <p:nvGraphicFramePr>
          <p:cNvPr id="15" name="차트 14">
            <a:extLst>
              <a:ext uri="{FF2B5EF4-FFF2-40B4-BE49-F238E27FC236}">
                <a16:creationId xmlns:a16="http://schemas.microsoft.com/office/drawing/2014/main" id="{12DC6D70-8513-4BF8-8545-A1E3266D41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59262"/>
              </p:ext>
            </p:extLst>
          </p:nvPr>
        </p:nvGraphicFramePr>
        <p:xfrm>
          <a:off x="9353376" y="7822424"/>
          <a:ext cx="4539608" cy="4224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1" name="차트 50">
            <a:extLst>
              <a:ext uri="{FF2B5EF4-FFF2-40B4-BE49-F238E27FC236}">
                <a16:creationId xmlns:a16="http://schemas.microsoft.com/office/drawing/2014/main" id="{B0E2E241-1889-4C3C-B130-1FFC8E0CCF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6109676"/>
              </p:ext>
            </p:extLst>
          </p:nvPr>
        </p:nvGraphicFramePr>
        <p:xfrm>
          <a:off x="14849116" y="7822424"/>
          <a:ext cx="4231205" cy="410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8" name="차트 17">
            <a:extLst>
              <a:ext uri="{FF2B5EF4-FFF2-40B4-BE49-F238E27FC236}">
                <a16:creationId xmlns:a16="http://schemas.microsoft.com/office/drawing/2014/main" id="{F1092578-CFC2-408F-8C6E-F5CAA6AD37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0117891"/>
              </p:ext>
            </p:extLst>
          </p:nvPr>
        </p:nvGraphicFramePr>
        <p:xfrm>
          <a:off x="9055510" y="13164606"/>
          <a:ext cx="11356258" cy="4095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55" name="Object 16">
            <a:extLst>
              <a:ext uri="{FF2B5EF4-FFF2-40B4-BE49-F238E27FC236}">
                <a16:creationId xmlns:a16="http://schemas.microsoft.com/office/drawing/2014/main" id="{37FB8889-C4D8-4D30-B11F-3768426F1BD2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49463" y="18218308"/>
            <a:ext cx="21201409" cy="4607658"/>
          </a:xfrm>
          <a:prstGeom prst="rect">
            <a:avLst/>
          </a:prstGeom>
        </p:spPr>
      </p:pic>
      <p:graphicFrame>
        <p:nvGraphicFramePr>
          <p:cNvPr id="56" name="차트 55">
            <a:extLst>
              <a:ext uri="{FF2B5EF4-FFF2-40B4-BE49-F238E27FC236}">
                <a16:creationId xmlns:a16="http://schemas.microsoft.com/office/drawing/2014/main" id="{399274B0-568C-427B-B6F4-F8F5E46CF8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3517372"/>
              </p:ext>
            </p:extLst>
          </p:nvPr>
        </p:nvGraphicFramePr>
        <p:xfrm>
          <a:off x="8466458" y="23003000"/>
          <a:ext cx="11120283" cy="4095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357</Words>
  <Application>Microsoft Office PowerPoint</Application>
  <PresentationFormat>사용자 지정</PresentationFormat>
  <Paragraphs>63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Gulim</vt:lpstr>
      <vt:lpstr>Malgun Gothic</vt:lpstr>
      <vt:lpstr>Malgun Gothic</vt:lpstr>
      <vt:lpstr>Arial</vt:lpstr>
      <vt:lpstr>기본 디자인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박지현</dc:creator>
  <cp:lastModifiedBy>SJKIM</cp:lastModifiedBy>
  <cp:revision>11</cp:revision>
  <dcterms:modified xsi:type="dcterms:W3CDTF">2021-12-01T14:49:49Z</dcterms:modified>
</cp:coreProperties>
</file>