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2" r:id="rId1"/>
  </p:sldMasterIdLst>
  <p:notesMasterIdLst>
    <p:notesMasterId r:id="rId3"/>
  </p:notesMasterIdLst>
  <p:sldIdLst>
    <p:sldId id="268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/>
        <a:ea typeface="굴림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/>
        <a:ea typeface="굴림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/>
        <a:ea typeface="굴림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4">
          <p15:clr>
            <a:srgbClr val="A4A3A4"/>
          </p15:clr>
        </p15:guide>
        <p15:guide id="2" pos="680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863" autoAdjust="0"/>
    <p:restoredTop sz="94589"/>
  </p:normalViewPr>
  <p:slideViewPr>
    <p:cSldViewPr>
      <p:cViewPr>
        <p:scale>
          <a:sx n="29" d="100"/>
          <a:sy n="29" d="100"/>
        </p:scale>
        <p:origin x="3490" y="34"/>
      </p:cViewPr>
      <p:guideLst>
        <p:guide orient="horz" pos="10204"/>
        <p:guide pos="680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spPr>
            <a:ln w="19050">
              <a:solidFill>
                <a:schemeClr val="accent3"/>
              </a:solidFill>
            </a:ln>
          </c:spPr>
          <c:dPt>
            <c:idx val="0"/>
            <c:bubble3D val="0"/>
            <c:spPr>
              <a:solidFill>
                <a:srgbClr val="DE5251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FB61-4561-96CD-1D6D4A30137A}"/>
              </c:ext>
            </c:extLst>
          </c:dPt>
          <c:dPt>
            <c:idx val="1"/>
            <c:bubble3D val="0"/>
            <c:spPr>
              <a:solidFill>
                <a:srgbClr val="DE5251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FB61-4561-96CD-1D6D4A30137A}"/>
              </c:ext>
            </c:extLst>
          </c:dPt>
          <c:dPt>
            <c:idx val="2"/>
            <c:bubble3D val="0"/>
            <c:spPr>
              <a:solidFill>
                <a:srgbClr val="A5A5A5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FB61-4561-96CD-1D6D4A30137A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7-FB61-4561-96CD-1D6D4A30137A}"/>
              </c:ext>
            </c:extLst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9-FB61-4561-96CD-1D6D4A30137A}"/>
              </c:ext>
            </c:extLst>
          </c:dPt>
          <c:cat>
            <c:strRef>
              <c:f>Sheet1!$A$2:$A$6</c:f>
              <c:strCache>
                <c:ptCount val="5"/>
                <c:pt idx="0">
                  <c:v>1분기</c:v>
                </c:pt>
                <c:pt idx="1">
                  <c:v>2분기</c:v>
                </c:pt>
                <c:pt idx="2">
                  <c:v>3분기</c:v>
                </c:pt>
                <c:pt idx="3">
                  <c:v>4분기</c:v>
                </c:pt>
                <c:pt idx="4">
                  <c:v>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45</c:v>
                </c:pt>
                <c:pt idx="1">
                  <c:v>42.5</c:v>
                </c:pt>
                <c:pt idx="2">
                  <c:v>10.8</c:v>
                </c:pt>
                <c:pt idx="3">
                  <c:v>1.7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B61-4561-96CD-1D6D4A3013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0"/>
    <c:dispBlanksAs val="gap"/>
    <c:showDLblsOverMax val="1"/>
  </c:chart>
  <c:spPr>
    <a:noFill/>
    <a:ln w="9525">
      <a:noFill/>
    </a:ln>
    <a:effectLst/>
  </c:spPr>
  <c:txPr>
    <a:bodyPr rot="0" vert="horz" wrap="none" lIns="0" tIns="0" rIns="0" bIns="0" anchor="ctr" anchorCtr="1"/>
    <a:lstStyle/>
    <a:p>
      <a:pPr algn="l">
        <a:defRPr b="0" i="0" u="none"/>
      </a:pPr>
      <a:endParaRPr lang="ko-KR"/>
    </a:p>
  </c:txPr>
  <c:externalData r:id="rId1">
    <c:autoUpdate val="0"/>
  </c:externalData>
  <c:extLst>
    <c:ext uri="CC8EB2C9-7E31-499d-B8F2-F6CE61031016">
      <ho:hncChartStyle xmlns:ho="http://schemas.haansoft.com/office/8.0" layoutIndex="-1" colorIndex="-1" styleIndex="-1"/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rgbClr val="DE525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EA-4556-AFCE-7EBCE5E41D50}"/>
              </c:ext>
            </c:extLst>
          </c:dPt>
          <c:dPt>
            <c:idx val="1"/>
            <c:bubble3D val="0"/>
            <c:spPr>
              <a:solidFill>
                <a:srgbClr val="DE525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EA-4556-AFCE-7EBCE5E41D50}"/>
              </c:ext>
            </c:extLst>
          </c:dPt>
          <c:dPt>
            <c:idx val="2"/>
            <c:bubble3D val="0"/>
            <c:spPr>
              <a:solidFill>
                <a:srgbClr val="A5A5A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EA-4556-AFCE-7EBCE5E41D50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2EA-4556-AFCE-7EBCE5E41D50}"/>
              </c:ext>
            </c:extLst>
          </c:dPt>
          <c:dPt>
            <c:idx val="4"/>
            <c:bubble3D val="0"/>
            <c:spPr>
              <a:solidFill>
                <a:srgbClr val="26447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2EA-4556-AFCE-7EBCE5E41D50}"/>
              </c:ext>
            </c:extLst>
          </c:dPt>
          <c:cat>
            <c:strRef>
              <c:f>Sheet1!$A$2:$A$6</c:f>
              <c:strCache>
                <c:ptCount val="5"/>
                <c:pt idx="0">
                  <c:v>1분기</c:v>
                </c:pt>
                <c:pt idx="1">
                  <c:v>2분기</c:v>
                </c:pt>
                <c:pt idx="2">
                  <c:v>3분기</c:v>
                </c:pt>
                <c:pt idx="3">
                  <c:v>4분기</c:v>
                </c:pt>
                <c:pt idx="4">
                  <c:v>5분기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21.7</c:v>
                </c:pt>
                <c:pt idx="2">
                  <c:v>32.5</c:v>
                </c:pt>
                <c:pt idx="3">
                  <c:v>7.5</c:v>
                </c:pt>
                <c:pt idx="4">
                  <c:v>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2EA-4556-AFCE-7EBCE5E41D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0"/>
    <c:dispBlanksAs val="gap"/>
    <c:showDLblsOverMax val="1"/>
  </c:chart>
  <c:spPr>
    <a:noFill/>
    <a:ln w="9525">
      <a:noFill/>
    </a:ln>
    <a:effectLst/>
  </c:spPr>
  <c:txPr>
    <a:bodyPr rot="0" vert="horz" wrap="none" lIns="0" tIns="0" rIns="0" bIns="0" anchor="ctr" anchorCtr="1"/>
    <a:lstStyle/>
    <a:p>
      <a:pPr algn="l">
        <a:defRPr b="0" i="0" u="none"/>
      </a:pPr>
      <a:endParaRPr lang="ko-KR"/>
    </a:p>
  </c:txPr>
  <c:externalData r:id="rId1">
    <c:autoUpdate val="0"/>
  </c:externalData>
  <c:extLst>
    <c:ext uri="CC8EB2C9-7E31-499d-B8F2-F6CE61031016">
      <ho:hncChartStyle xmlns:ho="http://schemas.haansoft.com/office/8.0" layoutIndex="-1" colorIndex="-1" styleIndex="-1"/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rgbClr val="DE525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D85-447E-ACA7-F1B8E49CAABC}"/>
              </c:ext>
            </c:extLst>
          </c:dPt>
          <c:dPt>
            <c:idx val="1"/>
            <c:bubble3D val="0"/>
            <c:spPr>
              <a:solidFill>
                <a:srgbClr val="7F7F7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D85-447E-ACA7-F1B8E49CAABC}"/>
              </c:ext>
            </c:extLst>
          </c:dPt>
          <c:dPt>
            <c:idx val="2"/>
            <c:bubble3D val="0"/>
            <c:spPr>
              <a:solidFill>
                <a:srgbClr val="A5A5A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D85-447E-ACA7-F1B8E49CAABC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D85-447E-ACA7-F1B8E49CAABC}"/>
              </c:ext>
            </c:extLst>
          </c:dPt>
          <c:cat>
            <c:strRef>
              <c:f>Sheet1!$A$2:$A$5</c:f>
              <c:strCache>
                <c:ptCount val="4"/>
                <c:pt idx="0">
                  <c:v>1분기</c:v>
                </c:pt>
                <c:pt idx="1">
                  <c:v>2분기</c:v>
                </c:pt>
                <c:pt idx="2">
                  <c:v>3분기</c:v>
                </c:pt>
                <c:pt idx="3">
                  <c:v>4분기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36.700000000000003</c:v>
                </c:pt>
                <c:pt idx="1">
                  <c:v>19.2</c:v>
                </c:pt>
                <c:pt idx="2">
                  <c:v>20</c:v>
                </c:pt>
                <c:pt idx="3">
                  <c:v>24.2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D85-447E-ACA7-F1B8E49CAA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0"/>
    <c:dispBlanksAs val="gap"/>
    <c:showDLblsOverMax val="1"/>
  </c:chart>
  <c:spPr>
    <a:noFill/>
    <a:ln w="9525">
      <a:noFill/>
    </a:ln>
    <a:effectLst/>
  </c:spPr>
  <c:txPr>
    <a:bodyPr rot="0" vert="horz" wrap="none" lIns="0" tIns="0" rIns="0" bIns="0" anchor="ctr" anchorCtr="1"/>
    <a:lstStyle/>
    <a:p>
      <a:pPr algn="l">
        <a:defRPr b="0" i="0" u="none"/>
      </a:pPr>
      <a:endParaRPr lang="ko-KR"/>
    </a:p>
  </c:txPr>
  <c:externalData r:id="rId1">
    <c:autoUpdate val="0"/>
  </c:externalData>
  <c:extLst>
    <c:ext uri="CC8EB2C9-7E31-499d-B8F2-F6CE61031016">
      <ho:hncChartStyle xmlns:ho="http://schemas.haansoft.com/office/8.0" layoutIndex="-1" colorIndex="-1" styleIndex="-1"/>
    </c:ext>
  </c:extLst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C159E85A-7BBA-4707-AB4C-C7BD614F8D83}" type="datetime1">
              <a:rPr lang="ko-KR" altLang="en-US"/>
              <a:pPr lvl="0">
                <a:defRPr/>
              </a:pPr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81BFC8B4-D810-491B-A7CC-11E9B61D19A3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fld id="{81BFC8B4-D810-491B-A7CC-11E9B61D19A3}" type="slidenum">
              <a:rPr kumimoji="1" lang="en-US" altLang="en-US" sz="1200" b="0" i="0" u="none" strike="noStrike" kern="1200" cap="none" spc="0" normalizeH="0" baseline="0">
                <a:solidFill>
                  <a:prstClr val="black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pPr marL="0" marR="0" lvl="0" indent="0" algn="r" defTabSz="9144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  <a:defRPr/>
              </a:pPr>
              <a:t>1</a:t>
            </a:fld>
            <a:endParaRPr kumimoji="1" lang="en-US" altLang="en-US" sz="1200" b="0" i="0" u="none" strike="noStrike" kern="1200" cap="none" spc="0" normalizeH="0" baseline="0">
              <a:solidFill>
                <a:prstClr val="black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chart" Target="../charts/chart1.xml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4.png"/><Relationship Id="rId5" Type="http://schemas.openxmlformats.org/officeDocument/2006/relationships/hyperlink" Target="http://www.mdtoday.co.kr/mdtoday/index.html?no=422267" TargetMode="External"/><Relationship Id="rId15" Type="http://schemas.openxmlformats.org/officeDocument/2006/relationships/image" Target="../media/image8.jpeg"/><Relationship Id="rId10" Type="http://schemas.openxmlformats.org/officeDocument/2006/relationships/chart" Target="../charts/chart3.xml"/><Relationship Id="rId4" Type="http://schemas.openxmlformats.org/officeDocument/2006/relationships/hyperlink" Target="https://www.hidoc.co.kr/healthstory/news/C0000643253" TargetMode="External"/><Relationship Id="rId9" Type="http://schemas.openxmlformats.org/officeDocument/2006/relationships/chart" Target="../charts/chart2.xm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F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3"/>
          <p:cNvSpPr/>
          <p:nvPr/>
        </p:nvSpPr>
        <p:spPr>
          <a:xfrm>
            <a:off x="475620" y="5434383"/>
            <a:ext cx="6866878" cy="594242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w="med" len="med"/>
            <a:tailEnd w="med" len="med"/>
          </a:ln>
          <a:effectLst/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marL="0" marR="0" lvl="0" indent="0" algn="l" defTabSz="30861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6100" b="0" i="0" u="none" strike="noStrike" kern="1200" cap="none" spc="0" normalizeH="0" baseline="0"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24" name="모서리가 둥근 직사각형 4"/>
          <p:cNvSpPr/>
          <p:nvPr/>
        </p:nvSpPr>
        <p:spPr>
          <a:xfrm>
            <a:off x="617168" y="5045248"/>
            <a:ext cx="6583782" cy="699257"/>
          </a:xfrm>
          <a:prstGeom prst="roundRect">
            <a:avLst>
              <a:gd name="adj" fmla="val 16667"/>
            </a:avLst>
          </a:prstGeom>
          <a:solidFill>
            <a:srgbClr val="6C6254"/>
          </a:solidFill>
          <a:ln w="9525" cap="flat" cmpd="sng" algn="ctr">
            <a:solidFill>
              <a:srgbClr val="6C6254"/>
            </a:solidFill>
            <a:prstDash val="solid"/>
            <a:round/>
            <a:headEnd w="med" len="med"/>
            <a:tailEnd w="med" len="med"/>
          </a:ln>
          <a:effectLst/>
        </p:spPr>
        <p:txBody>
          <a:bodyPr vert="horz" wrap="square" lIns="91440" tIns="45720" rIns="91440" bIns="45720" anchor="t" anchorCtr="0"/>
          <a:lstStyle/>
          <a:p>
            <a:pPr marL="0" marR="0" lvl="0" indent="0" algn="ctr" defTabSz="30861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1" lang="en-US" altLang="ko-KR" sz="4000" b="1" i="0" u="none" strike="noStrike" kern="1200" cap="none" spc="0" normalizeH="0" baseline="0">
                <a:solidFill>
                  <a:srgbClr val="FFFFFF"/>
                </a:solidFill>
                <a:effectLst/>
                <a:uLnTx/>
                <a:uFillTx/>
                <a:latin typeface="맑은 고딕"/>
                <a:ea typeface="맑은 고딕"/>
                <a:cs typeface="Calibri"/>
              </a:rPr>
              <a:t>INTRODUCTION</a:t>
            </a:r>
          </a:p>
          <a:p>
            <a:pPr marL="0" marR="0" lvl="0" indent="0" algn="ctr" defTabSz="30861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4000" b="1" i="0" u="none" strike="noStrike" kern="1200" cap="none" spc="0" normalizeH="0" baseline="0">
              <a:solidFill>
                <a:srgbClr val="FFFFFF"/>
              </a:solidFill>
              <a:effectLst/>
              <a:uLnTx/>
              <a:uFillTx/>
              <a:latin typeface="맑은 고딕"/>
              <a:ea typeface="맑은 고딕"/>
              <a:cs typeface="Calibri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7686386" y="5044262"/>
            <a:ext cx="13435055" cy="19195360"/>
            <a:chOff x="7451115" y="5069384"/>
            <a:chExt cx="13435055" cy="19195360"/>
          </a:xfrm>
        </p:grpSpPr>
        <p:sp>
          <p:nvSpPr>
            <p:cNvPr id="29" name="직사각형 3"/>
            <p:cNvSpPr/>
            <p:nvPr/>
          </p:nvSpPr>
          <p:spPr>
            <a:xfrm>
              <a:off x="7451115" y="5459455"/>
              <a:ext cx="13435055" cy="1880528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w="med" len="med"/>
              <a:tailEnd w="med" len="med"/>
            </a:ln>
            <a:effectLst/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marL="0" marR="0" lvl="0" indent="0" algn="l" defTabSz="30861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  <a:defRPr/>
              </a:pPr>
              <a:endParaRPr kumimoji="1" lang="ko-KR" altLang="en-US" sz="6100" b="0" i="0" u="none" strike="noStrike" kern="1200" cap="none" spc="0" normalizeH="0" baseline="0"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endParaRPr>
            </a:p>
          </p:txBody>
        </p:sp>
        <p:sp>
          <p:nvSpPr>
            <p:cNvPr id="30" name="모서리가 둥근 직사각형 33"/>
            <p:cNvSpPr/>
            <p:nvPr/>
          </p:nvSpPr>
          <p:spPr>
            <a:xfrm>
              <a:off x="7577470" y="5069384"/>
              <a:ext cx="13135646" cy="700243"/>
            </a:xfrm>
            <a:prstGeom prst="roundRect">
              <a:avLst>
                <a:gd name="adj" fmla="val 16667"/>
              </a:avLst>
            </a:prstGeom>
            <a:solidFill>
              <a:srgbClr val="6C6254"/>
            </a:solidFill>
            <a:ln w="9525" cap="flat" cmpd="sng" algn="ctr">
              <a:solidFill>
                <a:srgbClr val="6C6254"/>
              </a:solidFill>
              <a:prstDash val="solid"/>
              <a:round/>
              <a:headEnd w="med" len="med"/>
              <a:tailEnd w="med" len="med"/>
            </a:ln>
            <a:effectLst/>
          </p:spPr>
          <p:txBody>
            <a:bodyPr vert="horz" wrap="square" lIns="91440" tIns="45720" rIns="91440" bIns="45720" anchor="t" anchorCtr="0"/>
            <a:lstStyle/>
            <a:p>
              <a:pPr marL="0" marR="0" lvl="0" indent="0" algn="ctr" defTabSz="30861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  <a:defRPr/>
              </a:pPr>
              <a:r>
                <a:rPr kumimoji="1" lang="en-US" altLang="ko-KR" sz="4000" b="1" i="0" u="none" strike="noStrike" kern="1200" cap="none" spc="0" normalizeH="0" baseline="0">
                  <a:solidFill>
                    <a:srgbClr val="FFFFFF"/>
                  </a:solidFill>
                  <a:effectLst/>
                  <a:uLnTx/>
                  <a:uFillTx/>
                  <a:latin typeface="맑은 고딕"/>
                  <a:ea typeface="맑은 고딕"/>
                  <a:cs typeface="Calibri"/>
                </a:rPr>
                <a:t>RESULTS</a:t>
              </a:r>
              <a:endParaRPr kumimoji="1" lang="ko-KR" altLang="en-US" sz="4000" b="1" i="0" u="none" strike="noStrike" kern="1200" cap="none" spc="0" normalizeH="0" baseline="0">
                <a:solidFill>
                  <a:srgbClr val="FFFFFF"/>
                </a:solidFill>
                <a:effectLst/>
                <a:uLnTx/>
                <a:uFillTx/>
                <a:latin typeface="맑은 고딕"/>
                <a:ea typeface="맑은 고딕"/>
                <a:cs typeface="Calibri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89908" y="11665521"/>
            <a:ext cx="6866878" cy="7837121"/>
            <a:chOff x="491883" y="11303390"/>
            <a:chExt cx="6866878" cy="12633744"/>
          </a:xfrm>
        </p:grpSpPr>
        <p:sp>
          <p:nvSpPr>
            <p:cNvPr id="45" name="직사각형 3"/>
            <p:cNvSpPr/>
            <p:nvPr/>
          </p:nvSpPr>
          <p:spPr>
            <a:xfrm>
              <a:off x="491883" y="11839944"/>
              <a:ext cx="6866878" cy="1209719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w="med" len="med"/>
              <a:tailEnd w="med" len="med"/>
            </a:ln>
            <a:effectLst/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marL="0" marR="0" lvl="0" indent="0" algn="l" defTabSz="30861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  <a:defRPr/>
              </a:pPr>
              <a:endParaRPr kumimoji="1" lang="ko-KR" altLang="en-US" sz="6100" b="0" i="0" u="none" strike="noStrike" kern="1200" cap="none" spc="0" normalizeH="0" baseline="0"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endParaRPr>
            </a:p>
          </p:txBody>
        </p:sp>
        <p:sp>
          <p:nvSpPr>
            <p:cNvPr id="46" name="모서리가 둥근 직사각형 31"/>
            <p:cNvSpPr/>
            <p:nvPr/>
          </p:nvSpPr>
          <p:spPr>
            <a:xfrm>
              <a:off x="631456" y="11303390"/>
              <a:ext cx="6583782" cy="1162770"/>
            </a:xfrm>
            <a:prstGeom prst="roundRect">
              <a:avLst>
                <a:gd name="adj" fmla="val 16667"/>
              </a:avLst>
            </a:prstGeom>
            <a:solidFill>
              <a:srgbClr val="6C6254"/>
            </a:solidFill>
            <a:ln w="9525" cap="flat" cmpd="sng" algn="ctr">
              <a:solidFill>
                <a:srgbClr val="6C6254"/>
              </a:solidFill>
              <a:prstDash val="solid"/>
              <a:round/>
              <a:headEnd w="med" len="med"/>
              <a:tailEnd w="med" len="med"/>
            </a:ln>
            <a:effectLst/>
          </p:spPr>
          <p:txBody>
            <a:bodyPr vert="horz" wrap="square" lIns="91440" tIns="45720" rIns="91440" bIns="45720" anchor="t" anchorCtr="0"/>
            <a:lstStyle/>
            <a:p>
              <a:pPr marL="0" marR="0" lvl="0" indent="0" algn="ctr" defTabSz="30861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  <a:defRPr/>
              </a:pPr>
              <a:r>
                <a:rPr kumimoji="1" lang="en-US" altLang="ko-KR" sz="4000" b="1" i="0" u="none" strike="noStrike" kern="1200" cap="none" spc="0" normalizeH="0" baseline="0" dirty="0">
                  <a:solidFill>
                    <a:srgbClr val="FFFFFF"/>
                  </a:solidFill>
                  <a:effectLst/>
                  <a:uLnTx/>
                  <a:uFillTx/>
                  <a:latin typeface="맑은 고딕"/>
                  <a:ea typeface="맑은 고딕"/>
                  <a:cs typeface="Calibri"/>
                </a:rPr>
                <a:t>METHODS</a:t>
              </a:r>
              <a:endParaRPr kumimoji="1" lang="ko-KR" altLang="en-US" sz="4000" b="1" i="0" u="none" strike="noStrike" kern="1200" cap="none" spc="0" normalizeH="0" baseline="0" dirty="0">
                <a:solidFill>
                  <a:srgbClr val="FFFFFF"/>
                </a:solidFill>
                <a:effectLst/>
                <a:uLnTx/>
                <a:uFillTx/>
                <a:latin typeface="맑은 고딕"/>
                <a:ea typeface="맑은 고딕"/>
                <a:cs typeface="Calibri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89908" y="20091934"/>
            <a:ext cx="6866878" cy="10682412"/>
            <a:chOff x="489908" y="22423742"/>
            <a:chExt cx="6866878" cy="6061854"/>
          </a:xfrm>
        </p:grpSpPr>
        <p:sp>
          <p:nvSpPr>
            <p:cNvPr id="50" name="직사각형 3"/>
            <p:cNvSpPr/>
            <p:nvPr/>
          </p:nvSpPr>
          <p:spPr>
            <a:xfrm>
              <a:off x="489908" y="22725080"/>
              <a:ext cx="6866878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w="med" len="med"/>
              <a:tailEnd w="med" len="med"/>
            </a:ln>
            <a:effectLst/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marL="0" marR="0" lvl="0" indent="0" algn="l" defTabSz="30861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  <a:defRPr/>
              </a:pPr>
              <a:endParaRPr kumimoji="1" lang="ko-KR" altLang="en-US" sz="6100" b="0" i="0" u="none" strike="noStrike" kern="1200" cap="none" spc="0" normalizeH="0" baseline="0"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endParaRPr>
            </a:p>
          </p:txBody>
        </p:sp>
        <p:sp>
          <p:nvSpPr>
            <p:cNvPr id="51" name="모서리가 둥근 직사각형 32"/>
            <p:cNvSpPr/>
            <p:nvPr/>
          </p:nvSpPr>
          <p:spPr>
            <a:xfrm>
              <a:off x="631456" y="22423742"/>
              <a:ext cx="6583782" cy="448641"/>
            </a:xfrm>
            <a:prstGeom prst="roundRect">
              <a:avLst>
                <a:gd name="adj" fmla="val 16667"/>
              </a:avLst>
            </a:prstGeom>
            <a:solidFill>
              <a:srgbClr val="6C6254"/>
            </a:solidFill>
            <a:ln w="9525" cap="flat" cmpd="sng" algn="ctr">
              <a:solidFill>
                <a:srgbClr val="6C6254"/>
              </a:solidFill>
              <a:prstDash val="solid"/>
              <a:round/>
              <a:headEnd w="med" len="med"/>
              <a:tailEnd w="med" len="med"/>
            </a:ln>
            <a:effectLst/>
          </p:spPr>
          <p:txBody>
            <a:bodyPr vert="horz" wrap="square" lIns="91440" tIns="45720" rIns="91440" bIns="45720" anchor="t" anchorCtr="0"/>
            <a:lstStyle/>
            <a:p>
              <a:pPr marL="0" marR="0" lvl="0" indent="0" algn="ctr" defTabSz="30861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  <a:defRPr/>
              </a:pPr>
              <a:r>
                <a:rPr kumimoji="1" lang="en-US" altLang="ko-KR" sz="4000" b="1" i="0" u="none" strike="noStrike" kern="1200" cap="none" spc="0" normalizeH="0" baseline="0">
                  <a:solidFill>
                    <a:srgbClr val="FFFFFF"/>
                  </a:solidFill>
                  <a:effectLst/>
                  <a:uLnTx/>
                  <a:uFillTx/>
                  <a:latin typeface="맑은 고딕"/>
                  <a:ea typeface="맑은 고딕"/>
                  <a:cs typeface="Calibri"/>
                </a:rPr>
                <a:t>CONCLUSIONS</a:t>
              </a:r>
              <a:endParaRPr kumimoji="1" lang="ko-KR" altLang="en-US" sz="4000" b="1" i="0" u="none" strike="noStrike" kern="1200" cap="none" spc="0" normalizeH="0" baseline="0">
                <a:solidFill>
                  <a:srgbClr val="FFFFFF"/>
                </a:solidFill>
                <a:effectLst/>
                <a:uLnTx/>
                <a:uFillTx/>
                <a:latin typeface="맑은 고딕"/>
                <a:ea typeface="맑은 고딕"/>
                <a:cs typeface="Calibri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7672734" y="24630768"/>
            <a:ext cx="13435055" cy="6143579"/>
            <a:chOff x="7602255" y="24247704"/>
            <a:chExt cx="13435055" cy="6143579"/>
          </a:xfrm>
        </p:grpSpPr>
        <p:sp>
          <p:nvSpPr>
            <p:cNvPr id="53" name="직사각형 3"/>
            <p:cNvSpPr/>
            <p:nvPr/>
          </p:nvSpPr>
          <p:spPr>
            <a:xfrm>
              <a:off x="7602255" y="24630768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w="med" len="med"/>
              <a:tailEnd w="med" len="med"/>
            </a:ln>
            <a:effectLst/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marL="0" marR="0" lvl="0" indent="0" algn="l" defTabSz="30861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  <a:defRPr/>
              </a:pPr>
              <a:endParaRPr kumimoji="1" lang="ko-KR" altLang="en-US" sz="6100" b="0" i="0" u="none" strike="noStrike" kern="1200" cap="none" spc="0" normalizeH="0" baseline="0"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endParaRPr>
            </a:p>
          </p:txBody>
        </p:sp>
        <p:sp>
          <p:nvSpPr>
            <p:cNvPr id="54" name="모서리가 둥근 직사각형 65"/>
            <p:cNvSpPr/>
            <p:nvPr/>
          </p:nvSpPr>
          <p:spPr>
            <a:xfrm>
              <a:off x="7812418" y="24247704"/>
              <a:ext cx="13070052" cy="699257"/>
            </a:xfrm>
            <a:prstGeom prst="roundRect">
              <a:avLst>
                <a:gd name="adj" fmla="val 16667"/>
              </a:avLst>
            </a:prstGeom>
            <a:solidFill>
              <a:srgbClr val="6C6254"/>
            </a:solidFill>
            <a:ln w="9525" cap="flat" cmpd="sng" algn="ctr">
              <a:solidFill>
                <a:srgbClr val="6C6254"/>
              </a:solidFill>
              <a:prstDash val="solid"/>
              <a:round/>
              <a:headEnd w="med" len="med"/>
              <a:tailEnd w="med" len="med"/>
            </a:ln>
            <a:effectLst/>
          </p:spPr>
          <p:txBody>
            <a:bodyPr vert="horz" wrap="square" lIns="91440" tIns="45720" rIns="91440" bIns="45720" anchor="t" anchorCtr="0"/>
            <a:lstStyle/>
            <a:p>
              <a:pPr marL="0" marR="0" lvl="0" indent="0" algn="ctr" defTabSz="30861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  <a:defRPr/>
              </a:pPr>
              <a:r>
                <a:rPr kumimoji="1" lang="en-CA" altLang="ko-KR" sz="4000" b="1" i="0" u="none" strike="noStrike" kern="1200" cap="none" spc="0" normalizeH="0" baseline="0" dirty="0">
                  <a:solidFill>
                    <a:srgbClr val="FFFFFF"/>
                  </a:solidFill>
                  <a:effectLst/>
                  <a:uLnTx/>
                  <a:uFillTx/>
                  <a:latin typeface="맑은 고딕"/>
                  <a:ea typeface="맑은 고딕"/>
                  <a:cs typeface="Calibri"/>
                </a:rPr>
                <a:t>REFERENCES</a:t>
              </a:r>
              <a:endParaRPr kumimoji="1" lang="ko-KR" altLang="en-US" sz="4000" b="1" i="0" u="none" strike="noStrike" kern="1200" cap="none" spc="0" normalizeH="0" baseline="0" dirty="0">
                <a:solidFill>
                  <a:srgbClr val="FFFFFF"/>
                </a:solidFill>
                <a:effectLst/>
                <a:uLnTx/>
                <a:uFillTx/>
                <a:latin typeface="맑은 고딕"/>
                <a:ea typeface="맑은 고딕"/>
                <a:cs typeface="Calibri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7232457" y="31572376"/>
            <a:ext cx="7067962" cy="64697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1" lang="en-US" altLang="ko-KR" sz="3604" b="0" i="0" u="none" strike="noStrike" kern="1200" cap="none" spc="0" normalizeH="0" baseline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uLnTx/>
                <a:uFillTx/>
                <a:latin typeface="맑은 고딕"/>
                <a:ea typeface="맑은 고딕"/>
                <a:cs typeface="+mn-cs"/>
              </a:rPr>
              <a:t>2021</a:t>
            </a:r>
            <a:r>
              <a:rPr kumimoji="1" lang="ko-KR" altLang="en-US" sz="3604" b="0" i="0" u="none" strike="noStrike" kern="1200" cap="none" spc="0" normalizeH="0" baseline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uLnTx/>
                <a:uFillTx/>
                <a:latin typeface="맑은 고딕"/>
                <a:ea typeface="맑은 고딕"/>
                <a:cs typeface="+mn-cs"/>
              </a:rPr>
              <a:t> 한국안광학회 동계학술대회</a:t>
            </a:r>
            <a:endParaRPr kumimoji="1" lang="ko-KR" altLang="en-US" sz="3604" b="0" i="0" u="none" strike="noStrike" kern="1200" cap="none" spc="0" normalizeH="0" baseline="0">
              <a:solidFill>
                <a:srgbClr val="000000"/>
              </a:solidFill>
              <a:latin typeface="맑은 고딕"/>
              <a:ea typeface="맑은 고딕"/>
              <a:cs typeface="+mn-cs"/>
            </a:endParaRPr>
          </a:p>
        </p:txBody>
      </p:sp>
      <p:sp>
        <p:nvSpPr>
          <p:cNvPr id="57" name="AutoShape 6"/>
          <p:cNvSpPr>
            <a:spLocks noChangeArrowheads="1"/>
          </p:cNvSpPr>
          <p:nvPr/>
        </p:nvSpPr>
        <p:spPr>
          <a:xfrm>
            <a:off x="482172" y="510093"/>
            <a:ext cx="20643080" cy="4036399"/>
          </a:xfrm>
          <a:prstGeom prst="roundRect">
            <a:avLst>
              <a:gd name="adj" fmla="val 16667"/>
            </a:avLst>
          </a:prstGeom>
          <a:solidFill>
            <a:srgbClr val="0B1D09"/>
          </a:solidFill>
          <a:ln w="50800">
            <a:solidFill>
              <a:srgbClr val="0B1D09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 defTabSz="3089186">
              <a:defRPr/>
            </a:pPr>
            <a:r>
              <a:rPr lang="ko-KR" altLang="en-US" sz="6000" b="1">
                <a:solidFill>
                  <a:srgbClr val="FFFFFF"/>
                </a:solidFill>
                <a:latin typeface="맑은 고딕"/>
                <a:ea typeface="맑은 고딕"/>
              </a:rPr>
              <a:t>눈 건강 관리에 대한 인식도 조사</a:t>
            </a:r>
            <a:endParaRPr kumimoji="1" lang="en-US" altLang="ko-KR" sz="6000" b="0" i="0" u="none" strike="noStrike" kern="1200" cap="none" spc="0" normalizeH="0" baseline="0">
              <a:solidFill>
                <a:srgbClr val="FFFFFF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  <a:p>
            <a:pPr marL="0" marR="0" lvl="0" indent="0" algn="ctr" defTabSz="3089186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2002" b="0" i="0" u="none" strike="noStrike" kern="1200" cap="none" spc="0" normalizeH="0" baseline="0">
              <a:solidFill>
                <a:srgbClr val="FFFFFF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  <a:p>
            <a:pPr lvl="0" algn="ctr" defTabSz="3089186">
              <a:defRPr/>
            </a:pPr>
            <a:r>
              <a:rPr lang="ko-KR" altLang="en-US" sz="4004" b="1" u="sng">
                <a:solidFill>
                  <a:srgbClr val="FFFFFF"/>
                </a:solidFill>
                <a:latin typeface="맑은 고딕"/>
                <a:ea typeface="맑은 고딕"/>
              </a:rPr>
              <a:t>양승철</a:t>
            </a:r>
            <a:r>
              <a:rPr lang="ko-KR" altLang="en-US" sz="4004" b="1">
                <a:solidFill>
                  <a:srgbClr val="FFFFFF"/>
                </a:solidFill>
                <a:latin typeface="맑은 고딕"/>
                <a:ea typeface="맑은 고딕"/>
              </a:rPr>
              <a:t> ∙ 윤현우</a:t>
            </a:r>
            <a:r>
              <a:rPr lang="ko-KR" altLang="en-US" sz="4004" b="1" baseline="30000">
                <a:solidFill>
                  <a:srgbClr val="FFFFFF"/>
                </a:solidFill>
                <a:latin typeface="맑은 고딕"/>
                <a:ea typeface="맑은 고딕"/>
              </a:rPr>
              <a:t> </a:t>
            </a:r>
            <a:r>
              <a:rPr lang="ko-KR" altLang="en-US" sz="4004" b="1">
                <a:solidFill>
                  <a:srgbClr val="FFFFFF"/>
                </a:solidFill>
                <a:latin typeface="맑은 고딕"/>
                <a:ea typeface="맑은 고딕"/>
              </a:rPr>
              <a:t>∙ 전성경 ∙ 진유진 ∙ 하동재 ∙ 심정규</a:t>
            </a:r>
            <a:r>
              <a:rPr lang="ko-KR" altLang="en-US" sz="4004" b="1" baseline="30000">
                <a:solidFill>
                  <a:srgbClr val="FFFFFF"/>
                </a:solidFill>
                <a:latin typeface="맑은 고딕"/>
                <a:ea typeface="맑은 고딕"/>
              </a:rPr>
              <a:t>*</a:t>
            </a:r>
            <a:endParaRPr kumimoji="1" lang="ko-KR" altLang="en-US" sz="4004" b="1" i="0" u="none" strike="noStrike" kern="1200" cap="none" spc="0" normalizeH="0" baseline="0">
              <a:solidFill>
                <a:srgbClr val="FFFFFF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  <a:p>
            <a:pPr marL="0" marR="0" lvl="0" indent="0" algn="ctr" defTabSz="3089186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2002" b="1" i="0" u="none" strike="noStrike" kern="1200" cap="none" spc="0" normalizeH="0" baseline="0">
              <a:solidFill>
                <a:srgbClr val="FFFFFF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  <a:p>
            <a:pPr lvl="0" algn="ctr" defTabSz="3084552">
              <a:defRPr/>
            </a:pPr>
            <a:r>
              <a:rPr lang="ko-KR" altLang="en-US" sz="3600" b="1">
                <a:solidFill>
                  <a:srgbClr val="FFFFFF"/>
                </a:solidFill>
                <a:latin typeface="맑은 고딕"/>
                <a:ea typeface="맑은 고딕"/>
              </a:rPr>
              <a:t>백석대학교 보건학부 안경광학과</a:t>
            </a:r>
            <a:endParaRPr kumimoji="1" lang="ko-KR" altLang="en-US" sz="3600" b="1" i="0" u="none" strike="noStrike" kern="1200" cap="none" spc="0" normalizeH="0" baseline="0">
              <a:solidFill>
                <a:srgbClr val="FFFFFF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58" name="Rectangle 333"/>
          <p:cNvSpPr>
            <a:spLocks noChangeArrowheads="1"/>
          </p:cNvSpPr>
          <p:nvPr/>
        </p:nvSpPr>
        <p:spPr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5114" b="0" i="0" u="none" strike="noStrike" kern="1200" cap="none" spc="0" normalizeH="0" baseline="0"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59" name="Rectangle 1"/>
          <p:cNvSpPr>
            <a:spLocks noChangeArrowheads="1"/>
          </p:cNvSpPr>
          <p:nvPr/>
        </p:nvSpPr>
        <p:spPr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530" tIns="45765" rIns="91530" bIns="45765" anchor="ctr" anchorCtr="0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5114" b="0" i="0" u="none" strike="noStrike" kern="1200" cap="none" spc="0" normalizeH="0" baseline="0"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60" name="Rectangle 3"/>
          <p:cNvSpPr>
            <a:spLocks noChangeArrowheads="1"/>
          </p:cNvSpPr>
          <p:nvPr/>
        </p:nvSpPr>
        <p:spPr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530" tIns="45765" rIns="91530" bIns="45765" anchor="ctr" anchorCtr="0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5114" b="0" i="0" u="none" strike="noStrike" kern="1200" cap="none" spc="0" normalizeH="0" baseline="0"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61" name="Rectangle 5"/>
          <p:cNvSpPr>
            <a:spLocks noChangeArrowheads="1"/>
          </p:cNvSpPr>
          <p:nvPr/>
        </p:nvSpPr>
        <p:spPr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530" tIns="45765" rIns="91530" bIns="45765" anchor="ctr" anchorCtr="0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5114" b="0" i="0" u="none" strike="noStrike" kern="1200" cap="none" spc="0" normalizeH="0" baseline="0"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pic>
        <p:nvPicPr>
          <p:cNvPr id="63" name="Picture 2" descr="D:\학과자료-20014년부터 2016년까지\2016년 학과서류\2016년 한국안광학회지 자료\한국안광학회 원마크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689273" y="1154087"/>
            <a:ext cx="3316671" cy="2439245"/>
          </a:xfrm>
          <a:prstGeom prst="ellipse">
            <a:avLst/>
          </a:prstGeom>
          <a:noFill/>
        </p:spPr>
      </p:pic>
      <p:sp>
        <p:nvSpPr>
          <p:cNvPr id="64" name="TextBox 63"/>
          <p:cNvSpPr txBox="1"/>
          <p:nvPr/>
        </p:nvSpPr>
        <p:spPr>
          <a:xfrm>
            <a:off x="7812739" y="25502688"/>
            <a:ext cx="13135647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kumimoji="1" lang="en-US" altLang="ko-KR" sz="2800" b="1" i="0" u="none" strike="noStrike" kern="1200" cap="none" spc="0" normalizeH="0" baseline="0" dirty="0" smtClean="0"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[1] </a:t>
            </a:r>
            <a:r>
              <a:rPr lang="en-US" altLang="ko-KR" sz="28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Sim JG</a:t>
            </a:r>
            <a:r>
              <a:rPr kumimoji="1" lang="ko-KR" altLang="en-US" sz="2800" b="1" i="0" u="none" strike="noStrike" kern="1200" cap="none" spc="0" normalizeH="0" baseline="0" dirty="0" smtClean="0"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1" lang="en-US" altLang="ko-KR" sz="2800" b="1" i="0" u="none" strike="noStrike" kern="1200" cap="none" spc="0" normalizeH="0" baseline="0" dirty="0" smtClean="0"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Ye KH</a:t>
            </a:r>
            <a:r>
              <a:rPr kumimoji="1" lang="ko-KR" altLang="en-US" sz="2800" b="1" i="0" u="none" strike="noStrike" kern="1200" cap="none" spc="0" normalizeH="0" baseline="0" dirty="0" smtClean="0"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1" lang="en-US" altLang="ko-KR" sz="2800" b="1" i="0" u="none" strike="noStrike" kern="1200" cap="none" spc="0" normalizeH="0" baseline="0" dirty="0" smtClean="0"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Kwon OH, et al.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Analysis of a 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survey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of 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adults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actual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ttitude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and 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awareness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of 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eye healthcare. J Korean Ophthalmic Opt Soc. </a:t>
            </a:r>
            <a:r>
              <a:rPr kumimoji="1" lang="ko-KR" altLang="en-US" sz="2800" b="1" i="0" u="none" strike="noStrike" kern="1200" cap="none" spc="0" normalizeH="0" baseline="0" dirty="0" smtClean="0"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2018</a:t>
            </a:r>
            <a:r>
              <a:rPr lang="en-US" altLang="ko-KR" sz="28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;23(4):</a:t>
            </a:r>
            <a:r>
              <a:rPr kumimoji="1" lang="ko-KR" altLang="en-US" sz="2800" b="1" i="0" u="none" strike="noStrike" kern="1200" cap="none" spc="0" normalizeH="0" baseline="0" dirty="0" smtClean="0"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265-275</a:t>
            </a:r>
            <a:r>
              <a:rPr kumimoji="1" lang="ko-KR" altLang="en-US" sz="2800" b="1" i="0" u="none" strike="noStrike" kern="1200" cap="none" spc="0" normalizeH="0" baseline="0" dirty="0"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lvl="0">
              <a:lnSpc>
                <a:spcPct val="150000"/>
              </a:lnSpc>
              <a:buClr>
                <a:schemeClr val="dk1"/>
              </a:buClr>
              <a:buSzPts val="2800"/>
            </a:pPr>
            <a:r>
              <a:rPr lang="ko-KR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  <a:cs typeface="Malgun Gothic"/>
                <a:sym typeface="Malgun Gothic"/>
              </a:rPr>
              <a:t>[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  <a:cs typeface="Malgun Gothic"/>
                <a:sym typeface="Malgun Gothic"/>
              </a:rPr>
              <a:t>2</a:t>
            </a:r>
            <a:r>
              <a:rPr lang="ko-KR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  <a:cs typeface="Malgun Gothic"/>
                <a:sym typeface="Malgun Gothic"/>
              </a:rPr>
              <a:t>]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  <a:cs typeface="Malgun Gothic"/>
                <a:sym typeface="Malgun Gothic"/>
              </a:rPr>
              <a:t> 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  <a:cs typeface="Malgun Gothic"/>
                <a:sym typeface="Malgun Gothic"/>
              </a:rPr>
              <a:t>건강의학뉴스 </a:t>
            </a:r>
            <a:r>
              <a:rPr lang="ko-KR" altLang="en-US" sz="2800" b="1" dirty="0" err="1">
                <a:latin typeface="맑은 고딕" panose="020B0503020000020004" pitchFamily="50" charset="-127"/>
                <a:ea typeface="맑은 고딕" panose="020B0503020000020004" pitchFamily="50" charset="-127"/>
                <a:cs typeface="Malgun Gothic"/>
                <a:sym typeface="Malgun Gothic"/>
              </a:rPr>
              <a:t>하이닥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  <a:cs typeface="Malgun Gothic"/>
                <a:sym typeface="Malgun Gothic"/>
              </a:rPr>
              <a:t>. 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아직 젊은데 눈이 침침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…? ‘</a:t>
            </a:r>
            <a:r>
              <a:rPr lang="ko-KR" altLang="en-US" sz="28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노안’에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대한 궁금증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안과 전문의가 답했다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  <a:hlinkClick r:id="rId4"/>
              </a:rPr>
              <a:t>https://www.hidoc.co.kr/healthstory/news/C0000643253</a:t>
            </a:r>
            <a:endParaRPr lang="en-US" altLang="ko-KR" sz="28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  <a:buClr>
                <a:schemeClr val="dk1"/>
              </a:buClr>
              <a:buSzPts val="2800"/>
            </a:pPr>
            <a:r>
              <a:rPr lang="ko-KR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Malgun Gothic"/>
                <a:sym typeface="Malgun Gothic"/>
              </a:rPr>
              <a:t>[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  <a:cs typeface="Malgun Gothic"/>
                <a:sym typeface="Malgun Gothic"/>
              </a:rPr>
              <a:t>3</a:t>
            </a:r>
            <a:r>
              <a:rPr lang="ko-KR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  <a:cs typeface="Malgun Gothic"/>
                <a:sym typeface="Malgun Gothic"/>
              </a:rPr>
              <a:t>] </a:t>
            </a:r>
            <a:r>
              <a:rPr lang="ko-KR" altLang="en-US" sz="2800" b="1" dirty="0" err="1">
                <a:latin typeface="맑은 고딕" panose="020B0503020000020004" pitchFamily="50" charset="-127"/>
                <a:ea typeface="맑은 고딕" panose="020B0503020000020004" pitchFamily="50" charset="-127"/>
                <a:cs typeface="Malgun Gothic"/>
                <a:sym typeface="Malgun Gothic"/>
              </a:rPr>
              <a:t>메디컬투데이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  <a:cs typeface="Malgun Gothic"/>
                <a:sym typeface="Malgun Gothic"/>
              </a:rPr>
              <a:t>. 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‘젊은 노안’ 주의해야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…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전자기기로 인한 눈 혹사가 ‘독’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  <a:hlinkClick r:id="rId5"/>
              </a:rPr>
              <a:t>‘젊은 노안’ 주의해야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  <a:hlinkClick r:id="rId5"/>
              </a:rPr>
              <a:t>…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  <a:hlinkClick r:id="rId5"/>
              </a:rPr>
              <a:t>전자기기로 인한 눈 혹사가 ‘독’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  <a:hlinkClick r:id="rId5"/>
              </a:rPr>
              <a:t>(mdtoday.co.kr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  <a:hlinkClick r:id="rId5"/>
              </a:rPr>
              <a:t>)</a:t>
            </a:r>
            <a:endParaRPr kumimoji="1" lang="en-US" sz="2800" b="1" i="0" u="none" strike="noStrike" kern="1200" cap="none" spc="0" normalizeH="0" baseline="0" dirty="0"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65" name="그림 17"/>
          <p:cNvPicPr>
            <a:picLocks noChangeAspect="1"/>
          </p:cNvPicPr>
          <p:nvPr/>
        </p:nvPicPr>
        <p:blipFill rotWithShape="1">
          <a:blip r:embed="rId6"/>
          <a:stretch>
            <a:fillRect/>
          </a:stretch>
        </p:blipFill>
        <p:spPr>
          <a:xfrm>
            <a:off x="17578236" y="704630"/>
            <a:ext cx="3428434" cy="3394286"/>
          </a:xfrm>
          <a:prstGeom prst="rect">
            <a:avLst/>
          </a:prstGeom>
        </p:spPr>
      </p:pic>
      <p:sp>
        <p:nvSpPr>
          <p:cNvPr id="66" name="TextBox 5"/>
          <p:cNvSpPr txBox="1"/>
          <p:nvPr/>
        </p:nvSpPr>
        <p:spPr>
          <a:xfrm>
            <a:off x="653933" y="5998972"/>
            <a:ext cx="6567380" cy="48356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ko-KR" altLang="en-US" sz="3500" b="1" dirty="0">
                <a:latin typeface="맑은 고딕"/>
                <a:ea typeface="맑은 고딕"/>
              </a:rPr>
              <a:t>최근 디지털 매체 사용 빈도 증가와 젊은 노안의 발생 등 눈 건강 관리를 요하는 시대에서 성인의 눈 건강 관리에 대한 인식도 조사를 진행하여 눈 건강 관리의 필요성을 확인하고자 한다</a:t>
            </a:r>
            <a:r>
              <a:rPr lang="en-US" altLang="ko-KR" sz="3500" b="1" dirty="0">
                <a:latin typeface="맑은 고딕"/>
                <a:ea typeface="맑은 고딕"/>
              </a:rPr>
              <a:t>.</a:t>
            </a:r>
            <a:endParaRPr lang="en-US" sz="3500" b="1" dirty="0">
              <a:latin typeface="맑은 고딕"/>
              <a:ea typeface="맑은 고딕"/>
            </a:endParaRPr>
          </a:p>
        </p:txBody>
      </p:sp>
      <p:sp>
        <p:nvSpPr>
          <p:cNvPr id="67" name="직사각형 20"/>
          <p:cNvSpPr/>
          <p:nvPr/>
        </p:nvSpPr>
        <p:spPr>
          <a:xfrm>
            <a:off x="792237" y="12673632"/>
            <a:ext cx="6336705" cy="5643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2021</a:t>
            </a:r>
            <a:r>
              <a:rPr lang="ko-KR" altLang="en-US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년 </a:t>
            </a:r>
            <a:r>
              <a:rPr lang="en-US" altLang="ko-KR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10</a:t>
            </a:r>
            <a:r>
              <a:rPr lang="ko-KR" altLang="en-US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월 </a:t>
            </a:r>
            <a:r>
              <a:rPr lang="en-US" altLang="ko-KR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21</a:t>
            </a:r>
            <a:r>
              <a:rPr lang="ko-KR" altLang="en-US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일부터 </a:t>
            </a:r>
            <a:r>
              <a:rPr lang="en-US" altLang="ko-KR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11</a:t>
            </a:r>
            <a:r>
              <a:rPr lang="ko-KR" altLang="en-US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월 </a:t>
            </a:r>
            <a:r>
              <a:rPr lang="en-US" altLang="ko-KR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1</a:t>
            </a:r>
            <a:r>
              <a:rPr lang="ko-KR" altLang="en-US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일까지 실시한 온라인조사에 참여한 </a:t>
            </a:r>
            <a:r>
              <a:rPr lang="en-US" altLang="ko-KR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120</a:t>
            </a:r>
            <a:r>
              <a:rPr lang="ko-KR" altLang="en-US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명</a:t>
            </a:r>
            <a:r>
              <a:rPr lang="en-US" altLang="ko-KR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(</a:t>
            </a:r>
            <a:r>
              <a:rPr lang="ko-KR" altLang="en-US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평균연령 </a:t>
            </a:r>
            <a:r>
              <a:rPr lang="en-US" altLang="ko-KR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30.3</a:t>
            </a:r>
            <a:r>
              <a:rPr lang="ko-KR" altLang="en-US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세</a:t>
            </a:r>
            <a:r>
              <a:rPr lang="en-US" altLang="ko-KR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)</a:t>
            </a:r>
            <a:r>
              <a:rPr lang="ko-KR" altLang="en-US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을 연구대상으로 </a:t>
            </a:r>
            <a:r>
              <a:rPr lang="en-US" altLang="ko-KR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SPSS 18.0 </a:t>
            </a:r>
            <a:r>
              <a:rPr lang="ko-KR" altLang="en-US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통계 프로그램</a:t>
            </a:r>
            <a:r>
              <a:rPr lang="en-US" altLang="ko-KR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(SPSS </a:t>
            </a:r>
            <a:r>
              <a:rPr lang="en-US" altLang="ko-KR" sz="3500" b="1" kern="0" dirty="0" err="1">
                <a:solidFill>
                  <a:srgbClr val="000000"/>
                </a:solidFill>
                <a:latin typeface="맑은 고딕"/>
                <a:ea typeface="맑은 고딕"/>
              </a:rPr>
              <a:t>Inc</a:t>
            </a:r>
            <a:r>
              <a:rPr lang="en-US" altLang="ko-KR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, Chicago, IL USA)</a:t>
            </a:r>
            <a:r>
              <a:rPr lang="ko-KR" altLang="en-US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을 이용하여 </a:t>
            </a:r>
            <a:r>
              <a:rPr lang="ko-KR" altLang="en-US" sz="3500" b="1" kern="0" dirty="0" err="1">
                <a:solidFill>
                  <a:srgbClr val="000000"/>
                </a:solidFill>
                <a:latin typeface="맑은 고딕"/>
                <a:ea typeface="맑은 고딕"/>
              </a:rPr>
              <a:t>빈도분석을</a:t>
            </a:r>
            <a:r>
              <a:rPr lang="ko-KR" altLang="en-US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ko-KR" altLang="en-US" sz="3500" b="1" kern="0" dirty="0" smtClean="0">
                <a:solidFill>
                  <a:srgbClr val="000000"/>
                </a:solidFill>
                <a:latin typeface="맑은 고딕"/>
                <a:ea typeface="맑은 고딕"/>
              </a:rPr>
              <a:t>하였다</a:t>
            </a:r>
            <a:r>
              <a:rPr lang="en-US" altLang="ko-KR" sz="3500" b="1" kern="0" dirty="0" smtClean="0">
                <a:solidFill>
                  <a:srgbClr val="000000"/>
                </a:solidFill>
                <a:latin typeface="맑은 고딕"/>
                <a:ea typeface="맑은 고딕"/>
              </a:rPr>
              <a:t>. </a:t>
            </a:r>
            <a:endParaRPr lang="en-US" altLang="ko-KR" sz="3500" b="1" kern="0" dirty="0">
              <a:solidFill>
                <a:srgbClr val="000000"/>
              </a:solidFill>
              <a:latin typeface="맑은 고딕"/>
              <a:ea typeface="맑은 고딕"/>
            </a:endParaRPr>
          </a:p>
        </p:txBody>
      </p:sp>
      <p:sp>
        <p:nvSpPr>
          <p:cNvPr id="69" name="TextBox 44"/>
          <p:cNvSpPr txBox="1"/>
          <p:nvPr/>
        </p:nvSpPr>
        <p:spPr>
          <a:xfrm>
            <a:off x="8806826" y="7979824"/>
            <a:ext cx="4685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90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/>
                <a:ea typeface="맑은 고딕"/>
              </a:rPr>
              <a:t>영업이익</a:t>
            </a:r>
            <a:endParaRPr lang="en-US" altLang="ko-KR" sz="900">
              <a:ln w="9525"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70" name="TextBox 61"/>
          <p:cNvSpPr txBox="1"/>
          <p:nvPr/>
        </p:nvSpPr>
        <p:spPr>
          <a:xfrm>
            <a:off x="8639912" y="7702343"/>
            <a:ext cx="848554" cy="220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90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/>
                <a:ea typeface="맑은 고딕"/>
              </a:rPr>
              <a:t>영업이익</a:t>
            </a:r>
            <a:endParaRPr lang="en-US" altLang="ko-KR" sz="900">
              <a:ln w="9525"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77" name="TextBox 70"/>
          <p:cNvSpPr txBox="1"/>
          <p:nvPr/>
        </p:nvSpPr>
        <p:spPr>
          <a:xfrm>
            <a:off x="7813121" y="6082265"/>
            <a:ext cx="6114372" cy="4616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>
              <a:defRPr/>
            </a:pPr>
            <a:r>
              <a:rPr lang="ko-KR" altLang="en-US" sz="2400" b="1" spc="-150" dirty="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/>
                <a:ea typeface="맑은 고딕"/>
              </a:rPr>
              <a:t>평소에 눈 건강에 관심이 있습니까</a:t>
            </a:r>
            <a:r>
              <a:rPr lang="en-US" altLang="ko-KR" sz="2400" b="1" spc="-150" dirty="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/>
                <a:ea typeface="맑은 고딕"/>
              </a:rPr>
              <a:t>?</a:t>
            </a:r>
            <a:endParaRPr lang="en-US" altLang="ko-KR" sz="2400" b="1" spc="-150" dirty="0">
              <a:solidFill>
                <a:schemeClr val="tx1">
                  <a:lumMod val="85000"/>
                  <a:lumOff val="15000"/>
                </a:schemeClr>
              </a:solidFill>
              <a:latin typeface="맑은 고딕"/>
              <a:ea typeface="맑은 고딕"/>
            </a:endParaRPr>
          </a:p>
        </p:txBody>
      </p:sp>
      <p:sp>
        <p:nvSpPr>
          <p:cNvPr id="78" name="TextBox 10"/>
          <p:cNvSpPr txBox="1"/>
          <p:nvPr/>
        </p:nvSpPr>
        <p:spPr>
          <a:xfrm>
            <a:off x="8908030" y="13876922"/>
            <a:ext cx="5701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90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/>
                <a:ea typeface="맑은 고딕"/>
              </a:rPr>
              <a:t>영업이익</a:t>
            </a:r>
            <a:endParaRPr lang="en-US" altLang="ko-KR" sz="900">
              <a:ln w="9525"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83" name="TextBox 18"/>
          <p:cNvSpPr txBox="1"/>
          <p:nvPr/>
        </p:nvSpPr>
        <p:spPr>
          <a:xfrm>
            <a:off x="7970540" y="11843656"/>
            <a:ext cx="5832648" cy="4616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>
              <a:defRPr/>
            </a:pPr>
            <a:r>
              <a:rPr lang="ko-KR" altLang="en-US" sz="2400" b="1" spc="-150" dirty="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/>
                <a:ea typeface="맑은 고딕"/>
              </a:rPr>
              <a:t>눈 건강 관리가 중요하다고 생각하십니까</a:t>
            </a:r>
            <a:r>
              <a:rPr lang="en-US" altLang="ko-KR" sz="2400" b="1" spc="-150" dirty="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/>
                <a:ea typeface="맑은 고딕"/>
              </a:rPr>
              <a:t>?</a:t>
            </a:r>
            <a:endParaRPr lang="en-US" altLang="ko-KR" sz="2400" b="1" spc="-150" dirty="0">
              <a:solidFill>
                <a:schemeClr val="tx1">
                  <a:lumMod val="85000"/>
                  <a:lumOff val="15000"/>
                </a:schemeClr>
              </a:solidFill>
              <a:latin typeface="맑은 고딕"/>
              <a:ea typeface="맑은 고딕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8137054" y="13537729"/>
            <a:ext cx="5558545" cy="4176464"/>
            <a:chOff x="8137054" y="13537729"/>
            <a:chExt cx="5558545" cy="4176464"/>
          </a:xfrm>
        </p:grpSpPr>
        <p:graphicFrame>
          <p:nvGraphicFramePr>
            <p:cNvPr id="79" name="차트 11"/>
            <p:cNvGraphicFramePr/>
            <p:nvPr>
              <p:extLst>
                <p:ext uri="{D42A27DB-BD31-4B8C-83A1-F6EECF244321}">
                  <p14:modId xmlns:p14="http://schemas.microsoft.com/office/powerpoint/2010/main" val="3801029194"/>
                </p:ext>
              </p:extLst>
            </p:nvPr>
          </p:nvGraphicFramePr>
          <p:xfrm>
            <a:off x="8486445" y="14061589"/>
            <a:ext cx="4629809" cy="36526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80" name="TextBox 12"/>
            <p:cNvSpPr txBox="1"/>
            <p:nvPr/>
          </p:nvSpPr>
          <p:spPr>
            <a:xfrm>
              <a:off x="12313518" y="15293797"/>
              <a:ext cx="1382081" cy="646331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algn="ctr">
                <a:defRPr/>
              </a:pPr>
              <a:r>
                <a:rPr lang="ko-KR" altLang="en-US" sz="1800" b="1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매우그렇다</a:t>
              </a:r>
              <a:r>
                <a:rPr lang="en-US" altLang="ko-KR" sz="1800" b="1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/>
              </a:r>
              <a:br>
                <a:rPr lang="en-US" altLang="ko-KR" sz="1800" b="1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</a:br>
              <a:r>
                <a:rPr lang="en-US" altLang="ko-KR" sz="1800" b="1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45 %</a:t>
              </a:r>
              <a:endParaRPr lang="en-US" altLang="ko-KR" sz="1800" b="1" spc="-15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81" name="TextBox 14"/>
            <p:cNvSpPr txBox="1"/>
            <p:nvPr/>
          </p:nvSpPr>
          <p:spPr>
            <a:xfrm>
              <a:off x="10110309" y="13537729"/>
              <a:ext cx="1382081" cy="646331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algn="ctr">
                <a:defRPr/>
              </a:pPr>
              <a:r>
                <a:rPr lang="ko-KR" altLang="en-US" sz="1800" b="1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그렇지 않다</a:t>
              </a:r>
              <a:r>
                <a:rPr lang="en-US" altLang="ko-KR" sz="1800" b="1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/>
              </a:r>
              <a:br>
                <a:rPr lang="en-US" altLang="ko-KR" sz="1800" b="1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</a:br>
              <a:r>
                <a:rPr lang="en-US" altLang="ko-KR" sz="1800" b="1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1. 7 %</a:t>
              </a:r>
              <a:endParaRPr lang="en-US" altLang="ko-KR" sz="1800" b="1" spc="-15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82" name="TextBox 16"/>
            <p:cNvSpPr txBox="1"/>
            <p:nvPr/>
          </p:nvSpPr>
          <p:spPr>
            <a:xfrm>
              <a:off x="8137054" y="16202025"/>
              <a:ext cx="1382082" cy="646331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algn="ctr">
                <a:defRPr/>
              </a:pPr>
              <a:r>
                <a:rPr lang="ko-KR" altLang="en-US" sz="1800" b="1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그렇다</a:t>
              </a:r>
              <a:r>
                <a:rPr lang="en-US" altLang="ko-KR" sz="1800" b="1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/>
              </a:r>
              <a:br>
                <a:rPr lang="en-US" altLang="ko-KR" sz="1800" b="1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</a:br>
              <a:r>
                <a:rPr lang="en-US" altLang="ko-KR" sz="1800" b="1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42. 5 %</a:t>
              </a:r>
              <a:endParaRPr lang="en-US" altLang="ko-KR" sz="1800" b="1" spc="-15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84" name="TextBox 40"/>
            <p:cNvSpPr txBox="1"/>
            <p:nvPr/>
          </p:nvSpPr>
          <p:spPr>
            <a:xfrm>
              <a:off x="8929142" y="13897769"/>
              <a:ext cx="1382081" cy="646331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algn="ctr">
                <a:defRPr/>
              </a:pPr>
              <a:r>
                <a:rPr lang="ko-KR" altLang="en-US" sz="18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보통이다</a:t>
              </a:r>
              <a:r>
                <a:rPr lang="en-US" altLang="ko-KR" sz="18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/>
              </a:r>
              <a:br>
                <a:rPr lang="en-US" altLang="ko-KR" sz="18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</a:br>
              <a:r>
                <a:rPr lang="en-US" altLang="ko-KR" sz="18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10. 8 %</a:t>
              </a:r>
              <a:endParaRPr lang="en-US" altLang="ko-KR" sz="1800" b="1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pic>
          <p:nvPicPr>
            <p:cNvPr id="85" name="그래픽 41" descr="Questions"/>
            <p:cNvPicPr>
              <a:picLocks noChangeAspect="1"/>
            </p:cNvPicPr>
            <p:nvPr/>
          </p:nvPicPr>
          <p:blipFill rotWithShape="1">
            <a:blip r:embed="rId8"/>
            <a:stretch>
              <a:fillRect/>
            </a:stretch>
          </p:blipFill>
          <p:spPr>
            <a:xfrm>
              <a:off x="10110309" y="15061231"/>
              <a:ext cx="1494731" cy="1494737"/>
            </a:xfrm>
            <a:prstGeom prst="rect">
              <a:avLst/>
            </a:prstGeom>
          </p:spPr>
        </p:pic>
      </p:grpSp>
      <p:sp>
        <p:nvSpPr>
          <p:cNvPr id="92" name="TextBox 18"/>
          <p:cNvSpPr txBox="1"/>
          <p:nvPr/>
        </p:nvSpPr>
        <p:spPr>
          <a:xfrm>
            <a:off x="7926976" y="18059094"/>
            <a:ext cx="5832648" cy="4616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>
              <a:defRPr/>
            </a:pPr>
            <a:r>
              <a:rPr lang="ko-KR" altLang="en-US" sz="2400" b="1" spc="-150" dirty="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/>
                <a:ea typeface="맑은 고딕"/>
              </a:rPr>
              <a:t>눈 건강 관리를 하고 계십니까</a:t>
            </a:r>
            <a:r>
              <a:rPr lang="en-US" altLang="ko-KR" sz="2400" b="1" spc="-150" dirty="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/>
                <a:ea typeface="맑은 고딕"/>
              </a:rPr>
              <a:t>?</a:t>
            </a:r>
            <a:endParaRPr lang="en-US" altLang="ko-KR" sz="2400" b="1" spc="-150" dirty="0">
              <a:solidFill>
                <a:schemeClr val="tx1">
                  <a:lumMod val="85000"/>
                  <a:lumOff val="15000"/>
                </a:schemeClr>
              </a:solidFill>
              <a:latin typeface="맑은 고딕"/>
              <a:ea typeface="맑은 고딕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8053991" y="6928513"/>
            <a:ext cx="5396647" cy="4642473"/>
            <a:chOff x="8009296" y="7448387"/>
            <a:chExt cx="5396647" cy="4642473"/>
          </a:xfrm>
        </p:grpSpPr>
        <p:graphicFrame>
          <p:nvGraphicFramePr>
            <p:cNvPr id="71" name="차트 62"/>
            <p:cNvGraphicFramePr/>
            <p:nvPr>
              <p:extLst>
                <p:ext uri="{D42A27DB-BD31-4B8C-83A1-F6EECF244321}">
                  <p14:modId xmlns:p14="http://schemas.microsoft.com/office/powerpoint/2010/main" val="3556935344"/>
                </p:ext>
              </p:extLst>
            </p:nvPr>
          </p:nvGraphicFramePr>
          <p:xfrm>
            <a:off x="8917692" y="8076402"/>
            <a:ext cx="3767316" cy="358911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sp>
          <p:nvSpPr>
            <p:cNvPr id="72" name="TextBox 63"/>
            <p:cNvSpPr txBox="1"/>
            <p:nvPr/>
          </p:nvSpPr>
          <p:spPr>
            <a:xfrm>
              <a:off x="10976699" y="11382974"/>
              <a:ext cx="2056899" cy="707886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algn="ctr">
                <a:defRPr/>
              </a:pPr>
              <a:r>
                <a:rPr lang="ko-KR" altLang="en-US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매우 그렇다</a:t>
              </a:r>
            </a:p>
            <a:p>
              <a:pPr algn="ctr">
                <a:defRPr/>
              </a:pPr>
              <a:r>
                <a:rPr lang="en-US" altLang="ko-KR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21.7%</a:t>
              </a:r>
            </a:p>
          </p:txBody>
        </p:sp>
        <p:pic>
          <p:nvPicPr>
            <p:cNvPr id="73" name="그래픽 10" descr="Questions"/>
            <p:cNvPicPr>
              <a:picLocks noChangeAspect="1"/>
            </p:cNvPicPr>
            <p:nvPr/>
          </p:nvPicPr>
          <p:blipFill rotWithShape="1">
            <a:blip r:embed="rId8"/>
            <a:stretch>
              <a:fillRect/>
            </a:stretch>
          </p:blipFill>
          <p:spPr>
            <a:xfrm>
              <a:off x="10077441" y="9065570"/>
              <a:ext cx="1447817" cy="1447823"/>
            </a:xfrm>
            <a:prstGeom prst="rect">
              <a:avLst/>
            </a:prstGeom>
          </p:spPr>
        </p:pic>
        <p:sp>
          <p:nvSpPr>
            <p:cNvPr id="74" name="TextBox 66"/>
            <p:cNvSpPr txBox="1"/>
            <p:nvPr/>
          </p:nvSpPr>
          <p:spPr>
            <a:xfrm>
              <a:off x="8569102" y="7771737"/>
              <a:ext cx="2056899" cy="707886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algn="ctr">
                <a:defRPr/>
              </a:pPr>
              <a:r>
                <a:rPr lang="ko-KR" altLang="en-US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그렇지 않다</a:t>
              </a:r>
            </a:p>
            <a:p>
              <a:pPr algn="ctr">
                <a:defRPr/>
              </a:pPr>
              <a:r>
                <a:rPr lang="en-US" altLang="ko-KR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7%</a:t>
              </a:r>
            </a:p>
          </p:txBody>
        </p:sp>
        <p:sp>
          <p:nvSpPr>
            <p:cNvPr id="75" name="TextBox 68"/>
            <p:cNvSpPr txBox="1"/>
            <p:nvPr/>
          </p:nvSpPr>
          <p:spPr>
            <a:xfrm>
              <a:off x="11349044" y="8393699"/>
              <a:ext cx="2056899" cy="707886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algn="ctr">
                <a:defRPr/>
              </a:pPr>
              <a:r>
                <a:rPr lang="ko-KR" altLang="en-US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그렇다</a:t>
              </a:r>
            </a:p>
            <a:p>
              <a:pPr algn="ctr">
                <a:defRPr/>
              </a:pPr>
              <a:r>
                <a:rPr lang="en-US" altLang="ko-KR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35%</a:t>
              </a:r>
            </a:p>
          </p:txBody>
        </p:sp>
        <p:sp>
          <p:nvSpPr>
            <p:cNvPr id="76" name="TextBox 69"/>
            <p:cNvSpPr txBox="1"/>
            <p:nvPr/>
          </p:nvSpPr>
          <p:spPr>
            <a:xfrm>
              <a:off x="9691322" y="7448387"/>
              <a:ext cx="2056899" cy="707886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algn="ctr">
                <a:defRPr/>
              </a:pPr>
              <a:r>
                <a:rPr lang="ko-KR" altLang="en-US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매우 그렇지 않다</a:t>
              </a:r>
              <a:r>
                <a:rPr lang="en-US" altLang="ko-KR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/>
              </a:r>
              <a:br>
                <a:rPr lang="en-US" altLang="ko-KR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</a:br>
              <a:r>
                <a:rPr lang="en-US" altLang="ko-KR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3.3%</a:t>
              </a:r>
            </a:p>
          </p:txBody>
        </p:sp>
        <p:sp>
          <p:nvSpPr>
            <p:cNvPr id="94" name="TextBox 12"/>
            <p:cNvSpPr txBox="1"/>
            <p:nvPr/>
          </p:nvSpPr>
          <p:spPr>
            <a:xfrm>
              <a:off x="8009296" y="9581199"/>
              <a:ext cx="1135870" cy="707886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algn="ctr">
                <a:defRPr/>
              </a:pPr>
              <a:r>
                <a:rPr lang="ko-KR" altLang="en-US" sz="2000" b="1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보통이다</a:t>
              </a:r>
              <a:r>
                <a:rPr lang="en-US" altLang="ko-KR" sz="2000" b="1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</a:p>
            <a:p>
              <a:pPr algn="ctr">
                <a:defRPr/>
              </a:pPr>
              <a:r>
                <a:rPr lang="en-US" altLang="ko-KR" sz="2000" b="1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32.5%</a:t>
              </a:r>
            </a:p>
          </p:txBody>
        </p:sp>
      </p:grpSp>
      <p:sp>
        <p:nvSpPr>
          <p:cNvPr id="95" name="TextBox 1"/>
          <p:cNvSpPr txBox="1"/>
          <p:nvPr/>
        </p:nvSpPr>
        <p:spPr>
          <a:xfrm>
            <a:off x="15758528" y="9210605"/>
            <a:ext cx="756540" cy="222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90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Noto Sans CJK KR Regular"/>
                <a:ea typeface="Noto Sans CJK KR Regular"/>
              </a:rPr>
              <a:t>영업이익</a:t>
            </a:r>
            <a:endParaRPr lang="en-US" altLang="ko-KR" sz="900">
              <a:ln w="9525"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Noto Sans CJK KR Regular"/>
              <a:ea typeface="Noto Sans CJK KR Regular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14549583" y="7218326"/>
            <a:ext cx="6010322" cy="4085659"/>
            <a:chOff x="14545766" y="8088033"/>
            <a:chExt cx="6010322" cy="4085659"/>
          </a:xfrm>
        </p:grpSpPr>
        <p:graphicFrame>
          <p:nvGraphicFramePr>
            <p:cNvPr id="96" name="차트 2"/>
            <p:cNvGraphicFramePr/>
            <p:nvPr>
              <p:extLst>
                <p:ext uri="{D42A27DB-BD31-4B8C-83A1-F6EECF244321}">
                  <p14:modId xmlns:p14="http://schemas.microsoft.com/office/powerpoint/2010/main" val="2327847813"/>
                </p:ext>
              </p:extLst>
            </p:nvPr>
          </p:nvGraphicFramePr>
          <p:xfrm>
            <a:off x="15592809" y="8088033"/>
            <a:ext cx="3872402" cy="35160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0"/>
            </a:graphicData>
          </a:graphic>
        </p:graphicFrame>
        <p:sp>
          <p:nvSpPr>
            <p:cNvPr id="97" name="TextBox 3"/>
            <p:cNvSpPr txBox="1"/>
            <p:nvPr/>
          </p:nvSpPr>
          <p:spPr>
            <a:xfrm>
              <a:off x="17680460" y="11465806"/>
              <a:ext cx="2392356" cy="707886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algn="ctr">
                <a:defRPr/>
              </a:pPr>
              <a:r>
                <a:rPr lang="en-US" altLang="ko-KR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6</a:t>
              </a:r>
              <a:r>
                <a:rPr lang="ko-KR" altLang="en-US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개월 </a:t>
              </a:r>
              <a:r>
                <a:rPr lang="ko-KR" altLang="en-US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000" b="1" spc="-150" dirty="0" smtClean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~</a:t>
              </a:r>
              <a:r>
                <a:rPr lang="ko-KR" altLang="en-US" sz="2000" b="1" spc="-150" dirty="0" smtClean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</a:t>
              </a:r>
              <a:r>
                <a:rPr lang="ko-KR" altLang="en-US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년 미만</a:t>
              </a:r>
              <a:r>
                <a:rPr lang="en-US" altLang="ko-KR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/>
              </a:r>
              <a:br>
                <a:rPr lang="en-US" altLang="ko-KR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</a:br>
              <a:r>
                <a:rPr lang="en-US" altLang="ko-KR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19 .2 %</a:t>
              </a:r>
              <a:endParaRPr lang="en-US" altLang="ko-KR" sz="2000" b="1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99" name="TextBox 5"/>
            <p:cNvSpPr txBox="1"/>
            <p:nvPr/>
          </p:nvSpPr>
          <p:spPr>
            <a:xfrm>
              <a:off x="14761790" y="8580938"/>
              <a:ext cx="1833858" cy="707886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algn="ctr">
                <a:defRPr/>
              </a:pPr>
              <a:r>
                <a:rPr lang="en-US" altLang="ko-KR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2</a:t>
              </a:r>
              <a:r>
                <a:rPr lang="ko-KR" altLang="en-US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년 초과 </a:t>
              </a:r>
              <a:r>
                <a:rPr lang="en-US" altLang="ko-KR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/>
              </a:r>
              <a:br>
                <a:rPr lang="en-US" altLang="ko-KR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</a:br>
              <a:r>
                <a:rPr lang="en-US" altLang="ko-KR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24. 2 %</a:t>
              </a:r>
              <a:endParaRPr lang="en-US" altLang="ko-KR" sz="2000" b="1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00" name="TextBox 6"/>
            <p:cNvSpPr txBox="1"/>
            <p:nvPr/>
          </p:nvSpPr>
          <p:spPr>
            <a:xfrm>
              <a:off x="14545766" y="10739951"/>
              <a:ext cx="1833858" cy="707886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algn="ctr">
                <a:defRPr/>
              </a:pPr>
              <a:r>
                <a:rPr lang="en-US" altLang="ko-KR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</a:t>
              </a:r>
              <a:r>
                <a:rPr lang="ko-KR" altLang="en-US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년 </a:t>
              </a:r>
              <a:r>
                <a:rPr lang="ko-KR" altLang="en-US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000" b="1" spc="-150" dirty="0" smtClean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~ </a:t>
              </a:r>
              <a:r>
                <a:rPr lang="en-US" altLang="ko-KR" sz="2000" b="1" spc="-150" dirty="0" smtClean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2</a:t>
              </a:r>
              <a:r>
                <a:rPr lang="ko-KR" altLang="en-US" sz="2000" b="1" spc="-150" dirty="0" err="1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년미만</a:t>
              </a:r>
              <a:r>
                <a:rPr lang="en-US" altLang="ko-KR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/>
              </a:r>
              <a:br>
                <a:rPr lang="en-US" altLang="ko-KR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</a:br>
              <a:r>
                <a:rPr lang="en-US" altLang="ko-KR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20%</a:t>
              </a:r>
              <a:endParaRPr lang="en-US" altLang="ko-KR" sz="2000" b="1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01" name="TextBox 7"/>
            <p:cNvSpPr txBox="1"/>
            <p:nvPr/>
          </p:nvSpPr>
          <p:spPr>
            <a:xfrm>
              <a:off x="18722230" y="9155775"/>
              <a:ext cx="1833858" cy="707886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algn="ctr">
                <a:defRPr/>
              </a:pPr>
              <a:r>
                <a:rPr lang="en-US" altLang="ko-KR" sz="2000" b="1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6</a:t>
              </a:r>
              <a:r>
                <a:rPr lang="ko-KR" altLang="en-US" sz="2000" b="1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개월 미만</a:t>
              </a:r>
              <a:r>
                <a:rPr lang="en-US" altLang="ko-KR" sz="2000" b="1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/>
              </a:r>
              <a:br>
                <a:rPr lang="en-US" altLang="ko-KR" sz="2000" b="1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</a:br>
              <a:r>
                <a:rPr lang="en-US" altLang="ko-KR" sz="2000" b="1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36 .7 %</a:t>
              </a:r>
              <a:endParaRPr lang="en-US" altLang="ko-KR" sz="2000" b="1" spc="-15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pic>
          <p:nvPicPr>
            <p:cNvPr id="103" name="그래픽 10" descr="Questions"/>
            <p:cNvPicPr>
              <a:picLocks noChangeAspect="1"/>
            </p:cNvPicPr>
            <p:nvPr/>
          </p:nvPicPr>
          <p:blipFill rotWithShape="1">
            <a:blip r:embed="rId8"/>
            <a:stretch>
              <a:fillRect/>
            </a:stretch>
          </p:blipFill>
          <p:spPr>
            <a:xfrm>
              <a:off x="16778014" y="9011759"/>
              <a:ext cx="1447817" cy="1447823"/>
            </a:xfrm>
            <a:prstGeom prst="rect">
              <a:avLst/>
            </a:prstGeom>
          </p:spPr>
        </p:pic>
      </p:grpSp>
      <p:sp>
        <p:nvSpPr>
          <p:cNvPr id="104" name="TextBox 70"/>
          <p:cNvSpPr txBox="1"/>
          <p:nvPr/>
        </p:nvSpPr>
        <p:spPr>
          <a:xfrm>
            <a:off x="14909928" y="6137395"/>
            <a:ext cx="5106260" cy="4616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>
              <a:defRPr/>
            </a:pPr>
            <a:r>
              <a:rPr lang="ko-KR" altLang="en-US" sz="2400" b="1" spc="-150" dirty="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/>
                <a:ea typeface="맑은 고딕"/>
              </a:rPr>
              <a:t>안과 또는 안경원 최근 방문 시기</a:t>
            </a:r>
            <a:r>
              <a:rPr lang="en-US" altLang="ko-KR" sz="2400" b="1" spc="-150" dirty="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/>
                <a:ea typeface="맑은 고딕"/>
              </a:rPr>
              <a:t>?</a:t>
            </a:r>
            <a:endParaRPr lang="en-US" altLang="ko-KR" sz="2400" b="1" spc="-150" dirty="0">
              <a:solidFill>
                <a:schemeClr val="tx1">
                  <a:lumMod val="85000"/>
                  <a:lumOff val="15000"/>
                </a:schemeClr>
              </a:solidFill>
              <a:latin typeface="맑은 고딕"/>
              <a:ea typeface="맑은 고딕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15038259" y="18480818"/>
            <a:ext cx="5038374" cy="5769413"/>
            <a:chOff x="14977814" y="17774584"/>
            <a:chExt cx="5098819" cy="6529322"/>
          </a:xfrm>
        </p:grpSpPr>
        <p:sp>
          <p:nvSpPr>
            <p:cNvPr id="105" name="사각형: 둥근 모서리 7"/>
            <p:cNvSpPr/>
            <p:nvPr/>
          </p:nvSpPr>
          <p:spPr>
            <a:xfrm>
              <a:off x="17954284" y="21081924"/>
              <a:ext cx="1377861" cy="2791727"/>
            </a:xfrm>
            <a:prstGeom prst="roundRect">
              <a:avLst>
                <a:gd name="adj" fmla="val 16667"/>
              </a:avLst>
            </a:prstGeom>
            <a:solidFill>
              <a:srgbClr val="2644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06" name="사각형: 둥근 모서리 8"/>
            <p:cNvSpPr/>
            <p:nvPr/>
          </p:nvSpPr>
          <p:spPr>
            <a:xfrm>
              <a:off x="15679211" y="21097242"/>
              <a:ext cx="1377861" cy="2791727"/>
            </a:xfrm>
            <a:prstGeom prst="roundRect">
              <a:avLst>
                <a:gd name="adj" fmla="val 16667"/>
              </a:avLst>
            </a:prstGeom>
            <a:solidFill>
              <a:srgbClr val="2644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07" name="사각형: 둥근 위쪽 모서리 9"/>
            <p:cNvSpPr/>
            <p:nvPr/>
          </p:nvSpPr>
          <p:spPr>
            <a:xfrm>
              <a:off x="15657204" y="21067844"/>
              <a:ext cx="1422316" cy="1686907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08" name="사각형: 둥근 모서리 10"/>
            <p:cNvSpPr/>
            <p:nvPr/>
          </p:nvSpPr>
          <p:spPr>
            <a:xfrm>
              <a:off x="17954284" y="17791166"/>
              <a:ext cx="1377861" cy="2791727"/>
            </a:xfrm>
            <a:prstGeom prst="roundRect">
              <a:avLst>
                <a:gd name="adj" fmla="val 16667"/>
              </a:avLst>
            </a:prstGeom>
            <a:solidFill>
              <a:srgbClr val="2644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09" name="사각형: 둥근 위쪽 모서리 11"/>
            <p:cNvSpPr/>
            <p:nvPr/>
          </p:nvSpPr>
          <p:spPr>
            <a:xfrm>
              <a:off x="17910268" y="17774584"/>
              <a:ext cx="1422316" cy="968331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0" name="사각형: 둥근 모서리 12"/>
            <p:cNvSpPr/>
            <p:nvPr/>
          </p:nvSpPr>
          <p:spPr>
            <a:xfrm>
              <a:off x="15673922" y="17791166"/>
              <a:ext cx="1377861" cy="2791727"/>
            </a:xfrm>
            <a:prstGeom prst="roundRect">
              <a:avLst>
                <a:gd name="adj" fmla="val 16667"/>
              </a:avLst>
            </a:prstGeom>
            <a:solidFill>
              <a:srgbClr val="DE52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1" name="사각형: 둥근 위쪽 모서리 13"/>
            <p:cNvSpPr/>
            <p:nvPr/>
          </p:nvSpPr>
          <p:spPr>
            <a:xfrm>
              <a:off x="15656296" y="17786200"/>
              <a:ext cx="1422316" cy="524580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3" name="TextBox 15"/>
            <p:cNvSpPr txBox="1"/>
            <p:nvPr/>
          </p:nvSpPr>
          <p:spPr>
            <a:xfrm>
              <a:off x="17354078" y="20594512"/>
              <a:ext cx="2722555" cy="399314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algn="ctr">
                <a:defRPr/>
              </a:pPr>
              <a:r>
                <a:rPr lang="ko-KR" altLang="en-US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눈 </a:t>
              </a:r>
              <a:r>
                <a:rPr lang="ko-KR" altLang="en-US" sz="2000" b="1" spc="-150" dirty="0" smtClean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건강 </a:t>
              </a:r>
              <a:r>
                <a:rPr lang="ko-KR" altLang="en-US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정보 부족</a:t>
              </a:r>
              <a:endParaRPr lang="en-US" altLang="ko-KR" sz="2000" b="1" spc="-150" dirty="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4" name="TextBox 16"/>
            <p:cNvSpPr txBox="1"/>
            <p:nvPr/>
          </p:nvSpPr>
          <p:spPr>
            <a:xfrm>
              <a:off x="14977814" y="23876620"/>
              <a:ext cx="2826598" cy="400110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algn="ctr">
                <a:defRPr/>
              </a:pPr>
              <a:r>
                <a:rPr lang="ko-KR" altLang="en-US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관심이 없어서</a:t>
              </a:r>
              <a:endParaRPr lang="en-US" altLang="ko-KR" sz="2000" b="1" spc="-150" dirty="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5" name="TextBox 17"/>
            <p:cNvSpPr txBox="1"/>
            <p:nvPr/>
          </p:nvSpPr>
          <p:spPr>
            <a:xfrm>
              <a:off x="15841910" y="17823204"/>
              <a:ext cx="1132872" cy="461665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algn="ctr">
                <a:defRPr/>
              </a:pPr>
              <a:r>
                <a:rPr lang="en-US" altLang="ko-KR" sz="2400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DE525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45.8%</a:t>
              </a:r>
              <a:endParaRPr lang="en-US" altLang="ko-KR" sz="2400" spc="-150">
                <a:solidFill>
                  <a:srgbClr val="DE525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6" name="TextBox 18"/>
            <p:cNvSpPr txBox="1"/>
            <p:nvPr/>
          </p:nvSpPr>
          <p:spPr>
            <a:xfrm>
              <a:off x="18146164" y="17786200"/>
              <a:ext cx="1080122" cy="461665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algn="ctr">
                <a:defRPr/>
              </a:pPr>
              <a:r>
                <a:rPr lang="en-US" altLang="ko-KR" sz="2400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64478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25.8%</a:t>
              </a:r>
              <a:endParaRPr lang="en-US" altLang="ko-KR" sz="2400" spc="-150">
                <a:solidFill>
                  <a:srgbClr val="264478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7" name="TextBox 19"/>
            <p:cNvSpPr txBox="1"/>
            <p:nvPr/>
          </p:nvSpPr>
          <p:spPr>
            <a:xfrm>
              <a:off x="15943098" y="21103887"/>
              <a:ext cx="1031684" cy="477857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algn="ctr">
                <a:defRPr/>
              </a:pPr>
              <a:r>
                <a:rPr lang="en-US" altLang="ko-KR" sz="2400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64478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16.7%</a:t>
              </a:r>
              <a:endParaRPr lang="en-US" altLang="ko-KR" sz="2400" spc="-150" dirty="0">
                <a:solidFill>
                  <a:srgbClr val="264478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8" name="사각형: 둥근 위쪽 모서리 20"/>
            <p:cNvSpPr/>
            <p:nvPr/>
          </p:nvSpPr>
          <p:spPr>
            <a:xfrm>
              <a:off x="17955690" y="21068028"/>
              <a:ext cx="1422316" cy="2039270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9" name="TextBox 21"/>
            <p:cNvSpPr txBox="1"/>
            <p:nvPr/>
          </p:nvSpPr>
          <p:spPr>
            <a:xfrm>
              <a:off x="18218174" y="21129280"/>
              <a:ext cx="844840" cy="461665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algn="ctr">
                <a:defRPr/>
              </a:pPr>
              <a:r>
                <a:rPr lang="en-US" altLang="ko-KR" sz="2400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64478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2.5%</a:t>
              </a:r>
              <a:endParaRPr lang="en-US" altLang="ko-KR" sz="2400" spc="-150">
                <a:solidFill>
                  <a:srgbClr val="264478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pic>
          <p:nvPicPr>
            <p:cNvPr id="120" name="Picture 4" descr="Lazy  free icon"/>
            <p:cNvPicPr>
              <a:picLocks noChangeAspect="1" noChangeArrowheads="1"/>
            </p:cNvPicPr>
            <p:nvPr/>
          </p:nvPicPr>
          <p:blipFill rotWithShape="1">
            <a:blip r:embed="rId11">
              <a:alphaModFix amt="38000"/>
            </a:blip>
            <a:srcRect/>
            <a:stretch>
              <a:fillRect/>
            </a:stretch>
          </p:blipFill>
          <p:spPr>
            <a:xfrm>
              <a:off x="16011170" y="19303752"/>
              <a:ext cx="687299" cy="687299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p:spPr>
        </p:pic>
        <p:pic>
          <p:nvPicPr>
            <p:cNvPr id="121" name="Picture 8" descr="Information free icon"/>
            <p:cNvPicPr>
              <a:picLocks noChangeAspect="1" noChangeArrowheads="1"/>
            </p:cNvPicPr>
            <p:nvPr/>
          </p:nvPicPr>
          <p:blipFill rotWithShape="1">
            <a:blip r:embed="rId12">
              <a:alphaModFix amt="40000"/>
            </a:blip>
            <a:srcRect/>
            <a:stretch>
              <a:fillRect/>
            </a:stretch>
          </p:blipFill>
          <p:spPr>
            <a:xfrm>
              <a:off x="18499722" y="19242076"/>
              <a:ext cx="628536" cy="628536"/>
            </a:xfrm>
            <a:prstGeom prst="rect">
              <a:avLst/>
            </a:prstGeom>
            <a:noFill/>
          </p:spPr>
        </p:pic>
        <p:pic>
          <p:nvPicPr>
            <p:cNvPr id="122" name="Picture 30" descr="Label Free Icon"/>
            <p:cNvPicPr>
              <a:picLocks noChangeAspect="1" noChangeArrowheads="1"/>
            </p:cNvPicPr>
            <p:nvPr/>
          </p:nvPicPr>
          <p:blipFill rotWithShape="1">
            <a:blip r:embed="rId13">
              <a:alphaModFix amt="40000"/>
            </a:blip>
            <a:srcRect/>
            <a:stretch>
              <a:fillRect/>
            </a:stretch>
          </p:blipFill>
          <p:spPr>
            <a:xfrm>
              <a:off x="18464594" y="22717536"/>
              <a:ext cx="457469" cy="457469"/>
            </a:xfrm>
            <a:prstGeom prst="rect">
              <a:avLst/>
            </a:prstGeom>
            <a:noFill/>
          </p:spPr>
        </p:pic>
        <p:pic>
          <p:nvPicPr>
            <p:cNvPr id="123" name="Picture 32" descr="Sale Free Icon"/>
            <p:cNvPicPr>
              <a:picLocks noChangeAspect="1" noChangeArrowheads="1"/>
            </p:cNvPicPr>
            <p:nvPr/>
          </p:nvPicPr>
          <p:blipFill rotWithShape="1">
            <a:blip r:embed="rId14">
              <a:alphaModFix amt="40000"/>
            </a:blip>
            <a:srcRect/>
            <a:stretch>
              <a:fillRect/>
            </a:stretch>
          </p:blipFill>
          <p:spPr>
            <a:xfrm>
              <a:off x="16114202" y="22676176"/>
              <a:ext cx="499240" cy="499240"/>
            </a:xfrm>
            <a:prstGeom prst="rect">
              <a:avLst/>
            </a:prstGeom>
            <a:noFill/>
          </p:spPr>
        </p:pic>
        <p:sp>
          <p:nvSpPr>
            <p:cNvPr id="124" name="TextBox 27"/>
            <p:cNvSpPr txBox="1"/>
            <p:nvPr/>
          </p:nvSpPr>
          <p:spPr>
            <a:xfrm>
              <a:off x="15109995" y="20594512"/>
              <a:ext cx="2460107" cy="400110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algn="ctr">
                <a:defRPr/>
              </a:pPr>
              <a:r>
                <a:rPr lang="ko-KR" altLang="en-US" sz="2000" b="1" spc="-15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귀찮아서</a:t>
              </a:r>
              <a:endParaRPr lang="en-US" altLang="ko-KR" sz="2000" b="1" spc="-15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25" name="TextBox 28"/>
            <p:cNvSpPr txBox="1"/>
            <p:nvPr/>
          </p:nvSpPr>
          <p:spPr>
            <a:xfrm>
              <a:off x="17601949" y="23903796"/>
              <a:ext cx="2338109" cy="400110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algn="ctr">
                <a:defRPr/>
              </a:pPr>
              <a:r>
                <a:rPr lang="ko-KR" altLang="en-US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경제적 이유</a:t>
              </a:r>
              <a:endParaRPr lang="en-US" altLang="ko-KR" sz="2000" b="1" spc="-150" dirty="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26" name="TextBox 18"/>
          <p:cNvSpPr txBox="1"/>
          <p:nvPr/>
        </p:nvSpPr>
        <p:spPr>
          <a:xfrm>
            <a:off x="14661912" y="17919761"/>
            <a:ext cx="5832648" cy="4616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>
              <a:defRPr/>
            </a:pPr>
            <a:r>
              <a:rPr lang="ko-KR" altLang="en-US" sz="2400" b="1" spc="-150" dirty="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/>
                <a:ea typeface="맑은 고딕"/>
              </a:rPr>
              <a:t>눈 건강 관리를 하지 못한 이유</a:t>
            </a:r>
            <a:r>
              <a:rPr lang="en-US" altLang="ko-KR" sz="2400" b="1" spc="-150" dirty="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/>
                <a:ea typeface="맑은 고딕"/>
              </a:rPr>
              <a:t>?</a:t>
            </a:r>
            <a:endParaRPr lang="en-US" altLang="ko-KR" sz="2400" b="1" spc="-150" dirty="0">
              <a:solidFill>
                <a:schemeClr val="tx1">
                  <a:lumMod val="85000"/>
                  <a:lumOff val="15000"/>
                </a:schemeClr>
              </a:solidFill>
              <a:latin typeface="맑은 고딕"/>
              <a:ea typeface="맑은 고딕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13825686" y="13033673"/>
            <a:ext cx="6912768" cy="3533286"/>
            <a:chOff x="13825686" y="13033673"/>
            <a:chExt cx="7169968" cy="3528391"/>
          </a:xfrm>
        </p:grpSpPr>
        <p:sp>
          <p:nvSpPr>
            <p:cNvPr id="128" name="말풍선: 모서리가 둥근 사각형 9"/>
            <p:cNvSpPr/>
            <p:nvPr/>
          </p:nvSpPr>
          <p:spPr>
            <a:xfrm>
              <a:off x="13825686" y="13047608"/>
              <a:ext cx="2222169" cy="1138193"/>
            </a:xfrm>
            <a:prstGeom prst="wedgeRoundRectCallout">
              <a:avLst>
                <a:gd name="adj1" fmla="val 41438"/>
                <a:gd name="adj2" fmla="val 67158"/>
                <a:gd name="adj3" fmla="val 16667"/>
              </a:avLst>
            </a:prstGeom>
            <a:solidFill>
              <a:srgbClr val="F7F7F6"/>
            </a:solidFill>
            <a:ln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b="1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29" name="TextBox 18"/>
            <p:cNvSpPr txBox="1"/>
            <p:nvPr/>
          </p:nvSpPr>
          <p:spPr>
            <a:xfrm>
              <a:off x="13825686" y="13033673"/>
              <a:ext cx="2475593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  <a:defRPr/>
              </a:pPr>
              <a:r>
                <a:rPr lang="en-US" altLang="ko-KR" sz="2800" b="1">
                  <a:ln w="9525">
                    <a:solidFill>
                      <a:srgbClr val="4472C4">
                        <a:alpha val="0"/>
                      </a:srgbClr>
                    </a:solidFill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40%</a:t>
              </a:r>
            </a:p>
            <a:p>
              <a:pPr marL="0" marR="0" lvl="0" indent="0" algn="l" defTabSz="914400" rtl="0" eaLnBrk="0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  <a:defRPr/>
              </a:pPr>
              <a:r>
                <a:rPr lang="ko-KR" altLang="en-US" sz="1600" b="1">
                  <a:ln w="9525">
                    <a:solidFill>
                      <a:srgbClr val="4472C4">
                        <a:alpha val="0"/>
                      </a:srgbClr>
                    </a:solidFill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검진을 받지 않아도 생활에 무리가 없어서</a:t>
              </a:r>
              <a:endParaRPr lang="en-US" altLang="ko-KR" sz="1800" b="1">
                <a:ln w="9525"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30" name="말풍선: 모서리가 둥근 사각형 19"/>
            <p:cNvSpPr/>
            <p:nvPr/>
          </p:nvSpPr>
          <p:spPr>
            <a:xfrm>
              <a:off x="14041710" y="14634459"/>
              <a:ext cx="1906815" cy="1138193"/>
            </a:xfrm>
            <a:prstGeom prst="wedgeRoundRectCallout">
              <a:avLst>
                <a:gd name="adj1" fmla="val 41438"/>
                <a:gd name="adj2" fmla="val 67158"/>
                <a:gd name="adj3" fmla="val 16667"/>
              </a:avLst>
            </a:prstGeom>
            <a:solidFill>
              <a:srgbClr val="F7F7F6"/>
            </a:solidFill>
            <a:ln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b="1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31" name="TextBox 20"/>
            <p:cNvSpPr txBox="1"/>
            <p:nvPr/>
          </p:nvSpPr>
          <p:spPr>
            <a:xfrm>
              <a:off x="14148325" y="14620524"/>
              <a:ext cx="1872208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  <a:defRPr/>
              </a:pPr>
              <a:r>
                <a:rPr lang="en-US" altLang="ko-KR" sz="2800" b="1">
                  <a:ln w="9525">
                    <a:solidFill>
                      <a:srgbClr val="4472C4">
                        <a:alpha val="0"/>
                      </a:srgbClr>
                    </a:solidFill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13.3%</a:t>
              </a:r>
            </a:p>
            <a:p>
              <a:pPr marL="0" marR="0" lvl="0" indent="0" algn="l" defTabSz="914400" rtl="0" eaLnBrk="0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  <a:defRPr/>
              </a:pPr>
              <a:r>
                <a:rPr lang="ko-KR" altLang="en-US" sz="1600" b="1">
                  <a:ln w="9525">
                    <a:solidFill>
                      <a:srgbClr val="4472C4">
                        <a:alpha val="0"/>
                      </a:srgbClr>
                    </a:solidFill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눈 검진에 대해</a:t>
              </a:r>
            </a:p>
            <a:p>
              <a:pPr marL="0" marR="0" lvl="0" indent="0" algn="l" defTabSz="914400" rtl="0" eaLnBrk="0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  <a:defRPr/>
              </a:pPr>
              <a:r>
                <a:rPr lang="ko-KR" altLang="en-US" sz="1600" b="1">
                  <a:ln w="9525">
                    <a:solidFill>
                      <a:srgbClr val="4472C4">
                        <a:alpha val="0"/>
                      </a:srgbClr>
                    </a:solidFill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관심이 없어서</a:t>
              </a:r>
            </a:p>
          </p:txBody>
        </p:sp>
        <p:sp>
          <p:nvSpPr>
            <p:cNvPr id="132" name="말풍선: 모서리가 둥근 사각형 21"/>
            <p:cNvSpPr/>
            <p:nvPr/>
          </p:nvSpPr>
          <p:spPr>
            <a:xfrm>
              <a:off x="18938254" y="13340622"/>
              <a:ext cx="2057400" cy="1210201"/>
            </a:xfrm>
            <a:prstGeom prst="wedgeRoundRectCallout">
              <a:avLst>
                <a:gd name="adj1" fmla="val -59522"/>
                <a:gd name="adj2" fmla="val 6388"/>
                <a:gd name="adj3" fmla="val 16667"/>
              </a:avLst>
            </a:prstGeom>
            <a:solidFill>
              <a:srgbClr val="F7F7F6"/>
            </a:solidFill>
            <a:ln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b="1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33" name="말풍선: 모서리가 둥근 사각형 23"/>
            <p:cNvSpPr/>
            <p:nvPr/>
          </p:nvSpPr>
          <p:spPr>
            <a:xfrm>
              <a:off x="18910934" y="15124807"/>
              <a:ext cx="1597873" cy="861194"/>
            </a:xfrm>
            <a:prstGeom prst="wedgeRoundRectCallout">
              <a:avLst>
                <a:gd name="adj1" fmla="val -58906"/>
                <a:gd name="adj2" fmla="val -31875"/>
                <a:gd name="adj3" fmla="val 16667"/>
              </a:avLst>
            </a:prstGeom>
            <a:solidFill>
              <a:srgbClr val="F7F7F6"/>
            </a:solidFill>
            <a:ln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b="1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pic>
          <p:nvPicPr>
            <p:cNvPr id="134" name="Picture 12" descr="Organic flat people asking questions illustration Free Vector"/>
            <p:cNvPicPr>
              <a:picLocks noChangeAspect="1" noChangeArrowheads="1"/>
            </p:cNvPicPr>
            <p:nvPr/>
          </p:nvPicPr>
          <p:blipFill rotWithShape="1">
            <a:blip r:embed="rId15"/>
            <a:srcRect/>
            <a:stretch>
              <a:fillRect/>
            </a:stretch>
          </p:blipFill>
          <p:spPr>
            <a:xfrm>
              <a:off x="16092541" y="13033673"/>
              <a:ext cx="2592288" cy="3528391"/>
            </a:xfrm>
            <a:prstGeom prst="rect">
              <a:avLst/>
            </a:prstGeom>
            <a:noFill/>
          </p:spPr>
        </p:pic>
        <p:sp>
          <p:nvSpPr>
            <p:cNvPr id="135" name="TextBox 18"/>
            <p:cNvSpPr txBox="1"/>
            <p:nvPr/>
          </p:nvSpPr>
          <p:spPr>
            <a:xfrm>
              <a:off x="19054948" y="13398695"/>
              <a:ext cx="1755514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  <a:defRPr/>
              </a:pPr>
              <a:r>
                <a:rPr lang="en-US" altLang="ko-KR" sz="2800" b="1">
                  <a:ln w="9525">
                    <a:solidFill>
                      <a:srgbClr val="4472C4">
                        <a:alpha val="0"/>
                      </a:srgbClr>
                    </a:solidFill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23.3%</a:t>
              </a:r>
            </a:p>
            <a:p>
              <a:pPr marL="0" marR="0" lvl="0" indent="0" algn="l" defTabSz="914400" rtl="0" eaLnBrk="0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  <a:defRPr/>
              </a:pPr>
              <a:r>
                <a:rPr lang="ko-KR" altLang="en-US" sz="1600" b="1">
                  <a:ln w="9525">
                    <a:solidFill>
                      <a:srgbClr val="4472C4">
                        <a:alpha val="0"/>
                      </a:srgbClr>
                    </a:solidFill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받아야 하는걸 알지만 귀찮아서</a:t>
              </a:r>
              <a:endParaRPr lang="en-US" altLang="ko-KR" sz="1800" b="1">
                <a:ln w="9525"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36" name="TextBox 20"/>
            <p:cNvSpPr txBox="1"/>
            <p:nvPr/>
          </p:nvSpPr>
          <p:spPr>
            <a:xfrm>
              <a:off x="18982942" y="15139649"/>
              <a:ext cx="1827520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  <a:defRPr/>
              </a:pPr>
              <a:r>
                <a:rPr lang="en-US" altLang="ko-KR" sz="2800" b="1">
                  <a:ln w="9525">
                    <a:solidFill>
                      <a:srgbClr val="4472C4">
                        <a:alpha val="0"/>
                      </a:srgbClr>
                    </a:solidFill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2.5%</a:t>
              </a:r>
            </a:p>
            <a:p>
              <a:pPr marL="0" marR="0" lvl="0" indent="0" algn="l" defTabSz="914400" rtl="0" eaLnBrk="0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  <a:defRPr/>
              </a:pPr>
              <a:r>
                <a:rPr lang="ko-KR" altLang="en-US" sz="1600" b="1">
                  <a:ln w="9525">
                    <a:solidFill>
                      <a:srgbClr val="4472C4">
                        <a:alpha val="0"/>
                      </a:srgbClr>
                    </a:solidFill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경제적 이유</a:t>
              </a:r>
              <a:endParaRPr lang="en-US" altLang="ko-KR" sz="1600" b="1">
                <a:ln w="9525"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37" name="TextBox 18"/>
          <p:cNvSpPr txBox="1"/>
          <p:nvPr/>
        </p:nvSpPr>
        <p:spPr>
          <a:xfrm>
            <a:off x="14605802" y="11894448"/>
            <a:ext cx="5832648" cy="4616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>
              <a:defRPr/>
            </a:pPr>
            <a:r>
              <a:rPr lang="en-US" altLang="ko-KR" sz="2400" b="1" spc="-150" dirty="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/>
                <a:ea typeface="맑은 고딕"/>
              </a:rPr>
              <a:t>1</a:t>
            </a:r>
            <a:r>
              <a:rPr lang="ko-KR" altLang="en-US" sz="2400" b="1" spc="-150" dirty="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/>
                <a:ea typeface="맑은 고딕"/>
              </a:rPr>
              <a:t>년 이상 눈 검진을 받지 않은 이유</a:t>
            </a:r>
            <a:r>
              <a:rPr lang="en-US" altLang="ko-KR" sz="2400" b="1" spc="-150" dirty="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/>
                <a:ea typeface="맑은 고딕"/>
              </a:rPr>
              <a:t>?</a:t>
            </a:r>
            <a:endParaRPr lang="en-US" altLang="ko-KR" sz="2400" b="1" spc="-150" dirty="0">
              <a:solidFill>
                <a:schemeClr val="tx1">
                  <a:lumMod val="85000"/>
                  <a:lumOff val="15000"/>
                </a:schemeClr>
              </a:solidFill>
              <a:latin typeface="맑은 고딕"/>
              <a:ea typeface="맑은 고딕"/>
            </a:endParaRPr>
          </a:p>
        </p:txBody>
      </p:sp>
      <p:sp>
        <p:nvSpPr>
          <p:cNvPr id="138" name="직사각형 20"/>
          <p:cNvSpPr/>
          <p:nvPr/>
        </p:nvSpPr>
        <p:spPr>
          <a:xfrm>
            <a:off x="758938" y="21170888"/>
            <a:ext cx="6336705" cy="10064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성인 대부분은 눈 건강에 관심이 있고 중요하다고 생각하였으나 안과 및 </a:t>
            </a:r>
            <a:r>
              <a:rPr lang="ko-KR" altLang="en-US" sz="3500" b="1" kern="0" dirty="0" err="1">
                <a:solidFill>
                  <a:srgbClr val="000000"/>
                </a:solidFill>
                <a:latin typeface="맑은 고딕"/>
                <a:ea typeface="맑은 고딕"/>
              </a:rPr>
              <a:t>안경원의</a:t>
            </a:r>
            <a:r>
              <a:rPr lang="ko-KR" altLang="en-US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 방문 횟수가 적었고</a:t>
            </a:r>
            <a:r>
              <a:rPr lang="en-US" altLang="ko-KR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,</a:t>
            </a:r>
            <a:r>
              <a:rPr lang="ko-KR" altLang="en-US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 눈 건강 관리를 위한 실천력은 부족한 것으로 나타났다</a:t>
            </a:r>
            <a:r>
              <a:rPr lang="en-US" altLang="ko-KR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.</a:t>
            </a:r>
            <a:r>
              <a:rPr lang="ko-KR" altLang="en-US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 따라서 성인의 눈 건강 관리 실천 증진을 위해 접근성이 높고 쉽게 활용할 수 있는 눈 건강 관리 방법 컨텐츠 연구 개발이 필요하며</a:t>
            </a:r>
            <a:r>
              <a:rPr lang="en-US" altLang="ko-KR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,</a:t>
            </a:r>
            <a:r>
              <a:rPr lang="ko-KR" altLang="en-US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 이에 대한 연구가 지속되어야 한다고 생각한다</a:t>
            </a:r>
            <a:r>
              <a:rPr lang="en-US" altLang="ko-KR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.</a:t>
            </a:r>
            <a:r>
              <a:rPr lang="ko-KR" altLang="en-US" sz="3500" b="1" kern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</a:p>
        </p:txBody>
      </p:sp>
      <p:grpSp>
        <p:nvGrpSpPr>
          <p:cNvPr id="8" name="그룹 7"/>
          <p:cNvGrpSpPr/>
          <p:nvPr/>
        </p:nvGrpSpPr>
        <p:grpSpPr>
          <a:xfrm>
            <a:off x="8319004" y="19628859"/>
            <a:ext cx="5404779" cy="3725765"/>
            <a:chOff x="8191770" y="19529321"/>
            <a:chExt cx="4649553" cy="3240360"/>
          </a:xfrm>
        </p:grpSpPr>
        <p:sp>
          <p:nvSpPr>
            <p:cNvPr id="90" name="TextBox 20"/>
            <p:cNvSpPr txBox="1"/>
            <p:nvPr/>
          </p:nvSpPr>
          <p:spPr>
            <a:xfrm>
              <a:off x="8191770" y="20043749"/>
              <a:ext cx="2277797" cy="400110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algn="ctr">
                <a:defRPr/>
              </a:pPr>
              <a:r>
                <a:rPr lang="ko-KR" altLang="en-US" sz="2000" b="1" spc="-150" dirty="0" smtClean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/>
                  <a:ea typeface="맑은 고딕"/>
                </a:rPr>
                <a:t>관리를 하고 있다</a:t>
              </a:r>
              <a:r>
                <a:rPr lang="en-US" altLang="ko-KR" sz="2000" b="1" spc="-150" dirty="0" smtClean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/>
                  <a:ea typeface="맑은 고딕"/>
                </a:rPr>
                <a:t>.</a:t>
              </a:r>
              <a:endParaRPr lang="ko-KR" altLang="en-US" sz="1600" b="1" spc="-150" dirty="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/>
                <a:ea typeface="맑은 고딕"/>
              </a:endParaRPr>
            </a:p>
          </p:txBody>
        </p:sp>
        <p:grpSp>
          <p:nvGrpSpPr>
            <p:cNvPr id="102" name="그룹 16"/>
            <p:cNvGrpSpPr/>
            <p:nvPr/>
          </p:nvGrpSpPr>
          <p:grpSpPr>
            <a:xfrm>
              <a:off x="9411141" y="19529321"/>
              <a:ext cx="3414179" cy="3240360"/>
              <a:chOff x="2082166" y="4047007"/>
              <a:chExt cx="2113705" cy="1916579"/>
            </a:xfrm>
          </p:grpSpPr>
          <p:sp>
            <p:nvSpPr>
              <p:cNvPr id="112" name="타원 17"/>
              <p:cNvSpPr/>
              <p:nvPr/>
            </p:nvSpPr>
            <p:spPr>
              <a:xfrm>
                <a:off x="2398252" y="4277450"/>
                <a:ext cx="1134821" cy="1138306"/>
              </a:xfrm>
              <a:prstGeom prst="ellipse">
                <a:avLst/>
              </a:prstGeom>
              <a:solidFill>
                <a:srgbClr val="26447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latin typeface="맑은 고딕"/>
                  <a:ea typeface="맑은 고딕"/>
                </a:endParaRPr>
              </a:p>
            </p:txBody>
          </p:sp>
          <p:sp>
            <p:nvSpPr>
              <p:cNvPr id="127" name="부분 원형 18"/>
              <p:cNvSpPr/>
              <p:nvPr/>
            </p:nvSpPr>
            <p:spPr>
              <a:xfrm rot="16200000">
                <a:off x="2079233" y="4049941"/>
                <a:ext cx="1916579" cy="1910712"/>
              </a:xfrm>
              <a:prstGeom prst="pie">
                <a:avLst>
                  <a:gd name="adj1" fmla="val 0"/>
                  <a:gd name="adj2" fmla="val 15540148"/>
                </a:avLst>
              </a:prstGeom>
              <a:solidFill>
                <a:srgbClr val="DE5251"/>
              </a:solidFill>
              <a:ln>
                <a:solidFill>
                  <a:srgbClr val="E9454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schemeClr val="tx1"/>
                  </a:solidFill>
                  <a:latin typeface="맑은 고딕"/>
                  <a:ea typeface="맑은 고딕"/>
                </a:endParaRPr>
              </a:p>
            </p:txBody>
          </p:sp>
          <p:sp>
            <p:nvSpPr>
              <p:cNvPr id="139" name="TextBox 19"/>
              <p:cNvSpPr txBox="1"/>
              <p:nvPr/>
            </p:nvSpPr>
            <p:spPr>
              <a:xfrm>
                <a:off x="2565752" y="4929245"/>
                <a:ext cx="1630119" cy="267708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algn="ctr">
                  <a:defRPr/>
                </a:pPr>
                <a:r>
                  <a:rPr lang="en-US" altLang="ko-KR" sz="2400" b="1" spc="-150">
                    <a:ln w="9525">
                      <a:solidFill>
                        <a:schemeClr val="accent1">
                          <a:alpha val="0"/>
                        </a:schemeClr>
                      </a:solidFill>
                    </a:ln>
                    <a:solidFill>
                      <a:schemeClr val="bg1">
                        <a:lumMod val="95000"/>
                      </a:schemeClr>
                    </a:solidFill>
                    <a:latin typeface="맑은 고딕"/>
                    <a:ea typeface="맑은 고딕"/>
                  </a:rPr>
                  <a:t>72.5</a:t>
                </a:r>
                <a:endParaRPr lang="en-US" altLang="ko-KR" sz="2400" b="1" spc="-150">
                  <a:solidFill>
                    <a:schemeClr val="bg1">
                      <a:lumMod val="95000"/>
                    </a:schemeClr>
                  </a:solidFill>
                  <a:latin typeface="맑은 고딕"/>
                  <a:ea typeface="맑은 고딕"/>
                </a:endParaRPr>
              </a:p>
            </p:txBody>
          </p:sp>
        </p:grpSp>
        <p:sp>
          <p:nvSpPr>
            <p:cNvPr id="140" name="TextBox 21"/>
            <p:cNvSpPr txBox="1"/>
            <p:nvPr/>
          </p:nvSpPr>
          <p:spPr>
            <a:xfrm>
              <a:off x="10778944" y="21701756"/>
              <a:ext cx="2062379" cy="707886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algn="ctr">
                <a:defRPr/>
              </a:pPr>
              <a:r>
                <a:rPr lang="ko-KR" altLang="en-US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/>
                  <a:ea typeface="맑은 고딕"/>
                </a:rPr>
                <a:t>관리를</a:t>
              </a:r>
              <a:r>
                <a:rPr lang="ko-KR" altLang="en-US" sz="18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/>
                  <a:ea typeface="맑은 고딕"/>
                </a:rPr>
                <a:t> </a:t>
              </a:r>
              <a:r>
                <a:rPr lang="ko-KR" altLang="en-US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/>
                  <a:ea typeface="맑은 고딕"/>
                </a:rPr>
                <a:t>따로</a:t>
              </a:r>
            </a:p>
            <a:p>
              <a:pPr algn="ctr">
                <a:defRPr/>
              </a:pPr>
              <a:r>
                <a:rPr lang="ko-KR" altLang="en-US" sz="2000" b="1" spc="-150" dirty="0">
                  <a:ln w="9525"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/>
                  <a:ea typeface="맑은 고딕"/>
                </a:rPr>
                <a:t> 하지않는다</a:t>
              </a:r>
              <a:endParaRPr lang="en-US" altLang="ko-KR" sz="2000" b="1" spc="-150" dirty="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/>
                <a:ea typeface="맑은 고딕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w="med" len="med"/>
          <a:tailEnd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61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spDef>
    <a:ln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w="med" len="med"/>
          <a:tailEnd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61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429</Words>
  <Application>Microsoft Office PowerPoint</Application>
  <PresentationFormat>사용자 지정</PresentationFormat>
  <Paragraphs>66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Noto Sans CJK KR Regular</vt:lpstr>
      <vt:lpstr>굴림</vt:lpstr>
      <vt:lpstr>Malgun Gothic</vt:lpstr>
      <vt:lpstr>Malgun Gothic</vt:lpstr>
      <vt:lpstr>Calibri</vt:lpstr>
      <vt:lpstr>기본 디자인</vt:lpstr>
      <vt:lpstr>PowerPoint 프레젠테이션</vt:lpstr>
    </vt:vector>
  </TitlesOfParts>
  <Manager/>
  <Company>WinXP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SJKIM</cp:lastModifiedBy>
  <cp:revision>233</cp:revision>
  <dcterms:created xsi:type="dcterms:W3CDTF">2007-11-27T23:16:29Z</dcterms:created>
  <dcterms:modified xsi:type="dcterms:W3CDTF">2021-12-01T13:49:26Z</dcterms:modified>
  <cp:version/>
</cp:coreProperties>
</file>