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49" d="100"/>
          <a:sy n="49" d="100"/>
        </p:scale>
        <p:origin x="1810" y="5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이 길준" userId="d2a637b3500eb439" providerId="LiveId" clId="{7FBB8B3C-7E27-4DEA-B14B-938110387359}"/>
    <pc:docChg chg="modSld">
      <pc:chgData name="이 길준" userId="d2a637b3500eb439" providerId="LiveId" clId="{7FBB8B3C-7E27-4DEA-B14B-938110387359}" dt="2021-12-01T06:03:17.655" v="0" actId="1076"/>
      <pc:docMkLst>
        <pc:docMk/>
      </pc:docMkLst>
      <pc:sldChg chg="modSp mod">
        <pc:chgData name="이 길준" userId="d2a637b3500eb439" providerId="LiveId" clId="{7FBB8B3C-7E27-4DEA-B14B-938110387359}" dt="2021-12-01T06:03:17.655" v="0" actId="1076"/>
        <pc:sldMkLst>
          <pc:docMk/>
          <pc:sldMk cId="706235333" sldId="267"/>
        </pc:sldMkLst>
        <pc:spChg chg="mod">
          <ac:chgData name="이 길준" userId="d2a637b3500eb439" providerId="LiveId" clId="{7FBB8B3C-7E27-4DEA-B14B-938110387359}" dt="2021-12-01T06:03:17.655" v="0" actId="1076"/>
          <ac:spMkLst>
            <pc:docMk/>
            <pc:sldMk cId="706235333" sldId="267"/>
            <ac:spMk id="28" creationId="{10EA6FEA-B2CB-B04E-B104-5B4CA77F50D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1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en-US" altLang="ko-KR" sz="6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RPG</a:t>
            </a:r>
            <a:r>
              <a:rPr lang="ko-KR" altLang="en-US" sz="6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게임 시 사이버 멀미를 느끼는</a:t>
            </a:r>
            <a:endParaRPr lang="en-US" altLang="ko-KR" sz="60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이용자의 </a:t>
            </a:r>
            <a:r>
              <a:rPr lang="ko-KR" altLang="en-US" sz="60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입체시와</a:t>
            </a:r>
            <a:r>
              <a:rPr lang="ko-KR" altLang="en-US" sz="6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6000" b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사위량에 </a:t>
            </a:r>
            <a:r>
              <a:rPr lang="ko-KR" altLang="en-US" sz="6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관한 연구</a:t>
            </a:r>
            <a:endParaRPr lang="en-US" altLang="ko-KR" sz="60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이길준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임민재 ∙ 김아현 ∙ 김나영 ∙ 정인영 ∙ 권오현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백석대학교 보건학부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250405" cy="5396913"/>
            <a:chOff x="482172" y="5050192"/>
            <a:chExt cx="6873606" cy="6508228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796086" y="6091569"/>
              <a:ext cx="6417079" cy="5466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ko-KR" sz="28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RPG</a:t>
              </a:r>
              <a:r>
                <a:rPr lang="ko-KR" altLang="en-US" sz="28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게임을 즐겨하는 이용자가 디지털 기기 화면 속에서 빠른 움직임으로 인해 느끼는 사이버 멀미</a:t>
              </a:r>
              <a:r>
                <a:rPr lang="en-US" altLang="ko-KR" sz="28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28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안구의 운동 멀미</a:t>
              </a:r>
              <a:r>
                <a:rPr lang="en-US" altLang="ko-KR" sz="28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) </a:t>
              </a:r>
              <a:r>
                <a:rPr lang="ko-KR" altLang="en-US" sz="28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알아보고</a:t>
              </a:r>
              <a:r>
                <a:rPr lang="en-US" altLang="ko-KR" sz="28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8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사이버 멀미와 근거리 </a:t>
              </a:r>
              <a:r>
                <a:rPr lang="ko-KR" altLang="en-US" sz="2800" b="1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입체시</a:t>
              </a:r>
              <a:r>
                <a:rPr lang="ko-KR" altLang="en-US" sz="2800" b="1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및 사위에 </a:t>
              </a:r>
              <a:r>
                <a:rPr lang="ko-KR" altLang="en-US" sz="2800" b="1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대한 상관을 확인하고자 하였다</a:t>
              </a:r>
              <a:r>
                <a:rPr lang="en-US" altLang="ko-KR" sz="2800" b="1" kern="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en-US" altLang="ko-KR" sz="2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6840910" y="5051524"/>
            <a:ext cx="14251790" cy="5116676"/>
            <a:chOff x="8654446" y="5050191"/>
            <a:chExt cx="12470805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8654446" y="5439708"/>
              <a:ext cx="12470805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8870802" y="5050191"/>
              <a:ext cx="12038214" cy="723617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9015029" y="5990202"/>
              <a:ext cx="11798421" cy="5072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RPG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게임을 즐겨하는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 평균 나이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21.74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35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명을 대상으로 하였다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평소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RPG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게임을 할 때 느끼는 피로도 및 증상 정도를 자가 보고식 설문</a:t>
              </a:r>
              <a:endParaRPr lang="en-US" altLang="ko-KR" sz="26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으로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조사하였다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6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사이버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멀미 증상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개 문항은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점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‘</a:t>
              </a:r>
              <a:r>
                <a:rPr lang="ko-KR" altLang="en-US" sz="26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전혀 그렇지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않다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‘~ 4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점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‘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매우 그렇다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’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리커트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점 척도로 측정 하였고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입체시검사는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Titmus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fly test,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사위량은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반 암실 상태로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토링톤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시표를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이용하여 측정하였다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통계는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SPSS 18.0 (SPSS Ins, </a:t>
              </a:r>
              <a:r>
                <a:rPr lang="en-US" altLang="ko-KR" sz="26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Chicaho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IL USA)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프로그램을 </a:t>
              </a:r>
              <a:r>
                <a:rPr lang="ko-KR" altLang="en-US" sz="26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이용하였고</a:t>
              </a:r>
              <a:r>
                <a:rPr lang="en-US" altLang="ko-KR" sz="26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6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빈도분석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en-US" altLang="ko-KR" sz="26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t-test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ANOVA test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를 실시하였다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유의수준은 </a:t>
              </a:r>
              <a:r>
                <a:rPr lang="en-US" altLang="ko-KR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p&lt;0.050</a:t>
              </a:r>
              <a:r>
                <a:rPr lang="ko-KR" altLang="en-US" sz="26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 하였다</a:t>
              </a:r>
              <a:r>
                <a:rPr lang="en-US" altLang="ko-KR" sz="2600" b="1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6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2" y="10493638"/>
            <a:ext cx="20588315" cy="15908074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02887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1011488" y="12668031"/>
              <a:ext cx="6506126" cy="1093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14350" indent="-514350" algn="dist">
                <a:buFont typeface="+mj-lt"/>
                <a:buAutoNum type="arabicParenR"/>
              </a:pPr>
              <a:r>
                <a:rPr lang="ko-KR" altLang="en-US" sz="30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중단 경험에 따른 </a:t>
              </a:r>
              <a:r>
                <a:rPr lang="ko-KR" altLang="en-US" sz="30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사위량</a:t>
              </a:r>
              <a:r>
                <a:rPr lang="en-US" altLang="ko-KR" sz="30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30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입체시</a:t>
              </a:r>
              <a:r>
                <a:rPr lang="en-US" altLang="ko-KR" sz="30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</a:t>
              </a:r>
              <a:r>
                <a:rPr lang="ko-KR" altLang="en-US" sz="30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눈피로도 증상정도 평균값 비교</a:t>
              </a:r>
              <a:endParaRPr 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algn="dist"/>
              <a:endParaRPr lang="en-US" sz="2796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507193" y="26787197"/>
            <a:ext cx="10978023" cy="4566854"/>
            <a:chOff x="482172" y="24249101"/>
            <a:chExt cx="10132437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1008961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712067" y="25621219"/>
              <a:ext cx="9624066" cy="5512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ko-KR" altLang="en-US" sz="2600" b="1" kern="0" spc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입체시와 사위가 사이버 멀미에 주는 직접적인 영향은 없는 것으로 나타났으며</a:t>
              </a:r>
              <a:r>
                <a:rPr lang="en-US" altLang="ko-KR" sz="2600" b="1" kern="0" spc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6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게임종류</a:t>
              </a:r>
              <a:r>
                <a:rPr lang="en-US" altLang="ko-KR" sz="26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26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컴퓨터</a:t>
              </a:r>
              <a:r>
                <a:rPr lang="en-US" altLang="ko-KR" sz="26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</a:t>
              </a:r>
              <a:r>
                <a:rPr lang="ko-KR" altLang="en-US" sz="26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모바일</a:t>
              </a:r>
              <a:r>
                <a:rPr lang="en-US" altLang="ko-KR" sz="26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26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 </a:t>
              </a:r>
              <a:r>
                <a:rPr lang="ko-KR" altLang="en-US" sz="2600" b="1" kern="0" spc="3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따라</a:t>
              </a:r>
              <a:r>
                <a:rPr lang="ko-KR" altLang="en-US" sz="26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600" b="1" kern="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입체시</a:t>
              </a:r>
              <a:r>
                <a:rPr lang="ko-KR" altLang="en-US" sz="26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능력의 </a:t>
              </a:r>
              <a:endParaRPr lang="en-US" altLang="ko-KR" sz="2600" b="1" kern="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26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차이를 확인하였다</a:t>
              </a:r>
              <a:r>
                <a:rPr lang="en-US" altLang="ko-KR" sz="2600" b="1" kern="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en-US" altLang="ko-KR" sz="2600" b="1" kern="0" spc="0" dirty="0" smtClean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600" b="1" kern="0" spc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이는 모바일 게임 실행 시 작은 크기의 화면</a:t>
              </a:r>
              <a:r>
                <a:rPr lang="en-US" altLang="ko-KR" sz="2600" b="1" kern="0" spc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600" b="1" kern="0" spc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짧은 </a:t>
              </a:r>
              <a:r>
                <a:rPr lang="ko-KR" altLang="en-US" sz="2600" b="1" kern="0" spc="0" dirty="0" err="1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근업거리로</a:t>
              </a:r>
              <a:r>
                <a:rPr lang="ko-KR" altLang="en-US" sz="2600" b="1" kern="0" spc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인해 컴퓨터게임보다 많은 피로감을 느껴 근거리 입체시에 영향을 주는 것으로 생각된다</a:t>
              </a:r>
              <a:r>
                <a:rPr lang="en-US" altLang="ko-KR" sz="2600" b="1" kern="0" spc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600" b="1" kern="0" spc="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따라서 사이버 멀미 증상의 원인 분석을 위해 근거리 시기능에 관한 추가 연구가 필요하다고 생각된다</a:t>
              </a:r>
              <a:r>
                <a:rPr lang="en-US" altLang="ko-KR" sz="2600" b="1" kern="0" spc="0" dirty="0" smtClean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en-US" sz="26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1672174" y="26794932"/>
            <a:ext cx="9479765" cy="4559124"/>
            <a:chOff x="10992132" y="24249101"/>
            <a:chExt cx="10199080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1089365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153891" y="25580221"/>
              <a:ext cx="10037321" cy="5569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[1] 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J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ang</a:t>
              </a:r>
              <a:r>
                <a:rPr lang="ko-KR" altLang="en-US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HR, Jung</a:t>
              </a:r>
              <a:r>
                <a:rPr lang="ko-KR" altLang="en-US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Kim HJ. 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 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study 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of the 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correlation 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of 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static </a:t>
              </a:r>
              <a:r>
                <a:rPr lang="en-US" altLang="ko-KR" sz="220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s</a:t>
              </a:r>
              <a:r>
                <a:rPr lang="en-US" altLang="ko-KR" sz="2200" b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tereoacuity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according to the 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astigmatism 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ower 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and the 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degree 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of 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uncorrected astigmatism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J Korean Ophthalmic Opt Soc. 2018;23(1):19-24</a:t>
              </a:r>
            </a:p>
            <a:p>
              <a:pPr algn="just">
                <a:lnSpc>
                  <a:spcPct val="150000"/>
                </a:lnSpc>
              </a:pP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[2] Shim HS, Kim SH, Kim YC. 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Correlation of 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near </a:t>
              </a:r>
              <a:r>
                <a:rPr lang="en-US" altLang="ko-KR" sz="220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s</a:t>
              </a:r>
              <a:r>
                <a:rPr lang="en-US" altLang="ko-KR" sz="2200" b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tereoacuity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and </a:t>
              </a:r>
              <a:r>
                <a:rPr lang="en-US" altLang="ko-KR" sz="2200" b="1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200" b="1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horia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and 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refractive 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e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rror. </a:t>
              </a:r>
              <a:r>
                <a:rPr lang="en-US" altLang="ko-KR" sz="22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J Korean Ophthalmic Opt 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Soc. </a:t>
              </a:r>
              <a:r>
                <a:rPr lang="en-US" altLang="ko-KR" sz="2200" b="1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2015;20(1):67-73</a:t>
              </a:r>
              <a:endParaRPr lang="en-US" sz="22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19" name="그림 18">
            <a:extLst>
              <a:ext uri="{FF2B5EF4-FFF2-40B4-BE49-F238E27FC236}">
                <a16:creationId xmlns:a16="http://schemas.microsoft.com/office/drawing/2014/main" id="{02D7B6EB-A5F5-4449-A7C5-E7C00B3665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5192" y="471525"/>
            <a:ext cx="4030509" cy="406715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51FFC093-FFA1-4AA8-BAD3-99F1ABD715FF}"/>
              </a:ext>
            </a:extLst>
          </p:cNvPr>
          <p:cNvSpPr txBox="1"/>
          <p:nvPr/>
        </p:nvSpPr>
        <p:spPr>
          <a:xfrm>
            <a:off x="11485216" y="19506285"/>
            <a:ext cx="901440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dist">
              <a:buFont typeface="+mj-lt"/>
              <a:buAutoNum type="arabicParenR"/>
            </a:pP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사이버 멀미 증상으로 인해 게임을 중단한 경험이 있는 응답자는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(57.1%)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으로 나타났으며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 p≥0.05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로 중단경험과 </a:t>
            </a:r>
            <a:r>
              <a:rPr lang="ko-KR" altLang="en-US" sz="28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사위량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입체시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눈피로도  </a:t>
            </a:r>
            <a:endParaRPr lang="en-US" altLang="ko-KR" sz="28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dist"/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정도간 유의미한 차이는 없는 것으로 나타났다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endParaRPr lang="en-US" altLang="ko-KR" sz="2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2800" b="1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sz="28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B04F313-C87C-4DC7-96F2-5E83D9E8C605}"/>
              </a:ext>
            </a:extLst>
          </p:cNvPr>
          <p:cNvSpPr txBox="1"/>
          <p:nvPr/>
        </p:nvSpPr>
        <p:spPr>
          <a:xfrm>
            <a:off x="11131636" y="11593513"/>
            <a:ext cx="10470914" cy="981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 startAt="3"/>
            </a:pP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게임종류에 따른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사위량과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입체시력 평균값 비교</a:t>
            </a:r>
            <a:endParaRPr lang="en-US" sz="30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796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4E37C680-CC09-4CE0-9CCF-CAC8D1A165E7}"/>
              </a:ext>
            </a:extLst>
          </p:cNvPr>
          <p:cNvGrpSpPr/>
          <p:nvPr/>
        </p:nvGrpSpPr>
        <p:grpSpPr>
          <a:xfrm>
            <a:off x="958553" y="12348864"/>
            <a:ext cx="9114070" cy="6549736"/>
            <a:chOff x="1156769" y="4065794"/>
            <a:chExt cx="9114070" cy="6835552"/>
          </a:xfrm>
        </p:grpSpPr>
        <p:pic>
          <p:nvPicPr>
            <p:cNvPr id="70" name="Object 18">
              <a:extLst>
                <a:ext uri="{FF2B5EF4-FFF2-40B4-BE49-F238E27FC236}">
                  <a16:creationId xmlns:a16="http://schemas.microsoft.com/office/drawing/2014/main" id="{0A1BC857-2BF3-481A-8938-E4C89CB10C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87439" y="4065794"/>
              <a:ext cx="1483400" cy="634906"/>
            </a:xfrm>
            <a:prstGeom prst="rect">
              <a:avLst/>
            </a:prstGeom>
          </p:spPr>
        </p:pic>
        <p:pic>
          <p:nvPicPr>
            <p:cNvPr id="71" name="Object 19">
              <a:extLst>
                <a:ext uri="{FF2B5EF4-FFF2-40B4-BE49-F238E27FC236}">
                  <a16:creationId xmlns:a16="http://schemas.microsoft.com/office/drawing/2014/main" id="{9880A94F-F531-450A-A4E6-24BB97217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56769" y="4065794"/>
              <a:ext cx="9114070" cy="6835552"/>
            </a:xfrm>
            <a:prstGeom prst="rect">
              <a:avLst/>
            </a:prstGeom>
          </p:spPr>
        </p:pic>
      </p:grpSp>
      <p:grpSp>
        <p:nvGrpSpPr>
          <p:cNvPr id="72" name="그룹 71">
            <a:extLst>
              <a:ext uri="{FF2B5EF4-FFF2-40B4-BE49-F238E27FC236}">
                <a16:creationId xmlns:a16="http://schemas.microsoft.com/office/drawing/2014/main" id="{032D2571-39A0-436E-8A64-3D67802F155E}"/>
              </a:ext>
            </a:extLst>
          </p:cNvPr>
          <p:cNvGrpSpPr/>
          <p:nvPr/>
        </p:nvGrpSpPr>
        <p:grpSpPr>
          <a:xfrm>
            <a:off x="11270405" y="12025561"/>
            <a:ext cx="8781105" cy="7252249"/>
            <a:chOff x="1439738" y="3654019"/>
            <a:chExt cx="8781105" cy="6943620"/>
          </a:xfrm>
        </p:grpSpPr>
        <p:pic>
          <p:nvPicPr>
            <p:cNvPr id="73" name="Object 14">
              <a:extLst>
                <a:ext uri="{FF2B5EF4-FFF2-40B4-BE49-F238E27FC236}">
                  <a16:creationId xmlns:a16="http://schemas.microsoft.com/office/drawing/2014/main" id="{0E217770-7B72-44B3-A984-281335B33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37443" y="3654019"/>
              <a:ext cx="1483400" cy="634906"/>
            </a:xfrm>
            <a:prstGeom prst="rect">
              <a:avLst/>
            </a:prstGeom>
          </p:spPr>
        </p:pic>
        <p:pic>
          <p:nvPicPr>
            <p:cNvPr id="74" name="Object 15">
              <a:extLst>
                <a:ext uri="{FF2B5EF4-FFF2-40B4-BE49-F238E27FC236}">
                  <a16:creationId xmlns:a16="http://schemas.microsoft.com/office/drawing/2014/main" id="{4F0AB83F-2B94-4A78-AEA2-AF1EE5E227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39738" y="4011810"/>
              <a:ext cx="8781105" cy="6585829"/>
            </a:xfrm>
            <a:prstGeom prst="rect">
              <a:avLst/>
            </a:prstGeom>
          </p:spPr>
        </p:pic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4369D2-E115-4C3D-9B99-42D7AB3837F5}"/>
              </a:ext>
            </a:extLst>
          </p:cNvPr>
          <p:cNvSpPr txBox="1"/>
          <p:nvPr/>
        </p:nvSpPr>
        <p:spPr>
          <a:xfrm>
            <a:off x="1015679" y="19154353"/>
            <a:ext cx="97462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 startAt="2"/>
            </a:pP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게임 시간에 따른 입체시력과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사위량의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평균값 비교</a:t>
            </a:r>
            <a:endParaRPr lang="en-US" sz="30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79" name="그룹 78">
            <a:extLst>
              <a:ext uri="{FF2B5EF4-FFF2-40B4-BE49-F238E27FC236}">
                <a16:creationId xmlns:a16="http://schemas.microsoft.com/office/drawing/2014/main" id="{FAFB308A-AAF2-4931-942D-72589427584F}"/>
              </a:ext>
            </a:extLst>
          </p:cNvPr>
          <p:cNvGrpSpPr/>
          <p:nvPr/>
        </p:nvGrpSpPr>
        <p:grpSpPr>
          <a:xfrm>
            <a:off x="1091972" y="19605534"/>
            <a:ext cx="9095503" cy="6821627"/>
            <a:chOff x="317403" y="3619500"/>
            <a:chExt cx="9095503" cy="6821627"/>
          </a:xfrm>
        </p:grpSpPr>
        <p:pic>
          <p:nvPicPr>
            <p:cNvPr id="80" name="Object 14">
              <a:extLst>
                <a:ext uri="{FF2B5EF4-FFF2-40B4-BE49-F238E27FC236}">
                  <a16:creationId xmlns:a16="http://schemas.microsoft.com/office/drawing/2014/main" id="{B8D3AC6C-38F8-4E58-9B1E-D7185CB76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26193" y="3619500"/>
              <a:ext cx="1483400" cy="634906"/>
            </a:xfrm>
            <a:prstGeom prst="rect">
              <a:avLst/>
            </a:prstGeom>
          </p:spPr>
        </p:pic>
        <p:pic>
          <p:nvPicPr>
            <p:cNvPr id="81" name="Object 15">
              <a:extLst>
                <a:ext uri="{FF2B5EF4-FFF2-40B4-BE49-F238E27FC236}">
                  <a16:creationId xmlns:a16="http://schemas.microsoft.com/office/drawing/2014/main" id="{EB37B7D9-9029-4AFB-9BA0-65137DC06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7403" y="3619500"/>
              <a:ext cx="9095503" cy="6821627"/>
            </a:xfrm>
            <a:prstGeom prst="rect">
              <a:avLst/>
            </a:prstGeom>
          </p:spPr>
        </p:pic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236FDF30-3AD2-482F-B92C-E1599A4B9BC9}"/>
              </a:ext>
            </a:extLst>
          </p:cNvPr>
          <p:cNvSpPr txBox="1"/>
          <p:nvPr/>
        </p:nvSpPr>
        <p:spPr>
          <a:xfrm>
            <a:off x="11428807" y="21911611"/>
            <a:ext cx="9014406" cy="2799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 startAt="2"/>
            </a:pP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게임시간에 따른 입체시와 </a:t>
            </a:r>
            <a:r>
              <a:rPr lang="ko-KR" altLang="en-US" sz="28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사위량간에는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p≥0.05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로 </a:t>
            </a:r>
            <a:r>
              <a:rPr lang="ko-KR" altLang="en-US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유의미한 차이는 없는 것으로 나타났다</a:t>
            </a:r>
            <a:r>
              <a: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endParaRPr lang="en-US" altLang="ko-KR" sz="2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3000" b="1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sz="2796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796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3E4596D-8239-4055-8B71-0F5AAF0FDD34}"/>
              </a:ext>
            </a:extLst>
          </p:cNvPr>
          <p:cNvSpPr txBox="1"/>
          <p:nvPr/>
        </p:nvSpPr>
        <p:spPr>
          <a:xfrm>
            <a:off x="11485216" y="23672689"/>
            <a:ext cx="9014406" cy="3568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 startAt="3"/>
            </a:pPr>
            <a:r>
              <a:rPr lang="ko-KR" altLang="en-US" sz="28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게임종류에 따른 입체시는 컴퓨터게임 그룹이 평균 </a:t>
            </a:r>
            <a:r>
              <a:rPr lang="en-US" altLang="ko-KR" sz="28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128.75</a:t>
            </a:r>
            <a:r>
              <a:rPr lang="ko-KR" altLang="en-US" sz="2800" b="1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초각</a:t>
            </a:r>
            <a:r>
              <a:rPr lang="en-US" altLang="ko-KR" sz="28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모바일과 컴퓨터 게임 모두 하는 그룹이 평균 </a:t>
            </a:r>
            <a:r>
              <a:rPr lang="en-US" altLang="ko-KR" sz="28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272.50</a:t>
            </a:r>
            <a:r>
              <a:rPr lang="ko-KR" altLang="en-US" sz="28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초각으로 </a:t>
            </a:r>
            <a:r>
              <a:rPr lang="en-US" altLang="ko-KR" sz="28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(F=4.99, p&lt;0.05)</a:t>
            </a:r>
            <a:r>
              <a:rPr lang="ko-KR" altLang="en-US" sz="2800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 </a:t>
            </a:r>
            <a:r>
              <a:rPr lang="ko-KR" altLang="en-US" sz="2800" b="1" u="sng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유의미한 차이가 있는 것으로 나타났다</a:t>
            </a:r>
            <a:r>
              <a:rPr lang="en-US" altLang="ko-KR" sz="2800" b="1" u="sng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endParaRPr lang="en-US" altLang="ko-KR" sz="2800" b="1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3000" b="1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sz="2796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796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623533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2681</TotalTime>
  <Words>407</Words>
  <Application>Microsoft Office PowerPoint</Application>
  <PresentationFormat>사용자 지정</PresentationFormat>
  <Paragraphs>33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Malgun Gothic</vt:lpstr>
      <vt:lpstr>Malgun Gothic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SJKIM</cp:lastModifiedBy>
  <cp:revision>214</cp:revision>
  <dcterms:created xsi:type="dcterms:W3CDTF">2007-11-27T23:16:29Z</dcterms:created>
  <dcterms:modified xsi:type="dcterms:W3CDTF">2021-12-01T14:49:45Z</dcterms:modified>
</cp:coreProperties>
</file>