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7" r:id="rId2"/>
  </p:sldIdLst>
  <p:sldSz cx="21602700" cy="32404050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0206">
          <p15:clr>
            <a:srgbClr val="A4A3A4"/>
          </p15:clr>
        </p15:guide>
        <p15:guide id="2" pos="68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384D"/>
    <a:srgbClr val="6C6254"/>
    <a:srgbClr val="FFC100"/>
    <a:srgbClr val="13204E"/>
    <a:srgbClr val="002E58"/>
    <a:srgbClr val="F66A00"/>
    <a:srgbClr val="F4FFF5"/>
    <a:srgbClr val="09230E"/>
    <a:srgbClr val="606060"/>
    <a:srgbClr val="2113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397" autoAdjust="0"/>
    <p:restoredTop sz="94589"/>
  </p:normalViewPr>
  <p:slideViewPr>
    <p:cSldViewPr>
      <p:cViewPr>
        <p:scale>
          <a:sx n="50" d="100"/>
          <a:sy n="50" d="100"/>
        </p:scale>
        <p:origin x="-192" y="858"/>
      </p:cViewPr>
      <p:guideLst>
        <p:guide orient="horz" pos="10206"/>
        <p:guide pos="680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0" d="100"/>
        <a:sy n="1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59E85A-7BBA-4707-AB4C-C7BD614F8D83}" type="datetimeFigureOut">
              <a:rPr lang="ko-KR" altLang="en-US" smtClean="0"/>
              <a:t>2021-12-01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286000" y="685800"/>
            <a:ext cx="228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BFC8B4-D810-491B-A7CC-11E9B61D19A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50656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BFC8B4-D810-491B-A7CC-11E9B61D19A3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991918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620838" y="10066338"/>
            <a:ext cx="18361025" cy="694531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3240088" y="18362613"/>
            <a:ext cx="15122525" cy="82804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9E2791-ACE6-4D7B-80B5-40A42C4810A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E20A841-B68D-41C3-A5BE-9D2EC7119D1E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15662275" y="1296988"/>
            <a:ext cx="4860925" cy="27649487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1079500" y="1296988"/>
            <a:ext cx="14430375" cy="27649487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8BF22C-DD1D-42E3-A661-B02D4F6755B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DA28416-4E37-453E-AEC4-EF7985F8F01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06563" y="20823238"/>
            <a:ext cx="18362612" cy="643572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706563" y="13733463"/>
            <a:ext cx="18362612" cy="70897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26ECA7-083E-472E-BEC2-5B88BCE56617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1079500" y="7561263"/>
            <a:ext cx="9645650" cy="21385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877550" y="7561263"/>
            <a:ext cx="9645650" cy="21385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0EDCC7-2DE4-4833-8BA1-E1476C00BEE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079500" y="7253288"/>
            <a:ext cx="9545638" cy="3022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79500" y="10275888"/>
            <a:ext cx="9545638" cy="186705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10974388" y="7253288"/>
            <a:ext cx="9548812" cy="3022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10974388" y="10275888"/>
            <a:ext cx="9548812" cy="186705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F0DAB9-1B22-4476-86E5-E69398500BA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FF7DD7-DD0B-4B73-9CA4-77C93E1E735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CCBEDE-A03F-4898-9C90-165FA181EC2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79500" y="1290638"/>
            <a:ext cx="7107238" cy="5489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445500" y="1290638"/>
            <a:ext cx="12077700" cy="276558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079500" y="6780213"/>
            <a:ext cx="7107238" cy="221662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025623-C564-4E20-987E-BE98D907A2D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233863" y="22682200"/>
            <a:ext cx="12961937" cy="2678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4233863" y="2895600"/>
            <a:ext cx="12961937" cy="1944211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233863" y="25360313"/>
            <a:ext cx="12961937" cy="38036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D394B8-9ACC-453E-A90E-D0C5171E199E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1296988"/>
            <a:ext cx="19443700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9500" y="7561263"/>
            <a:ext cx="19443700" cy="2138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0" y="29508450"/>
            <a:ext cx="504190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>
              <a:defRPr sz="4700"/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380288" y="29508450"/>
            <a:ext cx="6842125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 algn="ctr">
              <a:defRPr sz="4700"/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481300" y="29508450"/>
            <a:ext cx="504190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 algn="r">
              <a:defRPr sz="4700"/>
            </a:lvl1pPr>
          </a:lstStyle>
          <a:p>
            <a:fld id="{8AFD4BAB-1370-4384-BFC7-D2CD913F0926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+mj-lt"/>
          <a:ea typeface="+mj-ea"/>
          <a:cs typeface="+mj-cs"/>
        </a:defRPr>
      </a:lvl1pPr>
      <a:lvl2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1157288" indent="-1157288" algn="l" defTabSz="3086100" rtl="0" eaLnBrk="0" fontAlgn="base" latinLnBrk="1" hangingPunct="0">
        <a:spcBef>
          <a:spcPct val="20000"/>
        </a:spcBef>
        <a:spcAft>
          <a:spcPct val="0"/>
        </a:spcAft>
        <a:buChar char="•"/>
        <a:defRPr kumimoji="1" sz="10800">
          <a:solidFill>
            <a:schemeClr val="tx1"/>
          </a:solidFill>
          <a:latin typeface="+mn-lt"/>
          <a:ea typeface="+mn-ea"/>
          <a:cs typeface="+mn-cs"/>
        </a:defRPr>
      </a:lvl1pPr>
      <a:lvl2pPr marL="2508250" indent="-965200" algn="l" defTabSz="3086100" rtl="0" eaLnBrk="0" fontAlgn="base" latinLnBrk="1" hangingPunct="0">
        <a:spcBef>
          <a:spcPct val="20000"/>
        </a:spcBef>
        <a:spcAft>
          <a:spcPct val="0"/>
        </a:spcAft>
        <a:buChar char="–"/>
        <a:defRPr kumimoji="1" sz="9500">
          <a:solidFill>
            <a:schemeClr val="tx1"/>
          </a:solidFill>
          <a:latin typeface="+mn-lt"/>
          <a:ea typeface="+mn-ea"/>
        </a:defRPr>
      </a:lvl2pPr>
      <a:lvl3pPr marL="385762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•"/>
        <a:defRPr kumimoji="1" sz="8100">
          <a:solidFill>
            <a:schemeClr val="tx1"/>
          </a:solidFill>
          <a:latin typeface="+mn-lt"/>
          <a:ea typeface="+mn-ea"/>
        </a:defRPr>
      </a:lvl3pPr>
      <a:lvl4pPr marL="540067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–"/>
        <a:defRPr kumimoji="1" sz="6800">
          <a:solidFill>
            <a:schemeClr val="tx1"/>
          </a:solidFill>
          <a:latin typeface="+mn-lt"/>
          <a:ea typeface="+mn-ea"/>
        </a:defRPr>
      </a:lvl4pPr>
      <a:lvl5pPr marL="694372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5pPr>
      <a:lvl6pPr marL="74009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6pPr>
      <a:lvl7pPr marL="78581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7pPr>
      <a:lvl8pPr marL="83153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8pPr>
      <a:lvl9pPr marL="87725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AutoShape 6"/>
          <p:cNvSpPr>
            <a:spLocks noChangeArrowheads="1"/>
          </p:cNvSpPr>
          <p:nvPr/>
        </p:nvSpPr>
        <p:spPr bwMode="auto">
          <a:xfrm>
            <a:off x="481430" y="518421"/>
            <a:ext cx="20611271" cy="4030180"/>
          </a:xfrm>
          <a:prstGeom prst="roundRect">
            <a:avLst>
              <a:gd name="adj" fmla="val 16667"/>
            </a:avLst>
          </a:prstGeom>
          <a:solidFill>
            <a:srgbClr val="696969"/>
          </a:solidFill>
          <a:ln w="50800">
            <a:solidFill>
              <a:srgbClr val="696969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defTabSz="3089186"/>
            <a:r>
              <a:rPr lang="ko-KR" altLang="en-US" sz="6000" dirty="0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코로나</a:t>
            </a:r>
            <a:r>
              <a:rPr lang="en-US" altLang="ko-KR" sz="6000" dirty="0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19</a:t>
            </a:r>
            <a:r>
              <a:rPr lang="ko-KR" altLang="en-US" sz="6000" dirty="0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대유행으로 인한</a:t>
            </a:r>
            <a:endParaRPr lang="en-US" altLang="ko-KR" sz="6000" dirty="0" smtClean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defTabSz="3089186"/>
            <a:r>
              <a:rPr lang="ko-KR" altLang="en-US" sz="6000" dirty="0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안경원의 변화에 관한 실태조사</a:t>
            </a:r>
            <a:endParaRPr lang="en-US" altLang="ko-KR" sz="6000" dirty="0" smtClean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defTabSz="3089186"/>
            <a:endParaRPr lang="en-US" altLang="ko-KR" sz="2002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defTabSz="3089186"/>
            <a:r>
              <a:rPr lang="ko-KR" altLang="en-US" sz="4004" b="1" dirty="0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조현</a:t>
            </a:r>
            <a:r>
              <a:rPr lang="ko-KR" altLang="en-US" sz="4004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종</a:t>
            </a:r>
            <a:r>
              <a:rPr lang="en-US" altLang="ko-KR" sz="4400" b="1" baseline="30000" dirty="0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1</a:t>
            </a:r>
            <a:r>
              <a:rPr lang="ko-KR" altLang="en-US" sz="4004" b="1" dirty="0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ko-KR" altLang="en-US" sz="4004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∙ </a:t>
            </a:r>
            <a:r>
              <a:rPr lang="ko-KR" altLang="en-US" sz="4400" b="1" dirty="0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김세진</a:t>
            </a:r>
            <a:r>
              <a:rPr lang="en-US" altLang="ko-KR" sz="4400" b="1" baseline="30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1</a:t>
            </a:r>
            <a:r>
              <a:rPr lang="ko-KR" altLang="en-US" sz="4400" b="1" baseline="30000" dirty="0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ko-KR" altLang="en-US" sz="4004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∙ </a:t>
            </a:r>
            <a:r>
              <a:rPr lang="ko-KR" altLang="en-US" sz="4004" b="1" dirty="0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박창원</a:t>
            </a:r>
            <a:r>
              <a:rPr lang="en-US" altLang="ko-KR" sz="4000" b="1" baseline="30000" dirty="0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2 </a:t>
            </a:r>
            <a:r>
              <a:rPr lang="ko-KR" altLang="en-US" sz="4004" b="1" dirty="0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∙ 김효진</a:t>
            </a:r>
            <a:r>
              <a:rPr lang="en-US" altLang="ko-KR" sz="4000" b="1" baseline="30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en-US" altLang="ko-KR" sz="4000" b="1" baseline="30000" dirty="0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1</a:t>
            </a:r>
            <a:r>
              <a:rPr lang="en-US" altLang="ko-KR" sz="4000" b="1" baseline="30000" dirty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*</a:t>
            </a:r>
            <a:r>
              <a:rPr lang="ko-KR" altLang="en-US" sz="4004" b="1" dirty="0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endParaRPr lang="en-US" altLang="ko-KR" sz="4004" b="1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defTabSz="3089186"/>
            <a:endParaRPr lang="en-US" altLang="ko-KR" sz="2002" b="1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defTabSz="3084552"/>
            <a:r>
              <a:rPr lang="en-US" altLang="ko-KR" sz="3600" b="1" baseline="30000" dirty="0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1</a:t>
            </a:r>
            <a:r>
              <a:rPr lang="ko-KR" altLang="en-US" sz="3600" b="1" dirty="0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백</a:t>
            </a:r>
            <a:r>
              <a:rPr lang="ko-KR" altLang="en-US" sz="36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석</a:t>
            </a:r>
            <a:r>
              <a:rPr lang="ko-KR" altLang="en-US" sz="3600" b="1" dirty="0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대학교  </a:t>
            </a:r>
            <a:r>
              <a:rPr lang="ko-KR" altLang="en-US" sz="36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안경광학과</a:t>
            </a:r>
            <a:r>
              <a:rPr lang="en-US" altLang="ko-KR" sz="36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,</a:t>
            </a:r>
            <a:r>
              <a:rPr lang="ko-KR" altLang="en-US" sz="36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en-US" altLang="ko-KR" sz="3600" b="1" baseline="30000" dirty="0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2</a:t>
            </a:r>
            <a:r>
              <a:rPr lang="ko-KR" altLang="en-US" sz="3600" b="1" dirty="0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백석문화대학</a:t>
            </a:r>
            <a:r>
              <a:rPr lang="ko-KR" altLang="en-US" sz="36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교</a:t>
            </a:r>
            <a:r>
              <a:rPr lang="ko-KR" altLang="en-US" sz="3600" b="1" dirty="0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안경광학과</a:t>
            </a:r>
            <a:endParaRPr lang="ko-KR" altLang="en-US" sz="3600" b="1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2168" name="Rectangle 333"/>
          <p:cNvSpPr>
            <a:spLocks noChangeArrowheads="1"/>
          </p:cNvSpPr>
          <p:nvPr/>
        </p:nvSpPr>
        <p:spPr bwMode="auto">
          <a:xfrm>
            <a:off x="6077" y="-98507"/>
            <a:ext cx="184627" cy="878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 sz="5106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077" y="-98507"/>
            <a:ext cx="184627" cy="878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389" tIns="45694" rIns="91389" bIns="45694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06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6077" y="-98507"/>
            <a:ext cx="184627" cy="878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389" tIns="45694" rIns="91389" bIns="45694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06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6077" y="-98507"/>
            <a:ext cx="184627" cy="878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389" tIns="45694" rIns="91389" bIns="45694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06"/>
          </a:p>
        </p:txBody>
      </p:sp>
      <p:sp>
        <p:nvSpPr>
          <p:cNvPr id="2" name="TextBox 1"/>
          <p:cNvSpPr txBox="1"/>
          <p:nvPr/>
        </p:nvSpPr>
        <p:spPr>
          <a:xfrm>
            <a:off x="7215868" y="31532841"/>
            <a:ext cx="7067962" cy="6462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3599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2021</a:t>
            </a:r>
            <a:r>
              <a:rPr lang="ko-KR" altLang="en-US" sz="3599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3599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한국안광학회 동계학술대회</a:t>
            </a:r>
          </a:p>
        </p:txBody>
      </p:sp>
      <p:pic>
        <p:nvPicPr>
          <p:cNvPr id="22" name="Picture 2" descr="D:\학과자료-20014년부터 2016년까지\2016년 학과서류\2016년 한국안광학회지 자료\한국안광학회 원마크.jpg">
            <a:extLst>
              <a:ext uri="{FF2B5EF4-FFF2-40B4-BE49-F238E27FC236}">
                <a16:creationId xmlns:a16="http://schemas.microsoft.com/office/drawing/2014/main" xmlns="" id="{DB39E330-D165-B34A-A1E9-97793A388C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211" y="1161423"/>
            <a:ext cx="3311561" cy="2435487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09544510-645B-F648-87C3-4E9A9E669926}"/>
              </a:ext>
            </a:extLst>
          </p:cNvPr>
          <p:cNvGrpSpPr/>
          <p:nvPr/>
        </p:nvGrpSpPr>
        <p:grpSpPr>
          <a:xfrm>
            <a:off x="481429" y="5051526"/>
            <a:ext cx="7928306" cy="4310320"/>
            <a:chOff x="482172" y="5050191"/>
            <a:chExt cx="6873606" cy="6164134"/>
          </a:xfrm>
        </p:grpSpPr>
        <p:sp>
          <p:nvSpPr>
            <p:cNvPr id="4" name="직사각형 3">
              <a:extLst>
                <a:ext uri="{FF2B5EF4-FFF2-40B4-BE49-F238E27FC236}">
                  <a16:creationId xmlns:a16="http://schemas.microsoft.com/office/drawing/2014/main" xmlns="" id="{99933089-4267-014C-B5CB-6FB1176F5CC5}"/>
                </a:ext>
              </a:extLst>
            </p:cNvPr>
            <p:cNvSpPr/>
            <p:nvPr/>
          </p:nvSpPr>
          <p:spPr bwMode="auto">
            <a:xfrm>
              <a:off x="482172" y="5439708"/>
              <a:ext cx="6873606" cy="5766160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defTabSz="3084552"/>
              <a:endParaRPr lang="ko-KR" altLang="en-US" sz="6097"/>
            </a:p>
          </p:txBody>
        </p:sp>
        <p:sp>
          <p:nvSpPr>
            <p:cNvPr id="5" name="모서리가 둥근 직사각형 4"/>
            <p:cNvSpPr/>
            <p:nvPr/>
          </p:nvSpPr>
          <p:spPr bwMode="auto">
            <a:xfrm>
              <a:off x="623858" y="5050191"/>
              <a:ext cx="6590233" cy="968734"/>
            </a:xfrm>
            <a:prstGeom prst="roundRect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3084552"/>
              <a:r>
                <a:rPr lang="en-US" altLang="ko-KR" sz="3994" b="1" dirty="0">
                  <a:ln w="18415" cmpd="sng">
                    <a:noFill/>
                    <a:prstDash val="solid"/>
                  </a:ln>
                  <a:solidFill>
                    <a:schemeClr val="bg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cs typeface="Calibri" panose="020F0502020204030204" pitchFamily="34" charset="0"/>
                </a:rPr>
                <a:t>INTRODUCTION</a:t>
              </a:r>
              <a:endParaRPr lang="ko-KR" altLang="en-US" sz="3994" b="1" dirty="0">
                <a:ln w="18415" cmpd="sng">
                  <a:noFill/>
                  <a:prstDash val="solid"/>
                </a:ln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Calibri" panose="020F0502020204030204" pitchFamily="34" charset="0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xmlns="" id="{908B7893-B25B-704D-8991-4D93B8667672}"/>
                </a:ext>
              </a:extLst>
            </p:cNvPr>
            <p:cNvSpPr txBox="1"/>
            <p:nvPr/>
          </p:nvSpPr>
          <p:spPr>
            <a:xfrm>
              <a:off x="606148" y="6460733"/>
              <a:ext cx="6607944" cy="47535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sz="28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코로나</a:t>
              </a:r>
              <a:r>
                <a:rPr lang="en-US" altLang="ko-KR" sz="28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19 </a:t>
              </a:r>
              <a:r>
                <a:rPr lang="ko-KR" altLang="en-US" sz="28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대유행 시점에서 </a:t>
              </a:r>
              <a:r>
                <a:rPr lang="ko-KR" altLang="en-US" sz="28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안경사를</a:t>
              </a:r>
              <a:r>
                <a:rPr lang="ko-KR" altLang="en-US" sz="28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대상으로 코로나 </a:t>
              </a:r>
              <a:r>
                <a:rPr lang="en-US" altLang="ko-KR" sz="28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19 </a:t>
              </a:r>
              <a:r>
                <a:rPr lang="ko-KR" altLang="en-US" sz="28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대유행으로 인한 안경원 고객 감소와 직원 관리의 변화를 확인하여 포스트 코로나 시대의 안경 산업의 미래 대응 </a:t>
              </a:r>
              <a:r>
                <a:rPr lang="ko-KR" altLang="en-US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방</a:t>
              </a:r>
              <a:r>
                <a:rPr lang="ko-KR" altLang="en-US" sz="28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안을 모색하기 위한 기초자료로 활용하고자 하였다</a:t>
              </a:r>
              <a:r>
                <a:rPr lang="en-US" altLang="ko-KR" sz="28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</a:t>
              </a:r>
              <a:endParaRPr lang="en-US" sz="2800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xmlns="" id="{A58C45BB-483C-9A4A-8686-B66EC3AD0F7C}"/>
              </a:ext>
            </a:extLst>
          </p:cNvPr>
          <p:cNvGrpSpPr/>
          <p:nvPr/>
        </p:nvGrpSpPr>
        <p:grpSpPr>
          <a:xfrm>
            <a:off x="8569102" y="5031399"/>
            <a:ext cx="12523599" cy="4324533"/>
            <a:chOff x="7572016" y="5050190"/>
            <a:chExt cx="13553236" cy="6155678"/>
          </a:xfrm>
        </p:grpSpPr>
        <p:sp>
          <p:nvSpPr>
            <p:cNvPr id="7" name="직사각형 6">
              <a:extLst>
                <a:ext uri="{FF2B5EF4-FFF2-40B4-BE49-F238E27FC236}">
                  <a16:creationId xmlns:a16="http://schemas.microsoft.com/office/drawing/2014/main" xmlns="" id="{D34AD32B-2D1B-E24D-9BB0-731AD312E448}"/>
                </a:ext>
              </a:extLst>
            </p:cNvPr>
            <p:cNvSpPr/>
            <p:nvPr/>
          </p:nvSpPr>
          <p:spPr bwMode="auto">
            <a:xfrm>
              <a:off x="7572016" y="5439708"/>
              <a:ext cx="13553236" cy="5766160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defTabSz="3084552"/>
              <a:endParaRPr lang="ko-KR" altLang="en-US" sz="6097"/>
            </a:p>
          </p:txBody>
        </p:sp>
        <p:sp>
          <p:nvSpPr>
            <p:cNvPr id="57" name="모서리가 둥근 직사각형 56"/>
            <p:cNvSpPr/>
            <p:nvPr/>
          </p:nvSpPr>
          <p:spPr bwMode="auto">
            <a:xfrm>
              <a:off x="7826159" y="5050190"/>
              <a:ext cx="13082858" cy="968737"/>
            </a:xfrm>
            <a:prstGeom prst="roundRect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3084552"/>
              <a:r>
                <a:rPr lang="en-US" altLang="ko-KR" sz="3994" b="1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rPr>
                <a:t>METHODS</a:t>
              </a:r>
              <a:endParaRPr lang="ko-KR" altLang="en-US" sz="3994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endParaRPr>
            </a:p>
            <a:p>
              <a:pPr algn="ctr" defTabSz="3084552"/>
              <a:endParaRPr lang="ko-KR" altLang="en-US" sz="3998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9C510AB0-F81F-974F-8800-BB0FD6BC90CC}"/>
                </a:ext>
              </a:extLst>
            </p:cNvPr>
            <p:cNvSpPr txBox="1"/>
            <p:nvPr/>
          </p:nvSpPr>
          <p:spPr>
            <a:xfrm>
              <a:off x="7869924" y="6444125"/>
              <a:ext cx="13082859" cy="47314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ko-KR" altLang="en-US" sz="28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본 </a:t>
              </a:r>
              <a:r>
                <a:rPr lang="ko-KR" altLang="en-US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연구는 평균 연령은 </a:t>
              </a:r>
              <a:r>
                <a:rPr lang="en-US" altLang="ko-KR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29.93±7.06</a:t>
              </a:r>
              <a:r>
                <a:rPr lang="ko-KR" altLang="en-US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세이고 안경원 평균 근무 </a:t>
              </a:r>
              <a:r>
                <a:rPr lang="ko-KR" altLang="en-US" sz="28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 기간이 </a:t>
              </a:r>
              <a:r>
                <a:rPr lang="en-US" altLang="ko-KR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1.99±1.13</a:t>
              </a:r>
              <a:r>
                <a:rPr lang="ko-KR" altLang="en-US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년인 안경사 </a:t>
              </a:r>
              <a:r>
                <a:rPr lang="en-US" altLang="ko-KR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123</a:t>
              </a:r>
              <a:r>
                <a:rPr lang="ko-KR" altLang="en-US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명을 대상으로 하였다</a:t>
              </a:r>
              <a:r>
                <a:rPr lang="en-US" altLang="ko-KR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 </a:t>
              </a:r>
              <a:r>
                <a:rPr lang="ko-KR" altLang="en-US" sz="2800" spc="-15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조사방법은 </a:t>
              </a:r>
              <a:r>
                <a:rPr lang="ko-KR" altLang="en-US" sz="2800" spc="-15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대상자의 일반적 특성에 </a:t>
              </a:r>
              <a:r>
                <a:rPr lang="ko-KR" altLang="en-US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관한 </a:t>
              </a:r>
              <a:r>
                <a:rPr lang="en-US" altLang="ko-KR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22</a:t>
              </a:r>
              <a:r>
                <a:rPr lang="ko-KR" altLang="en-US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문항과 코로나</a:t>
              </a:r>
              <a:r>
                <a:rPr lang="en-US" altLang="ko-KR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19</a:t>
              </a:r>
              <a:r>
                <a:rPr lang="ko-KR" altLang="en-US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의 대유행으로 인한 안경원의 변화에 관한 </a:t>
              </a:r>
              <a:r>
                <a:rPr lang="en-US" altLang="ko-KR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6</a:t>
              </a:r>
              <a:r>
                <a:rPr lang="ko-KR" altLang="en-US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개의 문항</a:t>
              </a:r>
              <a:r>
                <a:rPr lang="en-US" altLang="ko-KR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, </a:t>
              </a:r>
              <a:r>
                <a:rPr lang="ko-KR" altLang="en-US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코로나</a:t>
              </a:r>
              <a:r>
                <a:rPr lang="en-US" altLang="ko-KR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19 </a:t>
              </a:r>
              <a:r>
                <a:rPr lang="ko-KR" altLang="en-US" sz="2800" spc="-15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대유행으로 동안 안경원 직원 관리에 </a:t>
              </a:r>
              <a:r>
                <a:rPr lang="ko-KR" altLang="en-US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관한 </a:t>
              </a:r>
              <a:r>
                <a:rPr lang="en-US" altLang="ko-KR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7</a:t>
              </a:r>
              <a:r>
                <a:rPr lang="ko-KR" altLang="en-US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문항의 설문 도구를 사용하였으며</a:t>
              </a:r>
              <a:r>
                <a:rPr lang="en-US" altLang="ko-KR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, </a:t>
              </a:r>
              <a:r>
                <a:rPr lang="ko-KR" altLang="en-US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통계분석은 </a:t>
              </a:r>
              <a:r>
                <a:rPr lang="en-US" altLang="ko-KR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SPSS 23.0</a:t>
              </a:r>
              <a:r>
                <a:rPr lang="ko-KR" altLang="en-US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을 사용하였다</a:t>
              </a:r>
              <a:r>
                <a:rPr lang="en-US" altLang="ko-KR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</a:t>
              </a:r>
              <a:endParaRPr lang="en-US" sz="2800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0B98FA39-D31F-B246-A6EA-59DE50495DF4}"/>
              </a:ext>
            </a:extLst>
          </p:cNvPr>
          <p:cNvGrpSpPr/>
          <p:nvPr/>
        </p:nvGrpSpPr>
        <p:grpSpPr>
          <a:xfrm>
            <a:off x="507193" y="9654646"/>
            <a:ext cx="20588315" cy="14684283"/>
            <a:chOff x="507976" y="11821109"/>
            <a:chExt cx="20620087" cy="11936116"/>
          </a:xfrm>
        </p:grpSpPr>
        <p:sp>
          <p:nvSpPr>
            <p:cNvPr id="8" name="직사각형 7">
              <a:extLst>
                <a:ext uri="{FF2B5EF4-FFF2-40B4-BE49-F238E27FC236}">
                  <a16:creationId xmlns:a16="http://schemas.microsoft.com/office/drawing/2014/main" xmlns="" id="{DF3ECFC9-BC07-C643-8DC1-93FAD707EF96}"/>
                </a:ext>
              </a:extLst>
            </p:cNvPr>
            <p:cNvSpPr/>
            <p:nvPr/>
          </p:nvSpPr>
          <p:spPr bwMode="auto">
            <a:xfrm>
              <a:off x="507976" y="12070077"/>
              <a:ext cx="20620087" cy="11687148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defTabSz="3084552"/>
              <a:endParaRPr lang="ko-KR" altLang="en-US" sz="6097"/>
            </a:p>
          </p:txBody>
        </p:sp>
        <p:sp>
          <p:nvSpPr>
            <p:cNvPr id="58" name="모서리가 둥근 직사각형 57"/>
            <p:cNvSpPr/>
            <p:nvPr/>
          </p:nvSpPr>
          <p:spPr bwMode="auto">
            <a:xfrm>
              <a:off x="654943" y="11821109"/>
              <a:ext cx="20285158" cy="699942"/>
            </a:xfrm>
            <a:prstGeom prst="roundRect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3084552"/>
              <a:r>
                <a:rPr lang="en-US" altLang="ko-KR" sz="3994" b="1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rPr>
                <a:t>RESULTS</a:t>
              </a:r>
              <a:endParaRPr lang="ko-KR" altLang="en-US" sz="3994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endParaRPr>
            </a:p>
            <a:p>
              <a:pPr algn="ctr" defTabSz="3084552"/>
              <a:endParaRPr lang="ko-KR" altLang="en-US" sz="3998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58F0ACEA-ABCC-D14D-817C-F1AEF92D0100}"/>
                </a:ext>
              </a:extLst>
            </p:cNvPr>
            <p:cNvSpPr txBox="1"/>
            <p:nvPr/>
          </p:nvSpPr>
          <p:spPr>
            <a:xfrm>
              <a:off x="654941" y="12770019"/>
              <a:ext cx="20254075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altLang="ko-KR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xmlns="" id="{E3475DE9-28CC-7D4F-A53B-3EEBCC43AFCE}"/>
              </a:ext>
            </a:extLst>
          </p:cNvPr>
          <p:cNvGrpSpPr/>
          <p:nvPr/>
        </p:nvGrpSpPr>
        <p:grpSpPr>
          <a:xfrm>
            <a:off x="481429" y="24799686"/>
            <a:ext cx="10190012" cy="6372271"/>
            <a:chOff x="482172" y="24249101"/>
            <a:chExt cx="10205738" cy="6961833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xmlns="" id="{D75378BB-9202-9F47-A4DC-69DD4A155EBE}"/>
                </a:ext>
              </a:extLst>
            </p:cNvPr>
            <p:cNvGrpSpPr/>
            <p:nvPr/>
          </p:nvGrpSpPr>
          <p:grpSpPr>
            <a:xfrm>
              <a:off x="482172" y="24249101"/>
              <a:ext cx="10132437" cy="6961833"/>
              <a:chOff x="560593" y="24225365"/>
              <a:chExt cx="10122519" cy="6955018"/>
            </a:xfrm>
          </p:grpSpPr>
          <p:sp>
            <p:nvSpPr>
              <p:cNvPr id="9" name="직사각형 8">
                <a:extLst>
                  <a:ext uri="{FF2B5EF4-FFF2-40B4-BE49-F238E27FC236}">
                    <a16:creationId xmlns:a16="http://schemas.microsoft.com/office/drawing/2014/main" xmlns="" id="{8638A797-6818-C241-8658-D7FB33162F9C}"/>
                  </a:ext>
                </a:extLst>
              </p:cNvPr>
              <p:cNvSpPr/>
              <p:nvPr/>
            </p:nvSpPr>
            <p:spPr bwMode="auto">
              <a:xfrm>
                <a:off x="560593" y="24559983"/>
                <a:ext cx="10122519" cy="6620400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389" tIns="45694" rIns="91389" bIns="45694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3084552"/>
                <a:endParaRPr lang="ko-KR" altLang="en-US" sz="6097"/>
              </a:p>
            </p:txBody>
          </p:sp>
          <p:sp>
            <p:nvSpPr>
              <p:cNvPr id="59" name="모서리가 둥근 직사각형 58"/>
              <p:cNvSpPr/>
              <p:nvPr/>
            </p:nvSpPr>
            <p:spPr bwMode="auto">
              <a:xfrm>
                <a:off x="684448" y="24225365"/>
                <a:ext cx="9826275" cy="705600"/>
              </a:xfrm>
              <a:prstGeom prst="roundRect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389" tIns="45694" rIns="91389" bIns="45694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defTabSz="3081471"/>
                <a:r>
                  <a:rPr lang="en-US" altLang="ko-KR" sz="3994" b="1" dirty="0">
                    <a:solidFill>
                      <a:schemeClr val="bg1"/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  <a:cs typeface="Calibri" panose="020F0502020204030204" pitchFamily="34" charset="0"/>
                  </a:rPr>
                  <a:t>CONCLUSIONS</a:t>
                </a:r>
                <a:endParaRPr lang="ko-KR" altLang="en-US" sz="3994" b="1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10EA6FEA-B2CB-B04E-B104-5B4CA77F50D4}"/>
                </a:ext>
              </a:extLst>
            </p:cNvPr>
            <p:cNvSpPr txBox="1"/>
            <p:nvPr/>
          </p:nvSpPr>
          <p:spPr>
            <a:xfrm>
              <a:off x="555155" y="25290338"/>
              <a:ext cx="10132755" cy="36315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sz="2800" spc="-15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코로나</a:t>
              </a:r>
              <a:r>
                <a:rPr lang="en-US" altLang="ko-KR" sz="2800" spc="-15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19 </a:t>
              </a:r>
              <a:r>
                <a:rPr lang="ko-KR" altLang="en-US" sz="2800" spc="-15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대유행으로 인한 </a:t>
              </a:r>
              <a:r>
                <a:rPr lang="ko-KR" altLang="en-US" sz="2800" spc="-150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안경사들의</a:t>
              </a:r>
              <a:r>
                <a:rPr lang="ko-KR" altLang="en-US" sz="2800" spc="-15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업무변동이 </a:t>
              </a:r>
              <a:r>
                <a:rPr lang="ko-KR" altLang="en-US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발생하였고</a:t>
              </a:r>
              <a:r>
                <a:rPr lang="en-US" altLang="ko-KR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, </a:t>
              </a:r>
              <a:r>
                <a:rPr lang="ko-KR" altLang="en-US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안경원을 방문하는 고객의 감소를 </a:t>
              </a:r>
              <a:r>
                <a:rPr lang="ko-KR" altLang="en-US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</a:t>
              </a:r>
              <a:r>
                <a:rPr lang="ko-KR" altLang="en-US" sz="28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</a:t>
              </a:r>
              <a:r>
                <a:rPr lang="ko-KR" altLang="en-US" sz="28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확인하였다</a:t>
              </a:r>
              <a:r>
                <a:rPr lang="en-US" altLang="ko-KR" sz="28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 </a:t>
              </a:r>
              <a:r>
                <a:rPr lang="ko-KR" altLang="en-US" sz="28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신종감염병</a:t>
              </a:r>
              <a:r>
                <a:rPr lang="ko-KR" altLang="en-US" sz="28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</a:t>
              </a:r>
              <a:r>
                <a:rPr lang="ko-KR" altLang="en-US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예방에 대한 </a:t>
              </a:r>
              <a:r>
                <a:rPr lang="ko-KR" altLang="en-US" sz="2800" spc="-15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교육과 </a:t>
              </a:r>
              <a:r>
                <a:rPr lang="ko-KR" altLang="en-US" sz="28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공중보건 </a:t>
              </a:r>
              <a:r>
                <a:rPr lang="ko-KR" altLang="en-US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지침 및 정부 정책 변경 사항에 </a:t>
              </a:r>
              <a:r>
                <a:rPr lang="ko-KR" altLang="en-US" sz="28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관한 최신 </a:t>
              </a:r>
              <a:r>
                <a:rPr lang="ko-KR" altLang="en-US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정보를 인지하고</a:t>
              </a:r>
              <a:r>
                <a:rPr lang="en-US" altLang="ko-KR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, </a:t>
              </a:r>
              <a:r>
                <a:rPr lang="ko-KR" altLang="en-US" sz="28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이와 </a:t>
              </a:r>
              <a:r>
                <a:rPr lang="ko-KR" altLang="en-US" sz="28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관련하여 </a:t>
              </a:r>
              <a:r>
                <a:rPr lang="ko-KR" altLang="en-US" sz="2800" spc="-15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안경원에서</a:t>
              </a:r>
              <a:r>
                <a:rPr lang="ko-KR" altLang="en-US" sz="2800" spc="-15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적절한 근무 환경 및 대응체계의</a:t>
              </a:r>
              <a:r>
                <a:rPr lang="ko-KR" altLang="en-US" sz="28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</a:t>
              </a:r>
              <a:r>
                <a:rPr lang="ko-KR" altLang="en-US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구축이 필요할 것으로 보인다</a:t>
              </a:r>
              <a:r>
                <a:rPr lang="en-US" altLang="ko-KR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</a:t>
              </a:r>
              <a:endParaRPr lang="en-US" sz="2800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xmlns="" id="{4931802E-97AE-4B4A-AB3C-882461B38A9F}"/>
              </a:ext>
            </a:extLst>
          </p:cNvPr>
          <p:cNvGrpSpPr/>
          <p:nvPr/>
        </p:nvGrpSpPr>
        <p:grpSpPr>
          <a:xfrm>
            <a:off x="10975195" y="24799686"/>
            <a:ext cx="10117506" cy="6372268"/>
            <a:chOff x="10992132" y="24249106"/>
            <a:chExt cx="10133119" cy="6961828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xmlns="" id="{F8F8CD25-4976-A54A-80A8-04D2AB445846}"/>
                </a:ext>
              </a:extLst>
            </p:cNvPr>
            <p:cNvGrpSpPr/>
            <p:nvPr/>
          </p:nvGrpSpPr>
          <p:grpSpPr>
            <a:xfrm>
              <a:off x="10992132" y="24249106"/>
              <a:ext cx="10133119" cy="6961828"/>
              <a:chOff x="11007969" y="24247710"/>
              <a:chExt cx="10123200" cy="6955013"/>
            </a:xfrm>
          </p:grpSpPr>
          <p:sp>
            <p:nvSpPr>
              <p:cNvPr id="10" name="직사각형 9">
                <a:extLst>
                  <a:ext uri="{FF2B5EF4-FFF2-40B4-BE49-F238E27FC236}">
                    <a16:creationId xmlns:a16="http://schemas.microsoft.com/office/drawing/2014/main" xmlns="" id="{9F158DD6-0D08-F14A-9712-B895C6848514}"/>
                  </a:ext>
                </a:extLst>
              </p:cNvPr>
              <p:cNvSpPr/>
              <p:nvPr/>
            </p:nvSpPr>
            <p:spPr bwMode="auto">
              <a:xfrm>
                <a:off x="11007969" y="24586266"/>
                <a:ext cx="10123200" cy="6616457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389" tIns="45694" rIns="91389" bIns="45694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3084552"/>
                <a:endParaRPr lang="ko-KR" altLang="en-US" sz="6097"/>
              </a:p>
            </p:txBody>
          </p:sp>
          <p:sp>
            <p:nvSpPr>
              <p:cNvPr id="66" name="모서리가 둥근 직사각형 65"/>
              <p:cNvSpPr/>
              <p:nvPr/>
            </p:nvSpPr>
            <p:spPr bwMode="auto">
              <a:xfrm>
                <a:off x="11233398" y="24247710"/>
                <a:ext cx="9725470" cy="705600"/>
              </a:xfrm>
              <a:prstGeom prst="roundRect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389" tIns="45694" rIns="91389" bIns="45694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defTabSz="3081471"/>
                <a:r>
                  <a:rPr lang="en-CA" altLang="ko-KR" sz="3994" b="1" dirty="0">
                    <a:solidFill>
                      <a:schemeClr val="bg1"/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  <a:cs typeface="Calibri" panose="020F0502020204030204" pitchFamily="34" charset="0"/>
                  </a:rPr>
                  <a:t>REFERENCES</a:t>
                </a:r>
                <a:endParaRPr lang="ko-KR" altLang="en-US" sz="3994" b="1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xmlns="" id="{C8107D12-3FCE-874C-8BC6-4CE087D15BE9}"/>
                </a:ext>
              </a:extLst>
            </p:cNvPr>
            <p:cNvSpPr txBox="1"/>
            <p:nvPr/>
          </p:nvSpPr>
          <p:spPr>
            <a:xfrm>
              <a:off x="11217782" y="25093663"/>
              <a:ext cx="9624066" cy="59202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altLang="ko-KR" sz="24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[1]</a:t>
              </a:r>
              <a:r>
                <a:rPr lang="ko-KR" altLang="en-US" sz="24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</a:t>
              </a:r>
              <a:r>
                <a:rPr lang="en-US" altLang="ko-KR" sz="24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Choi YH, Hospital infection control practice in </a:t>
              </a:r>
              <a:r>
                <a:rPr lang="en-US" altLang="ko-KR" sz="24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the COVID-19 </a:t>
              </a:r>
              <a:r>
                <a:rPr lang="en-US" altLang="ko-KR" sz="24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era: An </a:t>
              </a:r>
              <a:r>
                <a:rPr lang="en-US" altLang="ko-KR" sz="24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experience </a:t>
              </a:r>
              <a:r>
                <a:rPr lang="en-US" altLang="ko-KR" sz="24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of </a:t>
              </a:r>
              <a:r>
                <a:rPr lang="en-US" altLang="ko-KR" sz="24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university </a:t>
              </a:r>
              <a:r>
                <a:rPr lang="en-US" altLang="ko-KR" sz="24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a</a:t>
              </a:r>
              <a:r>
                <a:rPr lang="en-US" altLang="ko-KR" sz="24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ffiliated </a:t>
              </a:r>
              <a:r>
                <a:rPr lang="en-US" altLang="ko-KR" sz="24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h</a:t>
              </a:r>
              <a:r>
                <a:rPr lang="en-US" altLang="ko-KR" sz="24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ospital</a:t>
              </a:r>
              <a:r>
                <a:rPr lang="en-US" altLang="ko-KR" sz="24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 </a:t>
              </a:r>
              <a:r>
                <a:rPr lang="en-US" altLang="ko-KR" sz="24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Korean J Med.</a:t>
              </a:r>
              <a:r>
                <a:rPr lang="ko-KR" altLang="en-US" sz="24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</a:t>
              </a:r>
              <a:r>
                <a:rPr lang="en-US" altLang="ko-KR" sz="24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2020;95(5):308-314. </a:t>
              </a:r>
              <a:endParaRPr lang="en-US" altLang="ko-KR" sz="2400" dirty="0" smtClean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pPr algn="just">
                <a:lnSpc>
                  <a:spcPct val="150000"/>
                </a:lnSpc>
              </a:pPr>
              <a:r>
                <a:rPr lang="en-US" altLang="ko-KR" sz="24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[2] Sehgal </a:t>
              </a:r>
              <a:r>
                <a:rPr lang="en-US" altLang="ko-KR" sz="24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S, </a:t>
              </a:r>
              <a:r>
                <a:rPr lang="en-US" altLang="ko-KR" sz="2400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Shinde</a:t>
              </a:r>
              <a:r>
                <a:rPr lang="en-US" altLang="ko-KR" sz="24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L, </a:t>
              </a:r>
              <a:r>
                <a:rPr lang="en-US" altLang="ko-KR" sz="2400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Madheswaran</a:t>
              </a:r>
              <a:r>
                <a:rPr lang="en-US" altLang="ko-KR" sz="24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</a:t>
              </a:r>
              <a:r>
                <a:rPr lang="en-US" altLang="ko-KR" sz="24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G, et al. </a:t>
              </a:r>
              <a:r>
                <a:rPr lang="en-US" altLang="ko-KR" sz="24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Impact </a:t>
              </a:r>
              <a:r>
                <a:rPr lang="en-US" altLang="ko-KR" sz="24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of COVID-19 </a:t>
              </a:r>
              <a:r>
                <a:rPr lang="en-US" altLang="ko-KR" sz="24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on Indian optometrists: A student, </a:t>
              </a:r>
              <a:r>
                <a:rPr lang="en-US" altLang="ko-KR" sz="24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educator and </a:t>
              </a:r>
              <a:r>
                <a:rPr lang="en-US" altLang="ko-KR" sz="24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practitioner’s perspective. Indian J </a:t>
              </a:r>
              <a:r>
                <a:rPr lang="en-US" altLang="ko-KR" sz="24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Ophthalmol</a:t>
              </a:r>
              <a:r>
                <a:rPr lang="en-US" altLang="ko-KR" sz="24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 2021;69(4</a:t>
              </a:r>
              <a:r>
                <a:rPr lang="en-US" altLang="ko-KR" sz="24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):</a:t>
              </a:r>
              <a:r>
                <a:rPr lang="en-US" altLang="ko-KR" sz="24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958-963.</a:t>
              </a:r>
            </a:p>
            <a:p>
              <a:pPr algn="just">
                <a:lnSpc>
                  <a:spcPct val="150000"/>
                </a:lnSpc>
              </a:pPr>
              <a:r>
                <a:rPr lang="en-US" altLang="ko-KR" sz="24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[</a:t>
              </a:r>
              <a:r>
                <a:rPr lang="en-US" altLang="ko-KR" sz="24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3] Lee GY, Jeon JE. Factors affecting COVID-19 </a:t>
              </a:r>
              <a:r>
                <a:rPr lang="en-US" altLang="ko-KR" sz="24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Economic loss </a:t>
              </a:r>
              <a:r>
                <a:rPr lang="en-US" altLang="ko-KR" sz="24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to dental institutions : application of </a:t>
              </a:r>
              <a:r>
                <a:rPr lang="en-US" altLang="ko-KR" sz="24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multilevel analysis</a:t>
              </a:r>
              <a:r>
                <a:rPr lang="en-US" altLang="ko-KR" sz="24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 </a:t>
              </a:r>
              <a:r>
                <a:rPr lang="en-US" altLang="ko-KR" sz="24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The Journal of the Korean dental association. </a:t>
              </a:r>
              <a:r>
                <a:rPr lang="en-US" altLang="ko-KR" sz="24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2020;58(10):627-638. </a:t>
              </a:r>
              <a:endParaRPr lang="en-US" sz="2400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</p:txBody>
        </p:sp>
      </p:grpSp>
      <p:graphicFrame>
        <p:nvGraphicFramePr>
          <p:cNvPr id="23" name="표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1929285"/>
              </p:ext>
            </p:extLst>
          </p:nvPr>
        </p:nvGraphicFramePr>
        <p:xfrm>
          <a:off x="14258949" y="11000421"/>
          <a:ext cx="6593973" cy="8686038"/>
        </p:xfrm>
        <a:graphic>
          <a:graphicData uri="http://schemas.openxmlformats.org/drawingml/2006/table">
            <a:tbl>
              <a:tblPr/>
              <a:tblGrid>
                <a:gridCol w="475131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6659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49454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Variables</a:t>
                      </a:r>
                      <a:endParaRPr lang="en-US" sz="16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Mean±SD</a:t>
                      </a: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or N(%)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57110">
                <a:tc rowSpan="2">
                  <a:txBody>
                    <a:bodyPr/>
                    <a:lstStyle/>
                    <a:p>
                      <a:pPr marL="0" marR="0" indent="0" algn="just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i="0" kern="1200" dirty="0" smtClean="0"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Optician must receive education on the prevention of new infectious diseases and be aware of the latest information on public health guidelines and government policy changes.</a:t>
                      </a:r>
                      <a:endParaRPr lang="ko-KR" altLang="en-US" sz="1600" dirty="0"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Yes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99(80.5)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0501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No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24(19.5)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861278">
                <a:tc rowSpan="2">
                  <a:txBody>
                    <a:bodyPr/>
                    <a:lstStyle/>
                    <a:p>
                      <a:pPr marL="0" marR="0" indent="0" algn="just" latinLnBrk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i="0" kern="1200" dirty="0" smtClean="0"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We consider how to make good use of the inspection and response space so that we can meet the social distancing requirements of opticians and customers.</a:t>
                      </a:r>
                      <a:endParaRPr lang="ko-KR" altLang="en-US" sz="1600" dirty="0"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Yes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104(84.6)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84222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No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19(15.4)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678246">
                <a:tc rowSpan="2">
                  <a:txBody>
                    <a:bodyPr/>
                    <a:lstStyle/>
                    <a:p>
                      <a:pPr marL="0" marR="0" indent="0" algn="just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i="0" kern="1200" dirty="0" smtClean="0"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The employer of the optician alternately changes the working hours of the optician to minimize the congestion of employees.</a:t>
                      </a:r>
                      <a:endParaRPr lang="ko-KR" altLang="en-US" sz="1600" dirty="0"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Yes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79(64.2)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2852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No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44(35.8)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693786">
                <a:tc rowSpan="2">
                  <a:txBody>
                    <a:bodyPr/>
                    <a:lstStyle/>
                    <a:p>
                      <a:pPr marL="0" marR="0" indent="0" algn="just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i="0" kern="1200" dirty="0" smtClean="0"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The optician is dedicated to one customer to reduce the number of employees in contact with the customer.</a:t>
                      </a:r>
                      <a:endParaRPr lang="ko-KR" altLang="en-US" sz="1600" dirty="0"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Yes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84(68.3)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2852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No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39(31.7)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772650">
                <a:tc rowSpan="2">
                  <a:txBody>
                    <a:bodyPr/>
                    <a:lstStyle/>
                    <a:p>
                      <a:pPr marL="0" marR="0" indent="0" algn="just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i="0" kern="1200" smtClean="0"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The optician's employer shall provide an appropriate working environment in consideration of the risk of infection of employees.</a:t>
                      </a:r>
                      <a:endParaRPr lang="ko-KR" altLang="en-US" sz="1600" dirty="0"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Yes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104(84.6)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42852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No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19(15.4)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19" name="Rectangle 1"/>
          <p:cNvSpPr>
            <a:spLocks noChangeArrowheads="1"/>
          </p:cNvSpPr>
          <p:nvPr/>
        </p:nvSpPr>
        <p:spPr bwMode="auto">
          <a:xfrm>
            <a:off x="8096250" y="12652375"/>
            <a:ext cx="216027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05215" y="11000421"/>
            <a:ext cx="7248450" cy="88639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ko-KR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‘</a:t>
            </a:r>
            <a:r>
              <a:rPr lang="ko-KR" altLang="en-US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코로나</a:t>
            </a:r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19 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대유행으로 인해 업무의 변경이 </a:t>
            </a:r>
            <a:r>
              <a:rPr lang="ko-KR" altLang="en-US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있다</a:t>
            </a:r>
            <a:r>
              <a:rPr lang="en-US" altLang="ko-KR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’</a:t>
            </a:r>
            <a:r>
              <a:rPr lang="ko-KR" altLang="en-US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고 응답한 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비율은 전체 </a:t>
            </a:r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123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명중 </a:t>
            </a:r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46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명으로 </a:t>
            </a:r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37.4%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이였다</a:t>
            </a:r>
            <a:r>
              <a:rPr lang="en-US" altLang="ko-KR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20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안경원에</a:t>
            </a:r>
            <a:r>
              <a:rPr lang="ko-KR" altLang="en-US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방문하는 고객은 얼마나 감소했냐는 물음에 </a:t>
            </a:r>
            <a:r>
              <a:rPr lang="en-US" altLang="ko-KR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‘25</a:t>
            </a:r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%</a:t>
            </a:r>
            <a:r>
              <a:rPr lang="ko-KR" altLang="en-US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미만</a:t>
            </a:r>
            <a:r>
              <a:rPr lang="en-US" altLang="ko-KR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’ 42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명</a:t>
            </a:r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(34.1%), </a:t>
            </a:r>
            <a:r>
              <a:rPr lang="en-US" altLang="ko-KR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‘25~50%’ 54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명</a:t>
            </a:r>
            <a:r>
              <a:rPr lang="en-US" altLang="ko-KR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(43.9</a:t>
            </a:r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%), </a:t>
            </a:r>
            <a:r>
              <a:rPr lang="en-US" altLang="ko-KR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‘50~75%’</a:t>
            </a:r>
            <a:r>
              <a:rPr lang="ko-KR" altLang="en-US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23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명</a:t>
            </a:r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(18.7%), </a:t>
            </a:r>
            <a:r>
              <a:rPr lang="en-US" altLang="ko-KR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‘75</a:t>
            </a:r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%</a:t>
            </a:r>
            <a:r>
              <a:rPr lang="ko-KR" altLang="en-US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이상</a:t>
            </a:r>
            <a:r>
              <a:rPr lang="en-US" altLang="ko-KR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’</a:t>
            </a:r>
            <a:r>
              <a:rPr lang="ko-KR" altLang="en-US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4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명</a:t>
            </a:r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(3.3%)</a:t>
            </a:r>
            <a:r>
              <a:rPr lang="ko-KR" altLang="en-US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으로 </a:t>
            </a:r>
            <a:r>
              <a:rPr lang="en-US" altLang="ko-KR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25~50</a:t>
            </a:r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%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라고 </a:t>
            </a:r>
            <a:r>
              <a:rPr lang="ko-KR" altLang="en-US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응답한 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경우가 </a:t>
            </a:r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43.9%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로 가장 </a:t>
            </a:r>
            <a:r>
              <a:rPr lang="ko-KR" altLang="en-US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많았다</a:t>
            </a:r>
            <a:r>
              <a:rPr lang="en-US" altLang="ko-KR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2000" spc="-15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안경원에</a:t>
            </a:r>
            <a:r>
              <a:rPr lang="ko-KR" altLang="en-US" sz="2000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방문하지 않고 전화로 상담하</a:t>
            </a:r>
            <a:r>
              <a:rPr lang="ko-KR" altLang="en-US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는 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경우는 </a:t>
            </a:r>
            <a:r>
              <a:rPr lang="en-US" altLang="ko-KR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’25</a:t>
            </a:r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%</a:t>
            </a:r>
            <a:r>
              <a:rPr lang="ko-KR" altLang="en-US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이하 증가</a:t>
            </a:r>
            <a:r>
              <a:rPr lang="en-US" altLang="ko-KR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’ 87</a:t>
            </a:r>
            <a:r>
              <a:rPr lang="ko-KR" altLang="en-US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명</a:t>
            </a:r>
            <a:r>
              <a:rPr lang="en-US" altLang="ko-KR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(70.7%)</a:t>
            </a:r>
            <a:r>
              <a:rPr lang="ko-KR" altLang="en-US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으로 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가장 </a:t>
            </a:r>
            <a:r>
              <a:rPr lang="ko-KR" altLang="en-US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많았다</a:t>
            </a:r>
            <a:r>
              <a:rPr lang="en-US" altLang="ko-KR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pPr algn="just">
              <a:lnSpc>
                <a:spcPct val="150000"/>
              </a:lnSpc>
            </a:pPr>
            <a:endParaRPr lang="en-US" altLang="ko-KR" sz="20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just">
              <a:lnSpc>
                <a:spcPct val="150000"/>
              </a:lnSpc>
            </a:pP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코로나</a:t>
            </a:r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19 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대유행 동안 안경원 직원 관리 분야 </a:t>
            </a:r>
            <a:r>
              <a:rPr lang="ko-KR" altLang="en-US" sz="2000" spc="-15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설문조사 결과로는 </a:t>
            </a:r>
            <a:r>
              <a:rPr lang="en-US" altLang="ko-KR" sz="2000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‘</a:t>
            </a:r>
            <a:r>
              <a:rPr lang="ko-KR" altLang="en-US" sz="2000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안경사는 </a:t>
            </a:r>
            <a:r>
              <a:rPr lang="ko-KR" altLang="en-US" sz="2000" spc="-15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신종감염병</a:t>
            </a:r>
            <a:r>
              <a:rPr lang="ko-KR" altLang="en-US" sz="2000" spc="-15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예방에 </a:t>
            </a:r>
            <a:r>
              <a:rPr lang="ko-KR" altLang="en-US" sz="2000" spc="-15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대한 교육을 받아야 하며 공중보건 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지침 및 </a:t>
            </a:r>
            <a:r>
              <a:rPr lang="ko-KR" altLang="en-US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정부 </a:t>
            </a:r>
            <a:r>
              <a:rPr lang="ko-KR" altLang="en-US" sz="2000" spc="-15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정책 변경 사항에 관한 최신 정보를 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인지하도록 </a:t>
            </a:r>
            <a:r>
              <a:rPr lang="ko-KR" altLang="en-US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한다</a:t>
            </a:r>
            <a:r>
              <a:rPr lang="en-US" altLang="ko-KR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’</a:t>
            </a:r>
            <a:r>
              <a:rPr lang="ko-KR" altLang="en-US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라고 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응답한 인원은 </a:t>
            </a:r>
            <a:r>
              <a:rPr lang="en-US" altLang="ko-KR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99</a:t>
            </a:r>
            <a:r>
              <a:rPr lang="ko-KR" altLang="en-US" sz="20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명</a:t>
            </a:r>
            <a:r>
              <a:rPr lang="en-US" altLang="ko-KR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(80.5</a:t>
            </a:r>
            <a:r>
              <a:rPr lang="en-US" altLang="ko-KR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%)</a:t>
            </a:r>
            <a:r>
              <a:rPr lang="ko-KR" altLang="en-US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이었다</a:t>
            </a:r>
            <a:r>
              <a:rPr lang="en-US" altLang="ko-KR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 ‘</a:t>
            </a:r>
            <a:r>
              <a:rPr lang="ko-KR" altLang="en-US" sz="20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안경사와</a:t>
            </a:r>
            <a:r>
              <a:rPr lang="ko-KR" altLang="en-US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고객의 사회적 </a:t>
            </a:r>
            <a:r>
              <a:rPr lang="ko-KR" altLang="en-US" sz="20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거리두기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요구 사항을 충족할 수 있도록 검사 및 응대공간을 잘 </a:t>
            </a:r>
            <a:r>
              <a:rPr lang="ko-KR" altLang="en-US" sz="2000" spc="-15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활용할 수 있는 방법을 </a:t>
            </a:r>
            <a:r>
              <a:rPr lang="ko-KR" altLang="en-US" sz="2000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고민한다</a:t>
            </a:r>
            <a:r>
              <a:rPr lang="en-US" altLang="ko-KR" sz="2000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’ </a:t>
            </a:r>
            <a:r>
              <a:rPr lang="ko-KR" altLang="en-US" sz="2000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라고 </a:t>
            </a:r>
            <a:r>
              <a:rPr lang="ko-KR" altLang="en-US" sz="2000" spc="-15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응답한 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인원은 </a:t>
            </a:r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104</a:t>
            </a:r>
            <a:r>
              <a:rPr lang="ko-KR" altLang="en-US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명</a:t>
            </a:r>
            <a:r>
              <a:rPr lang="en-US" altLang="ko-KR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(84.6%)</a:t>
            </a:r>
            <a:r>
              <a:rPr lang="ko-KR" altLang="en-US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이었다</a:t>
            </a:r>
            <a:r>
              <a:rPr lang="en-US" altLang="ko-KR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 ‘</a:t>
            </a:r>
            <a:r>
              <a:rPr lang="ko-KR" altLang="en-US" sz="20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안경원에서</a:t>
            </a:r>
            <a:r>
              <a:rPr lang="ko-KR" altLang="en-US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안경사의 근무시간을 줄이거나</a:t>
            </a:r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근무인원을 줄여야 </a:t>
            </a:r>
            <a:r>
              <a:rPr lang="ko-KR" altLang="en-US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한다</a:t>
            </a:r>
            <a:r>
              <a:rPr lang="en-US" altLang="ko-KR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’</a:t>
            </a:r>
            <a:r>
              <a:rPr lang="ko-KR" altLang="en-US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고 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응답한 비율은 각각 </a:t>
            </a:r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64.2%, 68.3</a:t>
            </a:r>
            <a:r>
              <a:rPr lang="en-US" altLang="ko-KR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%</a:t>
            </a:r>
            <a:r>
              <a:rPr lang="ko-KR" altLang="en-US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이었다</a:t>
            </a:r>
            <a:r>
              <a:rPr lang="en-US" altLang="ko-KR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 ‘</a:t>
            </a:r>
            <a:r>
              <a:rPr lang="ko-KR" altLang="en-US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안경원 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고용주는 직원의 감염 위험을 고려하여 적절한 근무 환경을 제공하도록 </a:t>
            </a:r>
            <a:r>
              <a:rPr lang="ko-KR" altLang="en-US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해야한다</a:t>
            </a:r>
            <a:r>
              <a:rPr lang="en-US" altLang="ko-KR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’</a:t>
            </a:r>
            <a:r>
              <a:rPr lang="ko-KR" altLang="en-US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라고 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응답한 인원은 </a:t>
            </a:r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104</a:t>
            </a:r>
            <a:r>
              <a:rPr lang="ko-KR" altLang="en-US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명</a:t>
            </a:r>
            <a:r>
              <a:rPr lang="en-US" altLang="ko-KR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(84.6%)</a:t>
            </a:r>
            <a:r>
              <a:rPr lang="ko-KR" altLang="en-US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이었다</a:t>
            </a:r>
            <a:r>
              <a:rPr lang="en-US" altLang="ko-KR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endParaRPr lang="en-US" altLang="ko-KR" sz="2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211" y="20078119"/>
            <a:ext cx="6667683" cy="40447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67260" y="20038495"/>
            <a:ext cx="6733004" cy="40844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0866" y="20041933"/>
            <a:ext cx="6671151" cy="40809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7" name="표 4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2079580"/>
              </p:ext>
            </p:extLst>
          </p:nvPr>
        </p:nvGraphicFramePr>
        <p:xfrm>
          <a:off x="8137054" y="11015603"/>
          <a:ext cx="5847439" cy="8388775"/>
        </p:xfrm>
        <a:graphic>
          <a:graphicData uri="http://schemas.openxmlformats.org/drawingml/2006/table">
            <a:tbl>
              <a:tblPr/>
              <a:tblGrid>
                <a:gridCol w="347117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964507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Variables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Mean±SD</a:t>
                      </a: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or N(%)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18689">
                <a:tc rowSpan="2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Have you been redeployed due to </a:t>
                      </a:r>
                      <a:r>
                        <a:rPr 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COVID-19 </a:t>
                      </a: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pandemic</a:t>
                      </a:r>
                      <a:r>
                        <a:rPr 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?</a:t>
                      </a:r>
                      <a:endParaRPr lang="en-US" sz="16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Yes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46(37.4)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1868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No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77(62.6)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18689">
                <a:tc rowSpan="4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How much has your clinical </a:t>
                      </a:r>
                      <a:r>
                        <a:rPr 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activity </a:t>
                      </a: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decreased?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&lt;25% 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42(34.1)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1868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25-50% 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54(43.9)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61868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50-75%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23(18.7)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61868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&gt;75% 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4(3.3)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618689">
                <a:tc rowSpan="2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Do you feel confident with telephone </a:t>
                      </a:r>
                      <a:r>
                        <a:rPr 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or </a:t>
                      </a: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virtual consultations?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Yes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98(79.7)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61868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No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25(20.3)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618689">
                <a:tc rowSpan="4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How much has your telephone </a:t>
                      </a:r>
                      <a:r>
                        <a:rPr 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or        </a:t>
                      </a: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virtual consultations increased? 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&lt;25% 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87(70.7)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61868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25-50% 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27(22.0)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61868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50-75%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8(6.5)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61868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&gt;75% 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1(0.8)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</a:tbl>
          </a:graphicData>
        </a:graphic>
      </p:graphicFrame>
      <p:pic>
        <p:nvPicPr>
          <p:cNvPr id="41" name="Picture 14">
            <a:extLst>
              <a:ext uri="{FF2B5EF4-FFF2-40B4-BE49-F238E27FC236}">
                <a16:creationId xmlns:a16="http://schemas.microsoft.com/office/drawing/2014/main" xmlns="" id="{AB5D4CD4-9501-4D28-94A0-4B754B0C8F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42110" y="936689"/>
            <a:ext cx="3095640" cy="3240000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6235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6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6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2832</TotalTime>
  <Words>716</Words>
  <Application>Microsoft Office PowerPoint</Application>
  <PresentationFormat>사용자 지정</PresentationFormat>
  <Paragraphs>80</Paragraphs>
  <Slides>1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기본 디자인</vt:lpstr>
      <vt:lpstr>PowerPoint 프레젠테이션</vt:lpstr>
    </vt:vector>
  </TitlesOfParts>
  <Company>WinXP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WinXP</dc:creator>
  <cp:lastModifiedBy>SAMSUNG</cp:lastModifiedBy>
  <cp:revision>242</cp:revision>
  <dcterms:created xsi:type="dcterms:W3CDTF">2007-11-27T23:16:29Z</dcterms:created>
  <dcterms:modified xsi:type="dcterms:W3CDTF">2021-12-01T14:40:03Z</dcterms:modified>
</cp:coreProperties>
</file>