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8A7C"/>
    <a:srgbClr val="FFC100"/>
    <a:srgbClr val="00ADB5"/>
    <a:srgbClr val="66CCFF"/>
    <a:srgbClr val="22384D"/>
    <a:srgbClr val="6C6254"/>
    <a:srgbClr val="13204E"/>
    <a:srgbClr val="002E58"/>
    <a:srgbClr val="F66A00"/>
    <a:srgbClr val="F4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1" d="100"/>
          <a:sy n="21" d="100"/>
        </p:scale>
        <p:origin x="2952" y="13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세은" userId="f30a2416-aed0-44b1-b3c9-0f46a02963a0" providerId="ADAL" clId="{F4B230BC-C58A-46E6-86DA-5219A28250DD}"/>
    <pc:docChg chg="modSld">
      <pc:chgData name="이세은" userId="f30a2416-aed0-44b1-b3c9-0f46a02963a0" providerId="ADAL" clId="{F4B230BC-C58A-46E6-86DA-5219A28250DD}" dt="2021-12-01T14:20:37.846" v="2" actId="20577"/>
      <pc:docMkLst>
        <pc:docMk/>
      </pc:docMkLst>
      <pc:sldChg chg="modSp mod">
        <pc:chgData name="이세은" userId="f30a2416-aed0-44b1-b3c9-0f46a02963a0" providerId="ADAL" clId="{F4B230BC-C58A-46E6-86DA-5219A28250DD}" dt="2021-12-01T14:20:37.846" v="2" actId="20577"/>
        <pc:sldMkLst>
          <pc:docMk/>
          <pc:sldMk cId="902048453" sldId="262"/>
        </pc:sldMkLst>
        <pc:spChg chg="mod">
          <ac:chgData name="이세은" userId="f30a2416-aed0-44b1-b3c9-0f46a02963a0" providerId="ADAL" clId="{F4B230BC-C58A-46E6-86DA-5219A28250DD}" dt="2021-12-01T14:19:39.720" v="0" actId="20577"/>
          <ac:spMkLst>
            <pc:docMk/>
            <pc:sldMk cId="902048453" sldId="262"/>
            <ac:spMk id="34" creationId="{526C8D32-5794-4A4E-B982-25503B560429}"/>
          </ac:spMkLst>
        </pc:spChg>
        <pc:spChg chg="mod">
          <ac:chgData name="이세은" userId="f30a2416-aed0-44b1-b3c9-0f46a02963a0" providerId="ADAL" clId="{F4B230BC-C58A-46E6-86DA-5219A28250DD}" dt="2021-12-01T14:20:37.846" v="2" actId="20577"/>
          <ac:spMkLst>
            <pc:docMk/>
            <pc:sldMk cId="902048453" sldId="262"/>
            <ac:spMk id="153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eun\OneDrive%20-%20&#49436;&#50689;&#45824;&#54617;&#44368;\&#50504;&#44305;&#54617;&#54924;&#50629;&#47924;\2021%20&#46041;&#44228;&#54617;&#49696;&#45824;&#54924;\&#53685;&#54633;%20&#47928;&#49436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eun\OneDrive%20-%20&#49436;&#50689;&#45824;&#54617;&#44368;\&#50504;&#44305;&#54617;&#54924;&#50629;&#47924;\2021%20&#46041;&#44228;&#54617;&#49696;&#45824;&#54924;\&#53685;&#54633;%20&#47928;&#49436;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eun\OneDrive%20-%20&#49436;&#50689;&#45824;&#54617;&#44368;\&#50504;&#44305;&#54617;&#54924;&#50629;&#47924;\2021%20&#46041;&#44228;&#54617;&#49696;&#45824;&#54924;\&#53685;&#54633;%20&#47928;&#49436;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defRPr>
            </a:pPr>
            <a:r>
              <a:rPr lang="ko-KR" sz="2400"/>
              <a:t>회수사유</a:t>
            </a:r>
          </a:p>
        </c:rich>
      </c:tx>
      <c:layout>
        <c:manualLayout>
          <c:xMode val="edge"/>
          <c:yMode val="edge"/>
          <c:x val="0.40277617509623176"/>
          <c:y val="4.35161755106725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Sheet1!$E$26</c:f>
              <c:strCache>
                <c:ptCount val="1"/>
                <c:pt idx="0">
                  <c:v>건수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BA-4FA7-8FFA-9A98891E9B2D}"/>
              </c:ext>
            </c:extLst>
          </c:dPt>
          <c:dPt>
            <c:idx val="1"/>
            <c:bubble3D val="0"/>
            <c:spPr>
              <a:solidFill>
                <a:srgbClr val="00ADB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1BA-4FA7-8FFA-9A98891E9B2D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1BA-4FA7-8FFA-9A98891E9B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Sheet1!$D$28:$D$30</c:f>
              <c:strCache>
                <c:ptCount val="3"/>
                <c:pt idx="0">
                  <c:v>이물 혼입제품</c:v>
                </c:pt>
                <c:pt idx="1">
                  <c:v>수거검사 부적합</c:v>
                </c:pt>
                <c:pt idx="2">
                  <c:v>자사기준 미충족</c:v>
                </c:pt>
              </c:strCache>
            </c:strRef>
          </c:cat>
          <c:val>
            <c:numRef>
              <c:f>Sheet1!$E$28:$E$30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BA-4FA7-8FFA-9A98891E9B2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  <a:latin typeface="Malgun Gothic Semilight" panose="020B0502040204020203" pitchFamily="50" charset="-127"/>
          <a:ea typeface="Malgun Gothic Semilight" panose="020B0502040204020203" pitchFamily="50" charset="-127"/>
          <a:cs typeface="Malgun Gothic Semilight" panose="020B0502040204020203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defRPr>
            </a:pPr>
            <a:r>
              <a:rPr lang="ko-KR"/>
              <a:t>회수구분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Sheet1!$G$26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5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7-415F-933F-B9F69AD3C229}"/>
              </c:ext>
            </c:extLst>
          </c:dPt>
          <c:dPt>
            <c:idx val="1"/>
            <c:bubble3D val="0"/>
            <c:spPr>
              <a:solidFill>
                <a:srgbClr val="FFC1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7-415F-933F-B9F69AD3C2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Sheet1!$F$27:$F$28</c:f>
              <c:strCache>
                <c:ptCount val="2"/>
                <c:pt idx="0">
                  <c:v>정부</c:v>
                </c:pt>
                <c:pt idx="1">
                  <c:v>영업자</c:v>
                </c:pt>
              </c:strCache>
            </c:strRef>
          </c:cat>
          <c:val>
            <c:numRef>
              <c:f>Sheet1!$G$27:$G$28</c:f>
              <c:numCache>
                <c:formatCode>General</c:formatCode>
                <c:ptCount val="2"/>
                <c:pt idx="0">
                  <c:v>3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87-415F-933F-B9F69AD3C22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  <a:latin typeface="Malgun Gothic Semilight" panose="020B0502040204020203" pitchFamily="50" charset="-127"/>
          <a:ea typeface="Malgun Gothic Semilight" panose="020B0502040204020203" pitchFamily="50" charset="-127"/>
          <a:cs typeface="Malgun Gothic Semilight" panose="020B0502040204020203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defRPr>
            </a:pPr>
            <a:r>
              <a:rPr lang="ko-KR" sz="2400" b="1"/>
              <a:t>회수기간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defRPr>
          </a:pPr>
          <a:endParaRPr lang="ko-K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4D8A7C"/>
            </a:solidFill>
            <a:ln>
              <a:noFill/>
            </a:ln>
            <a:effectLst/>
          </c:spPr>
          <c:invertIfNegative val="0"/>
          <c:cat>
            <c:strRef>
              <c:f>Sheet1!$C$1:$I$1</c:f>
              <c:strCache>
                <c:ptCount val="7"/>
                <c:pt idx="0">
                  <c:v>제품 A</c:v>
                </c:pt>
                <c:pt idx="1">
                  <c:v>제품 B</c:v>
                </c:pt>
                <c:pt idx="2">
                  <c:v>제품 C</c:v>
                </c:pt>
                <c:pt idx="3">
                  <c:v>제품 D</c:v>
                </c:pt>
                <c:pt idx="4">
                  <c:v>제품 E</c:v>
                </c:pt>
                <c:pt idx="5">
                  <c:v>제품 F</c:v>
                </c:pt>
                <c:pt idx="6">
                  <c:v>제품 G</c:v>
                </c:pt>
              </c:strCache>
            </c:strRef>
          </c:cat>
          <c:val>
            <c:numRef>
              <c:f>Sheet1!$C$11:$I$11</c:f>
              <c:numCache>
                <c:formatCode>0_);[Red]\(0\)</c:formatCode>
                <c:ptCount val="7"/>
                <c:pt idx="0">
                  <c:v>16</c:v>
                </c:pt>
                <c:pt idx="1">
                  <c:v>17</c:v>
                </c:pt>
                <c:pt idx="2">
                  <c:v>7</c:v>
                </c:pt>
                <c:pt idx="3">
                  <c:v>20</c:v>
                </c:pt>
                <c:pt idx="4">
                  <c:v>45</c:v>
                </c:pt>
                <c:pt idx="5">
                  <c:v>3</c:v>
                </c:pt>
                <c:pt idx="6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9B-452C-B5BD-8E6E5176E3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92316527"/>
        <c:axId val="1392317359"/>
      </c:barChart>
      <c:catAx>
        <c:axId val="13923165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defRPr>
            </a:pPr>
            <a:endParaRPr lang="ko-KR"/>
          </a:p>
        </c:txPr>
        <c:crossAx val="1392317359"/>
        <c:crosses val="autoZero"/>
        <c:auto val="1"/>
        <c:lblAlgn val="ctr"/>
        <c:lblOffset val="100"/>
        <c:noMultiLvlLbl val="0"/>
      </c:catAx>
      <c:valAx>
        <c:axId val="13923173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defRPr>
                </a:pPr>
                <a:r>
                  <a:rPr lang="ko-KR" sz="2000" b="1"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rPr>
                  <a:t>회수기간 </a:t>
                </a:r>
                <a:r>
                  <a:rPr lang="en-US" sz="2000" b="1"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rPr>
                  <a:t>(</a:t>
                </a:r>
                <a:r>
                  <a:rPr lang="ko-KR" sz="2000" b="1"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rPr>
                  <a:t>일</a:t>
                </a:r>
                <a:r>
                  <a:rPr lang="en-US" sz="2000" b="1"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rPr>
                  <a:t>)</a:t>
                </a:r>
                <a:endParaRPr lang="ko-KR" sz="2000" b="1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defRPr>
              </a:pPr>
              <a:endParaRPr lang="ko-KR"/>
            </a:p>
          </c:txPr>
        </c:title>
        <c:numFmt formatCode="0_);[Red]\(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defRPr>
            </a:pPr>
            <a:endParaRPr lang="ko-KR"/>
          </a:p>
        </c:txPr>
        <c:crossAx val="13923165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Malgun Gothic Semilight" panose="020B0502040204020203" pitchFamily="50" charset="-127"/>
          <a:ea typeface="Malgun Gothic Semilight" panose="020B0502040204020203" pitchFamily="50" charset="-127"/>
          <a:cs typeface="Malgun Gothic Semilight" panose="020B0502040204020203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54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회수대상 의료기기 중 콘택트렌즈 사례 연구</a:t>
            </a:r>
          </a:p>
          <a:p>
            <a:pPr algn="ctr" defTabSz="3089186"/>
            <a:r>
              <a:rPr lang="ko-KR" alt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식품의약품안전처 의료기기 </a:t>
            </a:r>
            <a:r>
              <a:rPr lang="ko-KR" altLang="en-US" sz="4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정보포털을</a:t>
            </a:r>
            <a:r>
              <a:rPr lang="ko-KR" alt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중심으로</a:t>
            </a:r>
            <a:endParaRPr lang="en-US" altLang="ko-KR" sz="2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4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이세은</a:t>
            </a:r>
            <a:endParaRPr lang="en-US" altLang="ko-KR" sz="2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서영대학교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7265606" cy="6541988"/>
            <a:chOff x="482172" y="5050192"/>
            <a:chExt cx="7276818" cy="6552084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7276818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787357" y="5900265"/>
              <a:ext cx="6845597" cy="5702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국내유통되는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의료기기의 안전성 강화를 위해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2021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6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월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28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일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 회수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·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폐기등에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관한 규정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]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 제정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고시되었다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en-US" altLang="ko-KR" sz="2800" baseline="300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이에 따라 인체에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위해를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끼치거나 끼칠 위험이 있는 회수대상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의료기기중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 콘택트렌즈에 관련된 사례를 확인하여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국내유통되고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있는 콘택트렌즈의 위해 요인들을 파악하고자 한다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8030001" y="5051524"/>
            <a:ext cx="13062699" cy="6442925"/>
            <a:chOff x="8042394" y="5050191"/>
            <a:chExt cx="13082858" cy="6452869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8042394" y="5439708"/>
              <a:ext cx="13082858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8365970" y="5050191"/>
              <a:ext cx="12543047" cy="747250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8184094" y="6016181"/>
              <a:ext cx="12799455" cy="548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식품의약품안전처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의료기기정보포털을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통해 공개된 회수대상 의료기기의 정보를 수집하였다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r>
                <a:rPr lang="en-US" altLang="ko-KR" sz="2800" baseline="300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1.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검색조건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: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데이터 베이스에서 검색조건은 제품명으로 설정하였고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검색어는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‘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콘택트렌즈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＇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입력하여 식품의약품안전처 품목고시 기준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매일착용콘택트렌즈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2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등급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하드콘택트렌즈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포함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회수 내역을 확인하였다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2.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분석내용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: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제조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수입여부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회수사유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회수방법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회수구분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주체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 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및 회수 행정절차 등을 중심으로 회수대상 콘택트렌즈의 사례를 분석하였다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4"/>
            <a:ext cx="20588315" cy="14846381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787357" y="12719316"/>
              <a:ext cx="19743938" cy="2151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 회수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·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폐기등에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관한 규정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]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에 따라 식품의약품안전처 </a:t>
              </a:r>
              <a:r>
                <a:rPr lang="ko-KR" altLang="en-US" sz="28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의료기기정보포털에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공개된 자료에 따르면 회수대상 의료기기는 전체 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855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건으로 알려져 있다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(21.11.24</a:t>
              </a:r>
              <a:r>
                <a:rPr lang="ko-KR" altLang="en-US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기준</a:t>
              </a:r>
              <a:r>
                <a:rPr lang="en-US" altLang="ko-KR" sz="28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indent="-514350">
                <a:buAutoNum type="arabicPeriod"/>
              </a:pPr>
              <a:r>
                <a:rPr lang="ko-KR" altLang="en-US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회수대상 의료기기 제품정보 공개사항</a:t>
              </a:r>
              <a:endPara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6917827"/>
            <a:ext cx="10116825" cy="4801752"/>
            <a:chOff x="482172" y="24249100"/>
            <a:chExt cx="10132437" cy="785801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0"/>
              <a:ext cx="10132437" cy="6961834"/>
              <a:chOff x="560593" y="24225364"/>
              <a:chExt cx="10122519" cy="6955019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4"/>
                <a:ext cx="9826275" cy="1228054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67333" y="25478358"/>
              <a:ext cx="9624066" cy="6628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공무원 지침서로 관리되었던 회수대상 의료기기 정보가 관련 규정의 제정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고시와 함께 의료기기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정보포털에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공개되어 콘택트렌즈에 관련된 위해 요인들을 신속하게 확인할 수 있게 되었다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처방자는 회수대상 의료기기에 관련된 정보를 확인하여 사용자가 콘택트렌즈를 안전하게 착용할 수 있도록 활용할 필요가 있다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6917825"/>
            <a:ext cx="10117506" cy="4849290"/>
            <a:chOff x="10992132" y="24249099"/>
            <a:chExt cx="10133119" cy="79358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099"/>
              <a:ext cx="10133119" cy="6961835"/>
              <a:chOff x="11007969" y="24247703"/>
              <a:chExt cx="10123200" cy="6955020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3"/>
                <a:ext cx="9721080" cy="1228053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696971"/>
              <a:ext cx="9624066" cy="6487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의료기기 회수폐기 등에 관한 규정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식품의약품안전처 고시 제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2021-53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호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2021.06.28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제정 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식품의약품안전처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의료기기정보포털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https://udiportal.mfds.go.kr/recall/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[3]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의료기기법 시행규칙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총리령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1607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호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2020. 4. 13.,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일부개정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]</a:t>
              </a:r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aphicFrame>
        <p:nvGraphicFramePr>
          <p:cNvPr id="32" name="표 3">
            <a:extLst>
              <a:ext uri="{FF2B5EF4-FFF2-40B4-BE49-F238E27FC236}">
                <a16:creationId xmlns:a16="http://schemas.microsoft.com/office/drawing/2014/main" id="{C3D05162-F2DE-425A-846C-5489D4741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700337"/>
              </p:ext>
            </p:extLst>
          </p:nvPr>
        </p:nvGraphicFramePr>
        <p:xfrm>
          <a:off x="786144" y="14823615"/>
          <a:ext cx="10150082" cy="437615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82704">
                  <a:extLst>
                    <a:ext uri="{9D8B030D-6E8A-4147-A177-3AD203B41FA5}">
                      <a16:colId xmlns:a16="http://schemas.microsoft.com/office/drawing/2014/main" val="17770094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9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744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연번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</a:rPr>
                        <a:t>분류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1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공개 내용</a:t>
                      </a: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0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업체정보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업체명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업허가번호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소재지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연락처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744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회수대상제품정보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제품사진</a:t>
                      </a: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107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회수사유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회수사유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회수구분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회수방법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소비자차 취해야하는 행동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 시작일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 종료일</a:t>
                      </a: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709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회수량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생산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수입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량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재고량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회수대상량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회수량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054739570"/>
                  </a:ext>
                </a:extLst>
              </a:tr>
              <a:tr h="321709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 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제품목록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제품명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품목허가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인증번호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2400" b="0" i="0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회수대상량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사용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유효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기한</a:t>
                      </a: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1229265023"/>
                  </a:ext>
                </a:extLst>
              </a:tr>
              <a:tr h="321709"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모델목록</a:t>
                      </a:r>
                    </a:p>
                  </a:txBody>
                  <a:tcPr marL="180000" marR="180000" marT="72000" marB="72000" anchor="ctr"/>
                </a:tc>
                <a:tc>
                  <a:txBody>
                    <a:bodyPr/>
                    <a:lstStyle/>
                    <a:p>
                      <a:pPr marL="0" indent="0" algn="ctr" hangingPunct="1"/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모델명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제조일자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제조번호</a:t>
                      </a:r>
                      <a:r>
                        <a:rPr lang="en-US" altLang="ko-KR" sz="2400" b="0" i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400" b="0" i="0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회수대상량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80000" marR="180000" marT="72000" marB="72000" anchor="ctr"/>
                </a:tc>
                <a:extLst>
                  <a:ext uri="{0D108BD9-81ED-4DB2-BD59-A6C34878D82A}">
                    <a16:rowId xmlns:a16="http://schemas.microsoft.com/office/drawing/2014/main" val="579491531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9C90CE4-7A02-477C-8BD1-EA70A2AC80E8}"/>
              </a:ext>
            </a:extLst>
          </p:cNvPr>
          <p:cNvSpPr txBox="1"/>
          <p:nvPr/>
        </p:nvSpPr>
        <p:spPr>
          <a:xfrm>
            <a:off x="622897" y="20385309"/>
            <a:ext cx="20479925" cy="6213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콘택트렌즈는 총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건으로 제조허가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 수입허가 제품은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6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건이다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marL="514350" indent="-514350">
              <a:lnSpc>
                <a:spcPct val="110000"/>
              </a:lnSpc>
              <a:buAutoNum type="arabicParenR"/>
            </a:pP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회수사유 및 회수 구분</a:t>
            </a:r>
            <a:endParaRPr lang="en-US" altLang="ko-KR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영업자 회수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법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조에 따라 의료기기가 품질 불량 등으로 인체에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위해를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끼치거나 끼칠 위험이 있다는 사실을 알게 되었을 때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회수의무자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제조수입업자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 회수 또는 회수에 필요한 조치를 하는 것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정부 회수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법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34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조제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항 각 호에 해당하는 의료기기에 대하여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지방식품의약품안전청장이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회수의무자에게 회수를 명령하고 회수의무자가 회수 또는 회수에 필요한 조치를 하는 것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으로 구분되었다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>
              <a:lnSpc>
                <a:spcPct val="110000"/>
              </a:lnSpc>
            </a:pPr>
            <a:endParaRPr lang="en-US" altLang="ko-KR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2) 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회수기간에 따른 위해도 평가</a:t>
            </a:r>
            <a:endParaRPr lang="en-US" altLang="ko-KR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콘택트렌즈의 경우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건의 회수사례는 모두 의료기기법 시행규칙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52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조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항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호 및 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호에</a:t>
            </a:r>
            <a:r>
              <a:rPr lang="en-US" altLang="ko-KR" sz="28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[3]</a:t>
            </a:r>
            <a:r>
              <a:rPr lang="ko-KR" altLang="en-US" sz="28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해당하여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6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건은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3~20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일 이내로 회수가 종료되었으나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건의 경우 회수기간이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45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일로 확인되었다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이는 해당 제품의 제조번호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(lot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번호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별 회수분류가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48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건으로 집계되어 규정 별표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에 따라 제조업체에서 해당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지방식품의약품안전청의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회수담당자와 사전에 협의하여 사유를 밝히고 회수기한을 초과하였던 것으로 분석된다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즉 콘택트렌즈의 회수 사유는 생명에 위험을 주는 중대한 사유와 관계 없는 것임을 확인할 수 있다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6C8D32-5794-4A4E-B982-25503B560429}"/>
              </a:ext>
            </a:extLst>
          </p:cNvPr>
          <p:cNvSpPr txBox="1"/>
          <p:nvPr/>
        </p:nvSpPr>
        <p:spPr>
          <a:xfrm>
            <a:off x="651268" y="19354608"/>
            <a:ext cx="9944322" cy="1150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 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회수대상 의료기기 중 콘택트렌즈 사례분석</a:t>
            </a:r>
            <a:endParaRPr lang="en-US" altLang="ko-KR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30000"/>
              </a:lnSpc>
            </a:pP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A99F13-A136-4BC3-9367-F0CA4B03756E}"/>
              </a:ext>
            </a:extLst>
          </p:cNvPr>
          <p:cNvSpPr txBox="1"/>
          <p:nvPr/>
        </p:nvSpPr>
        <p:spPr>
          <a:xfrm>
            <a:off x="18871558" y="13594407"/>
            <a:ext cx="2514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단위 </a:t>
            </a:r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</a:t>
            </a:r>
            <a:r>
              <a:rPr lang="ko-KR" altLang="en-US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</a:t>
            </a:r>
            <a:endParaRPr lang="ko-KR" altLang="en-US" sz="2000" b="1" dirty="0"/>
          </a:p>
        </p:txBody>
      </p:sp>
      <p:graphicFrame>
        <p:nvGraphicFramePr>
          <p:cNvPr id="50" name="차트 49">
            <a:extLst>
              <a:ext uri="{FF2B5EF4-FFF2-40B4-BE49-F238E27FC236}">
                <a16:creationId xmlns:a16="http://schemas.microsoft.com/office/drawing/2014/main" id="{7B59B5B7-62EE-4059-BADC-F944BCA8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261275"/>
              </p:ext>
            </p:extLst>
          </p:nvPr>
        </p:nvGraphicFramePr>
        <p:xfrm>
          <a:off x="10275542" y="13250638"/>
          <a:ext cx="6036856" cy="4376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1" name="차트 50">
            <a:extLst>
              <a:ext uri="{FF2B5EF4-FFF2-40B4-BE49-F238E27FC236}">
                <a16:creationId xmlns:a16="http://schemas.microsoft.com/office/drawing/2014/main" id="{7CC5BF43-055E-4ACB-9C59-3B96A50C22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821919"/>
              </p:ext>
            </p:extLst>
          </p:nvPr>
        </p:nvGraphicFramePr>
        <p:xfrm>
          <a:off x="15483795" y="13365935"/>
          <a:ext cx="5174313" cy="4376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3" name="차트 52">
            <a:extLst>
              <a:ext uri="{FF2B5EF4-FFF2-40B4-BE49-F238E27FC236}">
                <a16:creationId xmlns:a16="http://schemas.microsoft.com/office/drawing/2014/main" id="{EF52726B-820A-47CD-9A31-79817C0169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295436"/>
              </p:ext>
            </p:extLst>
          </p:nvPr>
        </p:nvGraphicFramePr>
        <p:xfrm>
          <a:off x="11626040" y="17473923"/>
          <a:ext cx="8533061" cy="3576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F54512CB-6059-4674-8370-C04E96BF71DF}"/>
              </a:ext>
            </a:extLst>
          </p:cNvPr>
          <p:cNvCxnSpPr/>
          <p:nvPr/>
        </p:nvCxnSpPr>
        <p:spPr bwMode="auto">
          <a:xfrm>
            <a:off x="16850022" y="18146241"/>
            <a:ext cx="0" cy="21618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98BDD224-4879-4B5B-B5BB-EB62825E2F9D}"/>
              </a:ext>
            </a:extLst>
          </p:cNvPr>
          <p:cNvGrpSpPr/>
          <p:nvPr/>
        </p:nvGrpSpPr>
        <p:grpSpPr>
          <a:xfrm>
            <a:off x="15838051" y="0"/>
            <a:ext cx="7122667" cy="5065008"/>
            <a:chOff x="23133593" y="3217885"/>
            <a:chExt cx="7122667" cy="5065008"/>
          </a:xfrm>
        </p:grpSpPr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91E8F9E5-26F1-4B96-822F-7AF2E14F99D4}"/>
                </a:ext>
              </a:extLst>
            </p:cNvPr>
            <p:cNvSpPr/>
            <p:nvPr/>
          </p:nvSpPr>
          <p:spPr bwMode="auto">
            <a:xfrm>
              <a:off x="25316834" y="4727557"/>
              <a:ext cx="2756187" cy="2045664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56" name="그림 55">
              <a:extLst>
                <a:ext uri="{FF2B5EF4-FFF2-40B4-BE49-F238E27FC236}">
                  <a16:creationId xmlns:a16="http://schemas.microsoft.com/office/drawing/2014/main" id="{923048D9-A7D6-4223-95F3-7305AB56E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33593" y="3217885"/>
              <a:ext cx="7122667" cy="5065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538</Words>
  <Application>Microsoft Office PowerPoint</Application>
  <PresentationFormat>사용자 지정</PresentationFormat>
  <Paragraphs>56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Malgun Gothic Semilight</vt:lpstr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이세은</cp:lastModifiedBy>
  <cp:revision>208</cp:revision>
  <dcterms:created xsi:type="dcterms:W3CDTF">2007-11-27T23:16:29Z</dcterms:created>
  <dcterms:modified xsi:type="dcterms:W3CDTF">2021-12-01T14:20:40Z</dcterms:modified>
</cp:coreProperties>
</file>