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21602700" cy="32404050"/>
  <p:notesSz cx="5848350" cy="85058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>
        <p:scale>
          <a:sx n="33" d="100"/>
          <a:sy n="33" d="100"/>
        </p:scale>
        <p:origin x="2304" y="-192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312712" y="0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/>
          <a:lstStyle>
            <a:lvl1pPr algn="r">
              <a:defRPr sz="11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62138" y="638175"/>
            <a:ext cx="2124075" cy="3189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2022" tIns="41011" rIns="82022" bIns="4101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584835" y="4040267"/>
            <a:ext cx="4678680" cy="3827621"/>
          </a:xfrm>
          <a:prstGeom prst="rect">
            <a:avLst/>
          </a:prstGeom>
        </p:spPr>
        <p:txBody>
          <a:bodyPr vert="horz" lIns="82022" tIns="41011" rIns="82022" bIns="41011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079058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312712" y="8079058"/>
            <a:ext cx="2534285" cy="425291"/>
          </a:xfrm>
          <a:prstGeom prst="rect">
            <a:avLst/>
          </a:prstGeom>
        </p:spPr>
        <p:txBody>
          <a:bodyPr vert="horz" lIns="82022" tIns="41011" rIns="82022" bIns="41011" rtlCol="0" anchor="b"/>
          <a:lstStyle>
            <a:lvl1pPr algn="r">
              <a:defRPr sz="11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507193" y="357113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atinLnBrk="0"/>
            <a:r>
              <a:rPr lang="ko-KR" altLang="en-US" sz="5400" b="1" dirty="0"/>
              <a:t>               </a:t>
            </a:r>
            <a:r>
              <a:rPr lang="ko-KR" altLang="en-US" sz="4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내사위에서 누진 프리즘 렌즈를 처방한 임상사례</a:t>
            </a:r>
            <a:endParaRPr lang="ko-KR" altLang="en-US" sz="4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r>
              <a:rPr lang="ko-KR" altLang="en-US" sz="4004" b="1" dirty="0" err="1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이영라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∙ 김효진</a:t>
            </a:r>
            <a:r>
              <a:rPr lang="en-US" altLang="ko-KR" sz="4400" b="1" baseline="30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2,*</a:t>
            </a:r>
            <a:endParaRPr lang="en-US" altLang="ko-KR" sz="4004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백석대학교 대학원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백석대학교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한국안광학회 동계학술대회</a:t>
            </a:r>
          </a:p>
        </p:txBody>
      </p:sp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241205"/>
            <a:chOff x="482172" y="5050192"/>
            <a:chExt cx="6873606" cy="6250837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5301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일반적으로 융합제거사위가 있다고 무조건 프리즘 처방을 하면 안 되고 환자가 불편한 증상을 호소할 때에 한해서 프리즘 처방을 고려해야 하며 융합제거사위 량 전체를 처방하는 것이 아니라 융합여력을 고려하여 융합제거사위 량의 일부를 처방하는 것이며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증상이 있는 사람과 증상이 없는 사람 사이의 융합제거사위 량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차이가별로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없다고 알려져 있다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en-US" altLang="ko-KR" sz="2600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1,2 </a:t>
              </a:r>
            </a:p>
            <a:p>
              <a:r>
                <a:rPr lang="en-US" altLang="ko-KR" sz="2600" kern="0" baseline="3000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kern="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내사위</a:t>
              </a:r>
              <a:r>
                <a:rPr lang="ko-KR" altLang="en-US" sz="26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안에서 </a:t>
              </a:r>
              <a:r>
                <a:rPr lang="ko-KR" altLang="en-US" sz="2600" kern="0" dirty="0" err="1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누진다초점</a:t>
              </a:r>
              <a:r>
                <a:rPr lang="ko-KR" altLang="en-US" sz="26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프리즘 렌즈를 처방한 후에 시력 개선 효과와 불편함을 조사하여 착용 성공률을 보고하고자 한다</a:t>
              </a:r>
              <a:r>
                <a:rPr lang="en-US" altLang="ko-KR" sz="2600" kern="0" dirty="0">
                  <a:solidFill>
                    <a:srgbClr val="00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6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94089"/>
            <a:chOff x="7572016" y="5050191"/>
            <a:chExt cx="13553236" cy="6203648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6352640"/>
              <a:ext cx="13082858" cy="4901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62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세의 여성 고객으로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2020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월에 처음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흐려보임과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편두통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눈 따끔거림이 불편하여 내원하였다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포롭터를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이용한 굴절 검사 결과는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R:Sph+1.50 Cyl-0.75 Ax90, ADD+2.25, L:Sph+1.00 Cyl-0.50 Ax72 Add+2.25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수정된토링톤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 결과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편위량은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원거리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4Δ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내사위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근거리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2Δ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내사위였다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양안시기능을 확인하기 위해 실시한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검사는 완전교정도수를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시험테에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장착후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프리즘바를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이용하여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step </a:t>
              </a:r>
              <a:r>
                <a:rPr lang="en-US" altLang="ko-KR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vergence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로 측정하였다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융합력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검사에서는 원거리에서 음성융합력이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4,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이고 양성융합력은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14,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12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이며 근거리 음성융합력은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8,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6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이고 양성융합력이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분리점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25,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회복점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18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누진다초점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프리즘 렌즈를 처방하기 </a:t>
              </a:r>
              <a:r>
                <a:rPr lang="en-US" altLang="ko-KR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퍼시벌기준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을 적용하여 좌우 각각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기저외방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1Δ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처방하였다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만족도 조사는 처방 후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개월 방문 시점에 실시하였다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endParaRPr lang="ko-KR" altLang="en-US" sz="26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r>
                <a:rPr 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자각적 만족감에 대한 설문조사 문항은 누진 적응 관련 설문내용 중 임상에서 </a:t>
              </a:r>
              <a:r>
                <a:rPr lang="ko-KR" altLang="en-US" sz="26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질문되어지는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빈도가 높은 상위 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5</a:t>
              </a:r>
              <a:r>
                <a:rPr lang="ko-KR" altLang="en-US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 문항으로 설정하여 설문하였다</a:t>
              </a:r>
              <a:r>
                <a:rPr lang="en-US" altLang="ko-KR" sz="26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lang="en-US" altLang="ko-KR" sz="2600" baseline="300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3</a:t>
              </a:r>
              <a:endParaRPr lang="en-US" sz="2600" baseline="300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95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84950" y="26767015"/>
              <a:ext cx="9624066" cy="3605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[1]Sung PJ. Optometry, 8th Ed. Seoul: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Daihakseorim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2013;181-199.</a:t>
              </a:r>
            </a:p>
            <a:p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[2]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Pickwell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LD, Kaye NA, Jenkins TC. Distance and near</a:t>
              </a:r>
            </a:p>
            <a:p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readings of associated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heterophoria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taken on 500 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patients.Ophthalmic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Physiol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Opt. 1991;11(4):291-296.</a:t>
              </a:r>
            </a:p>
            <a:p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[3]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Kyungmin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Ji, Dong-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Sik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Yu, Ho-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Weon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Kwak,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Jeong-Sik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Son. Factors influencing subjective satisfaction on wearing progressive addition lenses. J Korean Ophthalmic </a:t>
              </a:r>
              <a:r>
                <a:rPr lang="en-US" altLang="ko-KR" sz="2400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Opt</a:t>
              </a:r>
              <a:r>
                <a:rPr lang="en-US" altLang="ko-KR" sz="24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돋움" charset="0"/>
                </a:rPr>
                <a:t> Soc. 2016;21(4):377-383. </a:t>
              </a:r>
              <a:endPara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sz="32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725901" y="12703112"/>
            <a:ext cx="2019020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 처방한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누진다초점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프리즘 렌즈는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R: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Sph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+1.50D,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Cyl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–0.75D, Ax90, ADD+2.25D, BO1Δ, L: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Sph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+1.00D, </a:t>
            </a:r>
            <a:r>
              <a:rPr lang="en-US" altLang="ko-KR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Cyl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–0.50D, Ax72, Add +2.25D, BO1Δ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이었다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처방 전과 후에 시력은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0.7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0.9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향상되어 선명함을 느끼고 </a:t>
            </a:r>
            <a:r>
              <a:rPr lang="ko-KR" altLang="en-US" sz="26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안통과</a:t>
            </a: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편두통이 해결되어 전반적으로 큰 만족감을 느꼈다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26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04905" y="26903036"/>
            <a:ext cx="9704268" cy="1921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연구에서는 사위안이면서 누진 다초점렌즈를 처방할 때 양안시기능검사를 실시하여 알맞은 프리즘을 함께 처방하여 시력과 자각적 만족도 모두 효과적인 결과를 보였다</a:t>
            </a:r>
            <a:r>
              <a:rPr lang="en-US" altLang="ko-KR" sz="26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26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4" name="Picture 14">
            <a:extLst>
              <a:ext uri="{FF2B5EF4-FFF2-40B4-BE49-F238E27FC236}">
                <a16:creationId xmlns:a16="http://schemas.microsoft.com/office/drawing/2014/main" id="{57FC0930-9358-4EB6-94E5-777FA10D3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4060" y="1353101"/>
            <a:ext cx="2364911" cy="252249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5" name="표 31">
            <a:extLst>
              <a:ext uri="{FF2B5EF4-FFF2-40B4-BE49-F238E27FC236}">
                <a16:creationId xmlns:a16="http://schemas.microsoft.com/office/drawing/2014/main" id="{271C5E73-4207-423E-A7F7-7EE3BA64F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13046"/>
              </p:ext>
            </p:extLst>
          </p:nvPr>
        </p:nvGraphicFramePr>
        <p:xfrm>
          <a:off x="952881" y="15007633"/>
          <a:ext cx="19513439" cy="3200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011684">
                  <a:extLst>
                    <a:ext uri="{9D8B030D-6E8A-4147-A177-3AD203B41FA5}">
                      <a16:colId xmlns:a16="http://schemas.microsoft.com/office/drawing/2014/main" val="1336173757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365910439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702091638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2709654383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94302980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1786312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설문항목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885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매우불편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편함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매우편함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①착용 후 실제로 걸으면서 느끼는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동적평가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50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②바닥이 올라오거나 내려가 보이지는 않는가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형태왜곡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3610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③좌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우로 시선을 이동시켰을 때의 울렁임이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시선이동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585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④원거리와 근거리 글자의 선명도는 만족한가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원거리 및 근거리 시력 자각적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06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⑤경사지 또는 계단을 오르내리는데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생활환경에서의 불편함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1744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E0E188AB-F034-457B-AE3B-736448BFBFF8}"/>
              </a:ext>
            </a:extLst>
          </p:cNvPr>
          <p:cNvSpPr txBox="1"/>
          <p:nvPr/>
        </p:nvSpPr>
        <p:spPr>
          <a:xfrm>
            <a:off x="932416" y="14379710"/>
            <a:ext cx="10801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기존누진다초점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안경렌즈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착용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자각적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만족감에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대한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설문조사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&gt;</a:t>
            </a:r>
          </a:p>
        </p:txBody>
      </p:sp>
      <p:graphicFrame>
        <p:nvGraphicFramePr>
          <p:cNvPr id="37" name="표 31">
            <a:extLst>
              <a:ext uri="{FF2B5EF4-FFF2-40B4-BE49-F238E27FC236}">
                <a16:creationId xmlns:a16="http://schemas.microsoft.com/office/drawing/2014/main" id="{C495F493-C12F-427A-8E40-20A2A33A9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62534"/>
              </p:ext>
            </p:extLst>
          </p:nvPr>
        </p:nvGraphicFramePr>
        <p:xfrm>
          <a:off x="973346" y="19489959"/>
          <a:ext cx="19513439" cy="3200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011684">
                  <a:extLst>
                    <a:ext uri="{9D8B030D-6E8A-4147-A177-3AD203B41FA5}">
                      <a16:colId xmlns:a16="http://schemas.microsoft.com/office/drawing/2014/main" val="1336173757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365910439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702091638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2709654383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394302980"/>
                    </a:ext>
                  </a:extLst>
                </a:gridCol>
                <a:gridCol w="1500351">
                  <a:extLst>
                    <a:ext uri="{9D8B030D-6E8A-4147-A177-3AD203B41FA5}">
                      <a16:colId xmlns:a16="http://schemas.microsoft.com/office/drawing/2014/main" val="11786312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설문항목</a:t>
                      </a: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885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매우불편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편함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매우편함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①착용 후 실제로 걸으면서 느끼는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동적평가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50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②바닥이 올라오거나 내려가 보이지는 않는가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형태왜곡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3610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③좌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우로 시선을 이동시켰을 때의 울렁임이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시선이동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585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④원거리와 근거리 글자의 선명도는 만족한가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원거리 및 근거리 시력 자각적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06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⑤경사지 또는 계단을 오르내리는데 불편함은 없는가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(</a:t>
                      </a:r>
                      <a:r>
                        <a:rPr lang="ko-KR" altLang="en-US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생활환경에서의 불편함 평가</a:t>
                      </a:r>
                      <a:r>
                        <a:rPr lang="en-US" altLang="ko-KR" sz="2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1200" dirty="0">
                          <a:solidFill>
                            <a:schemeClr val="dk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√</a:t>
                      </a:r>
                      <a:endParaRPr lang="ko-KR" altLang="en-US" sz="2400" b="1" kern="1200" dirty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24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1744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15C983FA-D75A-4612-89BB-0E68C0EC5834}"/>
              </a:ext>
            </a:extLst>
          </p:cNvPr>
          <p:cNvSpPr txBox="1"/>
          <p:nvPr/>
        </p:nvSpPr>
        <p:spPr>
          <a:xfrm>
            <a:off x="952881" y="18862036"/>
            <a:ext cx="108013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 fontAlgn="base" latin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기저외방</a:t>
            </a:r>
            <a:r>
              <a:rPr lang="ko-KR" altLang="en-US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프리즘처방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누진다초점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안경렌즈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착용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후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자각적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만족감에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대한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설문조사</a:t>
            </a:r>
            <a:r>
              <a:rPr lang="en-US" altLang="ko-KR" sz="20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&gt;</a:t>
            </a:r>
          </a:p>
        </p:txBody>
      </p: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3053</TotalTime>
  <Words>593</Words>
  <Application>Microsoft Office PowerPoint</Application>
  <PresentationFormat>사용자 지정</PresentationFormat>
  <Paragraphs>59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맑은 고딕</vt:lpstr>
      <vt:lpstr>Calibri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Christopher Bell</cp:lastModifiedBy>
  <cp:revision>237</cp:revision>
  <cp:lastPrinted>2021-11-29T15:08:04Z</cp:lastPrinted>
  <dcterms:created xsi:type="dcterms:W3CDTF">2007-11-27T23:16:29Z</dcterms:created>
  <dcterms:modified xsi:type="dcterms:W3CDTF">2021-12-01T14:11:31Z</dcterms:modified>
</cp:coreProperties>
</file>