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21602700" cy="32404050"/>
  <p:notesSz cx="5848350" cy="850582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33" d="100"/>
          <a:sy n="33" d="100"/>
        </p:scale>
        <p:origin x="20" y="-1784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534285" cy="425291"/>
          </a:xfrm>
          <a:prstGeom prst="rect">
            <a:avLst/>
          </a:prstGeom>
        </p:spPr>
        <p:txBody>
          <a:bodyPr vert="horz" lIns="82022" tIns="41011" rIns="82022" bIns="41011" rtlCol="0"/>
          <a:lstStyle>
            <a:lvl1pPr algn="l">
              <a:defRPr sz="11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312712" y="0"/>
            <a:ext cx="2534285" cy="425291"/>
          </a:xfrm>
          <a:prstGeom prst="rect">
            <a:avLst/>
          </a:prstGeom>
        </p:spPr>
        <p:txBody>
          <a:bodyPr vert="horz" lIns="82022" tIns="41011" rIns="82022" bIns="41011" rtlCol="0"/>
          <a:lstStyle>
            <a:lvl1pPr algn="r">
              <a:defRPr sz="1100"/>
            </a:lvl1pPr>
          </a:lstStyle>
          <a:p>
            <a:fld id="{C159E85A-7BBA-4707-AB4C-C7BD614F8D83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862138" y="638175"/>
            <a:ext cx="2124075" cy="3189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2022" tIns="41011" rIns="82022" bIns="41011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584835" y="4040267"/>
            <a:ext cx="4678680" cy="3827621"/>
          </a:xfrm>
          <a:prstGeom prst="rect">
            <a:avLst/>
          </a:prstGeom>
        </p:spPr>
        <p:txBody>
          <a:bodyPr vert="horz" lIns="82022" tIns="41011" rIns="82022" bIns="41011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079058"/>
            <a:ext cx="2534285" cy="425291"/>
          </a:xfrm>
          <a:prstGeom prst="rect">
            <a:avLst/>
          </a:prstGeom>
        </p:spPr>
        <p:txBody>
          <a:bodyPr vert="horz" lIns="82022" tIns="41011" rIns="82022" bIns="41011" rtlCol="0" anchor="b"/>
          <a:lstStyle>
            <a:lvl1pPr algn="l">
              <a:defRPr sz="11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312712" y="8079058"/>
            <a:ext cx="2534285" cy="425291"/>
          </a:xfrm>
          <a:prstGeom prst="rect">
            <a:avLst/>
          </a:prstGeom>
        </p:spPr>
        <p:txBody>
          <a:bodyPr vert="horz" lIns="82022" tIns="41011" rIns="82022" bIns="41011" rtlCol="0" anchor="b"/>
          <a:lstStyle>
            <a:lvl1pPr algn="r">
              <a:defRPr sz="11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6145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292618" y="479327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002E58"/>
          </a:solidFill>
          <a:ln w="50800">
            <a:solidFill>
              <a:srgbClr val="002E58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latinLnBrk="0"/>
            <a:r>
              <a:rPr lang="ko-KR" altLang="en-US" sz="4400" b="1" dirty="0"/>
              <a:t>                      </a:t>
            </a:r>
            <a:r>
              <a:rPr lang="ko-KR" altLang="en-US" sz="48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외사위에서</a:t>
            </a:r>
            <a:r>
              <a:rPr lang="ko-KR" altLang="en-US" sz="4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누진 프리즘 렌즈를 처방한 </a:t>
            </a:r>
            <a:r>
              <a:rPr lang="ko-KR" altLang="en-US" sz="48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임상사례</a:t>
            </a:r>
            <a:endParaRPr lang="ko-KR" altLang="en-US" sz="4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0" algn="ctr" defTabSz="3089186"/>
            <a:r>
              <a:rPr lang="ko-KR" altLang="en-US" sz="4004" b="1" dirty="0" err="1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이영라</a:t>
            </a:r>
            <a:r>
              <a:rPr lang="en-US" altLang="ko-KR" sz="4400" b="1" baseline="30000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4004" b="1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∙ 김효진</a:t>
            </a:r>
            <a:r>
              <a:rPr lang="en-US" altLang="ko-KR" sz="4400" b="1" baseline="30000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2,*</a:t>
            </a:r>
            <a:r>
              <a:rPr lang="ko-KR" altLang="en-US" sz="4400" b="1" baseline="30000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4004" b="1" dirty="0">
              <a:solidFill>
                <a:srgbClr val="FFFF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0" algn="ctr" defTabSz="3089186"/>
            <a:endParaRPr lang="en-US" altLang="ko-KR" sz="2002" b="1" dirty="0">
              <a:solidFill>
                <a:srgbClr val="FFFF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0" algn="ctr" defTabSz="3084552"/>
            <a:r>
              <a:rPr lang="en-US" altLang="ko-KR" sz="36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백석대학교 대학원 안경광학과</a:t>
            </a:r>
            <a:r>
              <a:rPr lang="en-US" altLang="ko-KR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백석대학교  안경광학과</a:t>
            </a: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8" y="31532841"/>
            <a:ext cx="7067962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한국안광학회 동계학술대회</a:t>
            </a:r>
          </a:p>
        </p:txBody>
      </p:sp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1161423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9544510-645B-F648-87C3-4E9A9E669926}"/>
              </a:ext>
            </a:extLst>
          </p:cNvPr>
          <p:cNvGrpSpPr/>
          <p:nvPr/>
        </p:nvGrpSpPr>
        <p:grpSpPr>
          <a:xfrm>
            <a:off x="481429" y="5051525"/>
            <a:ext cx="6863015" cy="6146191"/>
            <a:chOff x="482172" y="5050192"/>
            <a:chExt cx="6873606" cy="6155676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2172" y="5439708"/>
              <a:ext cx="687360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623858" y="5050192"/>
              <a:ext cx="6590233" cy="69994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+mj-ea"/>
                  <a:ea typeface="+mj-ea"/>
                  <a:cs typeface="Calibri" panose="020F0502020204030204" pitchFamily="34" charset="0"/>
                </a:rPr>
                <a:t>INTRODUCTION</a:t>
              </a:r>
              <a:endParaRPr lang="ko-KR" altLang="en-US" sz="3994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ea"/>
                <a:ea typeface="+mj-ea"/>
                <a:cs typeface="Calibri" panose="020F050202020403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8B7893-B25B-704D-8991-4D93B8667672}"/>
                </a:ext>
              </a:extLst>
            </p:cNvPr>
            <p:cNvSpPr txBox="1"/>
            <p:nvPr/>
          </p:nvSpPr>
          <p:spPr>
            <a:xfrm>
              <a:off x="654942" y="5999102"/>
              <a:ext cx="6577515" cy="523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7560348" y="5051524"/>
            <a:ext cx="13532353" cy="6497247"/>
            <a:chOff x="7572016" y="5050191"/>
            <a:chExt cx="13553236" cy="6507274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7572016" y="5439708"/>
              <a:ext cx="1355323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7826159" y="5050191"/>
              <a:ext cx="13082857" cy="69994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510AB0-F81F-974F-8800-BB0FD6BC90CC}"/>
                </a:ext>
              </a:extLst>
            </p:cNvPr>
            <p:cNvSpPr txBox="1"/>
            <p:nvPr/>
          </p:nvSpPr>
          <p:spPr>
            <a:xfrm>
              <a:off x="7778378" y="6009580"/>
              <a:ext cx="13082858" cy="5547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61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세의 남성 고객으로 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2021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년 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10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월에 처음 기존 </a:t>
              </a:r>
              <a:r>
                <a:rPr lang="ko-KR" altLang="en-US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다초점이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원거리 흐림과 어지러움으로 불편하여 내원하였다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포롭터와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챠트프로젝트 이용한 굴절 검사 결과는 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R: </a:t>
              </a:r>
              <a:r>
                <a:rPr lang="en-US" altLang="ko-KR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Sph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–6.25D, </a:t>
              </a:r>
              <a:r>
                <a:rPr lang="en-US" altLang="ko-KR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Cyl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-0.25D Ax12, ADD+1.75D, L: </a:t>
              </a:r>
              <a:r>
                <a:rPr lang="en-US" altLang="ko-KR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Sph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–6.00D, </a:t>
              </a:r>
              <a:r>
                <a:rPr lang="en-US" altLang="ko-KR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Cyl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-1.00D Ax104 Add+1.75D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였다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수정된 </a:t>
              </a:r>
              <a:r>
                <a:rPr lang="ko-KR" altLang="en-US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토링톤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검사 결과 </a:t>
              </a:r>
              <a:r>
                <a:rPr lang="ko-KR" altLang="en-US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편위량은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원거리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9Δ </a:t>
              </a:r>
              <a:r>
                <a:rPr lang="ko-KR" altLang="en-US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외사위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근거리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15Δ </a:t>
              </a:r>
              <a:r>
                <a:rPr lang="ko-KR" altLang="en-US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외사위였다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양안시기능을 확인하기 위해 실시한 </a:t>
              </a:r>
              <a:r>
                <a:rPr lang="ko-KR" altLang="en-US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융합력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검사는 완전교정도수를 </a:t>
              </a:r>
              <a:r>
                <a:rPr lang="ko-KR" altLang="en-US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시험테에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장착후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프리즘바를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이용하여 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step </a:t>
              </a:r>
              <a:r>
                <a:rPr lang="en-US" altLang="ko-KR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vergence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로 측정하였다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융합력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검사에서는 원거리 양성융합력이 </a:t>
              </a:r>
              <a:r>
                <a:rPr lang="ko-KR" altLang="en-US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분리점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8, </a:t>
              </a:r>
              <a:r>
                <a:rPr lang="ko-KR" altLang="en-US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회복점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6 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이고 근거리 양성융합력은 </a:t>
              </a:r>
              <a:r>
                <a:rPr lang="ko-KR" altLang="en-US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분리점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15, </a:t>
              </a:r>
              <a:r>
                <a:rPr lang="ko-KR" altLang="en-US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회복점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12 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이였다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누진다초점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프리즘 렌즈를 처방하기 위해 </a:t>
              </a:r>
              <a:r>
                <a:rPr lang="ko-KR" altLang="en-US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셔드기준을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적용하여 좌우 각각 기저내방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1.5ΔD 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을 처방하였다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자각적 만족도 조사는 처방 후 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개월 방문 시점에 실시하였다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endParaRPr lang="ko-KR" altLang="en-US" sz="27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자각적 만족감에 대한 설문조사 문항은 누진 적응 관련 설문내용 중 임상에서 </a:t>
              </a:r>
              <a:r>
                <a:rPr lang="ko-KR" altLang="en-US" sz="27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질문되어지는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빈도가 높은 상위 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5</a:t>
              </a:r>
              <a:r>
                <a:rPr lang="ko-KR" altLang="en-US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개 문항으로 설정하여 설문하였다</a:t>
              </a:r>
              <a:r>
                <a:rPr lang="en-US" altLang="ko-KR" sz="27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r>
                <a:rPr lang="en-US" altLang="ko-KR" sz="2700" baseline="30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</a:t>
              </a:r>
              <a:endParaRPr lang="en-US" sz="27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98FA39-D31F-B246-A6EA-59DE50495DF4}"/>
              </a:ext>
            </a:extLst>
          </p:cNvPr>
          <p:cNvGrpSpPr/>
          <p:nvPr/>
        </p:nvGrpSpPr>
        <p:grpSpPr>
          <a:xfrm>
            <a:off x="412469" y="11370552"/>
            <a:ext cx="20588315" cy="11917724"/>
            <a:chOff x="507976" y="11821109"/>
            <a:chExt cx="20620087" cy="11936116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F3ECFC9-BC07-C643-8DC1-93FAD707EF96}"/>
                </a:ext>
              </a:extLst>
            </p:cNvPr>
            <p:cNvSpPr/>
            <p:nvPr/>
          </p:nvSpPr>
          <p:spPr bwMode="auto">
            <a:xfrm>
              <a:off x="507976" y="12070077"/>
              <a:ext cx="20620087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654943" y="11821109"/>
              <a:ext cx="20285158" cy="69994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F0ACEA-ABCC-D14D-817C-F1AEF92D0100}"/>
                </a:ext>
              </a:extLst>
            </p:cNvPr>
            <p:cNvSpPr txBox="1"/>
            <p:nvPr/>
          </p:nvSpPr>
          <p:spPr>
            <a:xfrm>
              <a:off x="654941" y="12770019"/>
              <a:ext cx="20254075" cy="95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475DE9-28CC-7D4F-A53B-3EEBCC43AFCE}"/>
              </a:ext>
            </a:extLst>
          </p:cNvPr>
          <p:cNvGrpSpPr/>
          <p:nvPr/>
        </p:nvGrpSpPr>
        <p:grpSpPr>
          <a:xfrm>
            <a:off x="481429" y="24220852"/>
            <a:ext cx="10116825" cy="6951106"/>
            <a:chOff x="482172" y="24249101"/>
            <a:chExt cx="10132437" cy="696183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5378BB-9202-9F47-A4DC-69DD4A155EBE}"/>
                </a:ext>
              </a:extLst>
            </p:cNvPr>
            <p:cNvGrpSpPr/>
            <p:nvPr/>
          </p:nvGrpSpPr>
          <p:grpSpPr>
            <a:xfrm>
              <a:off x="482172" y="24249101"/>
              <a:ext cx="10132437" cy="6961833"/>
              <a:chOff x="560593" y="24225365"/>
              <a:chExt cx="10122519" cy="6955018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8638A797-6818-C241-8658-D7FB33162F9C}"/>
                  </a:ext>
                </a:extLst>
              </p:cNvPr>
              <p:cNvSpPr/>
              <p:nvPr/>
            </p:nvSpPr>
            <p:spPr bwMode="auto">
              <a:xfrm>
                <a:off x="560593" y="24559983"/>
                <a:ext cx="10122519" cy="6620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59" name="모서리가 둥근 직사각형 58"/>
              <p:cNvSpPr/>
              <p:nvPr/>
            </p:nvSpPr>
            <p:spPr bwMode="auto">
              <a:xfrm>
                <a:off x="684448" y="24225365"/>
                <a:ext cx="9826275" cy="705600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66A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US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0EA6FEA-B2CB-B04E-B104-5B4CA77F50D4}"/>
                </a:ext>
              </a:extLst>
            </p:cNvPr>
            <p:cNvSpPr txBox="1"/>
            <p:nvPr/>
          </p:nvSpPr>
          <p:spPr>
            <a:xfrm>
              <a:off x="606148" y="25093663"/>
              <a:ext cx="9624066" cy="95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931802E-97AE-4B4A-AB3C-882461B38A9F}"/>
              </a:ext>
            </a:extLst>
          </p:cNvPr>
          <p:cNvGrpSpPr/>
          <p:nvPr/>
        </p:nvGrpSpPr>
        <p:grpSpPr>
          <a:xfrm>
            <a:off x="10975195" y="24220852"/>
            <a:ext cx="10117506" cy="6951106"/>
            <a:chOff x="10992132" y="24249101"/>
            <a:chExt cx="10133119" cy="696183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8F8CD25-4976-A54A-80A8-04D2AB445846}"/>
                </a:ext>
              </a:extLst>
            </p:cNvPr>
            <p:cNvGrpSpPr/>
            <p:nvPr/>
          </p:nvGrpSpPr>
          <p:grpSpPr>
            <a:xfrm>
              <a:off x="10992132" y="24249101"/>
              <a:ext cx="10133119" cy="6961833"/>
              <a:chOff x="11007969" y="24247705"/>
              <a:chExt cx="10123200" cy="6955018"/>
            </a:xfrm>
          </p:grpSpPr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9F158DD6-0D08-F14A-9712-B895C6848514}"/>
                  </a:ext>
                </a:extLst>
              </p:cNvPr>
              <p:cNvSpPr/>
              <p:nvPr/>
            </p:nvSpPr>
            <p:spPr bwMode="auto">
              <a:xfrm>
                <a:off x="11007969" y="24586266"/>
                <a:ext cx="10123200" cy="661645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66" name="모서리가 둥근 직사각형 65"/>
              <p:cNvSpPr/>
              <p:nvPr/>
            </p:nvSpPr>
            <p:spPr bwMode="auto">
              <a:xfrm>
                <a:off x="11233398" y="24247705"/>
                <a:ext cx="9721080" cy="705600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66A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CA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REFERENCES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8107D12-3FCE-874C-8BC6-4CE087D15BE9}"/>
                </a:ext>
              </a:extLst>
            </p:cNvPr>
            <p:cNvSpPr txBox="1"/>
            <p:nvPr/>
          </p:nvSpPr>
          <p:spPr>
            <a:xfrm>
              <a:off x="11217782" y="25093663"/>
              <a:ext cx="9624066" cy="95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sp>
        <p:nvSpPr>
          <p:cNvPr id="21" name="직사각형 20"/>
          <p:cNvSpPr/>
          <p:nvPr/>
        </p:nvSpPr>
        <p:spPr>
          <a:xfrm>
            <a:off x="949906" y="12318000"/>
            <a:ext cx="1951344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최종 처방한 </a:t>
            </a:r>
            <a:r>
              <a:rPr lang="ko-KR" altLang="en-US" sz="2600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누진다초점</a:t>
            </a: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프리즘 렌즈는 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R: </a:t>
            </a:r>
            <a:r>
              <a:rPr lang="en-US" altLang="ko-KR" sz="2600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Sph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-6.25D, </a:t>
            </a:r>
            <a:r>
              <a:rPr lang="en-US" altLang="ko-KR" sz="2600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Cyl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–0.25D, Ax12 ADD+1.75D, BI 1.5ΔD, L: </a:t>
            </a:r>
            <a:r>
              <a:rPr lang="en-US" altLang="ko-KR" sz="2600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Sph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–6.00D, </a:t>
            </a:r>
            <a:r>
              <a:rPr lang="en-US" altLang="ko-KR" sz="2600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Cyl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–1.00D, Ax104, Add+1.75D, BI1.5ΔD </a:t>
            </a: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이었다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처방 전과 후에 시력은 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0.4</a:t>
            </a: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에서 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0.6</a:t>
            </a: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으로 향상되었고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선명함을 느끼고 어지러운 </a:t>
            </a:r>
            <a:r>
              <a:rPr lang="ko-KR" altLang="en-US" sz="2600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불편감이</a:t>
            </a: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감소하여 일상 활동을 하는데 만족감을 느꼈다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786124" y="26765873"/>
            <a:ext cx="9428327" cy="2415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본 연구결과에 의하면 사위안이면서 누진 다초점렌즈를 처방할 때 양안시기능검사를 실시하여 알맞은 프리즘을 함께 처방한다면 </a:t>
            </a:r>
            <a:r>
              <a:rPr lang="ko-KR" altLang="en-US" sz="2600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시생활의</a:t>
            </a: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문제점을 해결하여 </a:t>
            </a:r>
            <a:r>
              <a:rPr lang="ko-KR" altLang="en-US" sz="2600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다초점</a:t>
            </a: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착용 성공률을 높일 것으로 사료된다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26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53933" y="6027228"/>
            <a:ext cx="659934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일반적으로 융합제거사위가 있다고 무조건 프리즘 처방을 하면 안 되고 환자가 불편한 증상을 호소할 때에 한해서 프리즘 처방을 고려해야 하며 융합제거사위 량 전체를 처방하는 것이 아니라 융합여력을 고려하여 융합제거사위 량의 일부를 처방하는 것이며</a:t>
            </a:r>
            <a:r>
              <a:rPr lang="en-US" altLang="ko-KR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증상이 있는 사람과 증상이 없는 사람 사이의 융합제거사위 량 </a:t>
            </a:r>
            <a:r>
              <a:rPr lang="ko-KR" altLang="en-US" sz="2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차이가별로</a:t>
            </a:r>
            <a:r>
              <a:rPr lang="ko-KR" altLang="en-US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없다고 알려져 있다</a:t>
            </a:r>
            <a:r>
              <a:rPr lang="en-US" altLang="ko-KR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r>
              <a:rPr lang="en-US" altLang="ko-KR" sz="2600" baseline="30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1,2</a:t>
            </a:r>
            <a:endParaRPr lang="ko-KR" altLang="en-US" sz="2600" baseline="30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0"/>
            <a:r>
              <a:rPr lang="ko-KR" altLang="en-US" sz="2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외사위</a:t>
            </a:r>
            <a:r>
              <a:rPr lang="ko-KR" altLang="en-US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안에서 </a:t>
            </a:r>
            <a:r>
              <a:rPr lang="ko-KR" altLang="en-US" sz="2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누진다초점</a:t>
            </a:r>
            <a:r>
              <a:rPr lang="ko-KR" altLang="en-US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프리즘 렌즈를 처방한 후에 시력 개선 효과와 불편함을 조사하여 착용 성공률을 보고하고자 한다</a:t>
            </a:r>
            <a:r>
              <a:rPr lang="en-US" altLang="ko-KR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2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31" name="표 31">
            <a:extLst>
              <a:ext uri="{FF2B5EF4-FFF2-40B4-BE49-F238E27FC236}">
                <a16:creationId xmlns:a16="http://schemas.microsoft.com/office/drawing/2014/main" id="{9AAB4B1F-9D44-492C-A73B-0723BF57FF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716271"/>
              </p:ext>
            </p:extLst>
          </p:nvPr>
        </p:nvGraphicFramePr>
        <p:xfrm>
          <a:off x="949906" y="14599021"/>
          <a:ext cx="19513439" cy="32004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2011684">
                  <a:extLst>
                    <a:ext uri="{9D8B030D-6E8A-4147-A177-3AD203B41FA5}">
                      <a16:colId xmlns:a16="http://schemas.microsoft.com/office/drawing/2014/main" val="1336173757"/>
                    </a:ext>
                  </a:extLst>
                </a:gridCol>
                <a:gridCol w="1500351">
                  <a:extLst>
                    <a:ext uri="{9D8B030D-6E8A-4147-A177-3AD203B41FA5}">
                      <a16:colId xmlns:a16="http://schemas.microsoft.com/office/drawing/2014/main" val="1365910439"/>
                    </a:ext>
                  </a:extLst>
                </a:gridCol>
                <a:gridCol w="1500351">
                  <a:extLst>
                    <a:ext uri="{9D8B030D-6E8A-4147-A177-3AD203B41FA5}">
                      <a16:colId xmlns:a16="http://schemas.microsoft.com/office/drawing/2014/main" val="3702091638"/>
                    </a:ext>
                  </a:extLst>
                </a:gridCol>
                <a:gridCol w="1500351">
                  <a:extLst>
                    <a:ext uri="{9D8B030D-6E8A-4147-A177-3AD203B41FA5}">
                      <a16:colId xmlns:a16="http://schemas.microsoft.com/office/drawing/2014/main" val="2709654383"/>
                    </a:ext>
                  </a:extLst>
                </a:gridCol>
                <a:gridCol w="1500351">
                  <a:extLst>
                    <a:ext uri="{9D8B030D-6E8A-4147-A177-3AD203B41FA5}">
                      <a16:colId xmlns:a16="http://schemas.microsoft.com/office/drawing/2014/main" val="394302980"/>
                    </a:ext>
                  </a:extLst>
                </a:gridCol>
                <a:gridCol w="1500351">
                  <a:extLst>
                    <a:ext uri="{9D8B030D-6E8A-4147-A177-3AD203B41FA5}">
                      <a16:colId xmlns:a16="http://schemas.microsoft.com/office/drawing/2014/main" val="117863127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설문항목</a:t>
                      </a: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평가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08885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 err="1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매우불편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불편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편함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 err="1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매우편함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①착용 후 실제로 걸으면서 느끼는 불편함은 없는가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(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동적평가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50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②바닥이 올라오거나 내려가 보이지는 않는가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(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형태왜곡 평가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3610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③좌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우로 시선을 이동시켰을 때의 울렁임이 없는가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(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시선이동 평가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5859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④원거리와 근거리 글자의 선명도는 만족한가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(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원거리 및 근거리 시력 자각적 평가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6063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⑤경사지 또는 계단을 오르내리는데 불편함은 없는가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(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생활환경에서의 불편함 평가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421744"/>
                  </a:ext>
                </a:extLst>
              </a:tr>
            </a:tbl>
          </a:graphicData>
        </a:graphic>
      </p:graphicFrame>
      <p:graphicFrame>
        <p:nvGraphicFramePr>
          <p:cNvPr id="41" name="표 31">
            <a:extLst>
              <a:ext uri="{FF2B5EF4-FFF2-40B4-BE49-F238E27FC236}">
                <a16:creationId xmlns:a16="http://schemas.microsoft.com/office/drawing/2014/main" id="{915D8A19-1F94-47D3-99ED-B6C031A011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384924"/>
              </p:ext>
            </p:extLst>
          </p:nvPr>
        </p:nvGraphicFramePr>
        <p:xfrm>
          <a:off x="897071" y="19278788"/>
          <a:ext cx="19513439" cy="32004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2011684">
                  <a:extLst>
                    <a:ext uri="{9D8B030D-6E8A-4147-A177-3AD203B41FA5}">
                      <a16:colId xmlns:a16="http://schemas.microsoft.com/office/drawing/2014/main" val="1336173757"/>
                    </a:ext>
                  </a:extLst>
                </a:gridCol>
                <a:gridCol w="1500351">
                  <a:extLst>
                    <a:ext uri="{9D8B030D-6E8A-4147-A177-3AD203B41FA5}">
                      <a16:colId xmlns:a16="http://schemas.microsoft.com/office/drawing/2014/main" val="1365910439"/>
                    </a:ext>
                  </a:extLst>
                </a:gridCol>
                <a:gridCol w="1500351">
                  <a:extLst>
                    <a:ext uri="{9D8B030D-6E8A-4147-A177-3AD203B41FA5}">
                      <a16:colId xmlns:a16="http://schemas.microsoft.com/office/drawing/2014/main" val="3702091638"/>
                    </a:ext>
                  </a:extLst>
                </a:gridCol>
                <a:gridCol w="1500351">
                  <a:extLst>
                    <a:ext uri="{9D8B030D-6E8A-4147-A177-3AD203B41FA5}">
                      <a16:colId xmlns:a16="http://schemas.microsoft.com/office/drawing/2014/main" val="2709654383"/>
                    </a:ext>
                  </a:extLst>
                </a:gridCol>
                <a:gridCol w="1500351">
                  <a:extLst>
                    <a:ext uri="{9D8B030D-6E8A-4147-A177-3AD203B41FA5}">
                      <a16:colId xmlns:a16="http://schemas.microsoft.com/office/drawing/2014/main" val="394302980"/>
                    </a:ext>
                  </a:extLst>
                </a:gridCol>
                <a:gridCol w="1500351">
                  <a:extLst>
                    <a:ext uri="{9D8B030D-6E8A-4147-A177-3AD203B41FA5}">
                      <a16:colId xmlns:a16="http://schemas.microsoft.com/office/drawing/2014/main" val="117863127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설문항목</a:t>
                      </a: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평가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08885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 err="1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매우불편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불편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편함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 err="1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매우편함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①착용 후 실제로 걸으면서 느끼는 불편함은 없는가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(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동적평가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400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50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②바닥이 올라오거나 내려가 보이지는 않는가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(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형태왜곡 평가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3610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③좌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우로 시선을 이동시켰을 때의 울렁임이 없는가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(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시선이동 평가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400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5859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④원거리와 근거리 글자의 선명도는 만족한가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(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원거리 및 근거리 시력 자각적 평가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400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6063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⑤경사지 또는 계단을 오르내리는데 불편함은 없는가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(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생활환경에서의 불편함 평가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400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b="1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421744"/>
                  </a:ext>
                </a:extLst>
              </a:tr>
            </a:tbl>
          </a:graphicData>
        </a:graphic>
      </p:graphicFrame>
      <p:sp>
        <p:nvSpPr>
          <p:cNvPr id="43" name="TextBox 42">
            <a:extLst>
              <a:ext uri="{FF2B5EF4-FFF2-40B4-BE49-F238E27FC236}">
                <a16:creationId xmlns:a16="http://schemas.microsoft.com/office/drawing/2014/main" id="{FEBBE87D-8602-4183-97F8-CBEA64E93E9F}"/>
              </a:ext>
            </a:extLst>
          </p:cNvPr>
          <p:cNvSpPr txBox="1"/>
          <p:nvPr/>
        </p:nvSpPr>
        <p:spPr>
          <a:xfrm>
            <a:off x="929441" y="13971098"/>
            <a:ext cx="108013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just" fontAlgn="base" latinLnBrk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기존누진다초점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안경렌즈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착용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후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자각적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만족감에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대한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설문조사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&gt;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931004B-244A-4D27-90C6-4EBDEAFAA666}"/>
              </a:ext>
            </a:extLst>
          </p:cNvPr>
          <p:cNvSpPr txBox="1"/>
          <p:nvPr/>
        </p:nvSpPr>
        <p:spPr>
          <a:xfrm>
            <a:off x="695668" y="18636143"/>
            <a:ext cx="108013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just" fontAlgn="base" latinLnBrk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ko-KR" altLang="en-US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기저내방</a:t>
            </a:r>
            <a:r>
              <a:rPr lang="ko-KR" altLang="en-US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프리즘처방 </a:t>
            </a:r>
            <a:r>
              <a:rPr lang="ko-KR" altLang="en-US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누진다초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점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안경렌즈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착용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후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자각적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만족감에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대한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설문조사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&gt;</a:t>
            </a:r>
          </a:p>
        </p:txBody>
      </p:sp>
      <p:pic>
        <p:nvPicPr>
          <p:cNvPr id="45" name="Picture 14">
            <a:extLst>
              <a:ext uri="{FF2B5EF4-FFF2-40B4-BE49-F238E27FC236}">
                <a16:creationId xmlns:a16="http://schemas.microsoft.com/office/drawing/2014/main" id="{8D3B3F82-4FF5-4CDF-A31D-FEBE79CB1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4060" y="1353101"/>
            <a:ext cx="2364911" cy="252249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04751602-4CD5-4FD2-8761-D62D04CE3463}"/>
              </a:ext>
            </a:extLst>
          </p:cNvPr>
          <p:cNvSpPr txBox="1"/>
          <p:nvPr/>
        </p:nvSpPr>
        <p:spPr>
          <a:xfrm>
            <a:off x="11267562" y="26734886"/>
            <a:ext cx="9609237" cy="3600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[1]Sung PJ. Optometry, 8th Ed. Seoul: </a:t>
            </a:r>
            <a:r>
              <a:rPr lang="en-US" altLang="ko-KR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Daihakseorim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2013;181-199.</a:t>
            </a:r>
          </a:p>
          <a:p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[2]</a:t>
            </a:r>
            <a:r>
              <a:rPr lang="en-US" altLang="ko-KR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Pickwell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LD, Kaye NA, Jenkins TC. Distance and near</a:t>
            </a:r>
          </a:p>
          <a:p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readings of associated </a:t>
            </a:r>
            <a:r>
              <a:rPr lang="en-US" altLang="ko-KR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heterophoria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taken on 500  </a:t>
            </a:r>
            <a:r>
              <a:rPr lang="en-US" altLang="ko-KR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patients.Ophthalmic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Physiol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Opt. 1991;11(4):291-296.</a:t>
            </a:r>
          </a:p>
          <a:p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[3] </a:t>
            </a:r>
            <a:r>
              <a:rPr lang="en-US" altLang="ko-KR" sz="24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Kyungmin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 Ji, Dong-</a:t>
            </a:r>
            <a:r>
              <a:rPr lang="en-US" altLang="ko-KR" sz="24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Sik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 Yu, Ho-</a:t>
            </a:r>
            <a:r>
              <a:rPr lang="en-US" altLang="ko-KR" sz="24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Weon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 Kwak, </a:t>
            </a:r>
            <a:r>
              <a:rPr lang="en-US" altLang="ko-KR" sz="24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Jeong-Sik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 Son. Factors influencing subjective satisfaction on wearing progressive addition lenses. J Korean Ophthalmic </a:t>
            </a:r>
            <a:r>
              <a:rPr lang="en-US" altLang="ko-KR" sz="24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Opt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 Soc. 2016;21(4):377-383. 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sz="3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796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0204845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3045</TotalTime>
  <Words>592</Words>
  <Application>Microsoft Office PowerPoint</Application>
  <PresentationFormat>사용자 지정</PresentationFormat>
  <Paragraphs>57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굴림</vt:lpstr>
      <vt:lpstr>맑은 고딕</vt:lpstr>
      <vt:lpstr>맑은 고딕</vt:lpstr>
      <vt:lpstr>함초롬바탕</vt:lpstr>
      <vt:lpstr>Calibri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Christopher Bell</cp:lastModifiedBy>
  <cp:revision>236</cp:revision>
  <cp:lastPrinted>2021-11-29T15:08:04Z</cp:lastPrinted>
  <dcterms:created xsi:type="dcterms:W3CDTF">2007-11-27T23:16:29Z</dcterms:created>
  <dcterms:modified xsi:type="dcterms:W3CDTF">2021-12-01T14:11:28Z</dcterms:modified>
</cp:coreProperties>
</file>