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3.xml" ContentType="application/vnd.openxmlformats-officedocument.drawingml.chartshape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5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9" r:id="rId2"/>
    <p:sldId id="402" r:id="rId3"/>
    <p:sldId id="406" r:id="rId4"/>
    <p:sldId id="426" r:id="rId5"/>
    <p:sldId id="407" r:id="rId6"/>
    <p:sldId id="409" r:id="rId7"/>
    <p:sldId id="410" r:id="rId8"/>
    <p:sldId id="411" r:id="rId9"/>
    <p:sldId id="412" r:id="rId10"/>
    <p:sldId id="419" r:id="rId11"/>
    <p:sldId id="413" r:id="rId12"/>
    <p:sldId id="414" r:id="rId13"/>
    <p:sldId id="420" r:id="rId14"/>
    <p:sldId id="418" r:id="rId15"/>
    <p:sldId id="423" r:id="rId16"/>
    <p:sldId id="415" r:id="rId17"/>
    <p:sldId id="422" r:id="rId18"/>
    <p:sldId id="416" r:id="rId19"/>
    <p:sldId id="417" r:id="rId20"/>
    <p:sldId id="421" r:id="rId21"/>
    <p:sldId id="424" r:id="rId22"/>
    <p:sldId id="403" r:id="rId23"/>
    <p:sldId id="425" r:id="rId24"/>
    <p:sldId id="427" r:id="rId2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홍소희" initials="홍" lastIdx="1" clrIdx="0">
    <p:extLst>
      <p:ext uri="{19B8F6BF-5375-455C-9EA6-DF929625EA0E}">
        <p15:presenceInfo xmlns:p15="http://schemas.microsoft.com/office/powerpoint/2012/main" userId="홍소희" providerId="None"/>
      </p:ext>
    </p:extLst>
  </p:cmAuthor>
  <p:cmAuthor id="2" name="김소라" initials="srk" lastIdx="11" clrIdx="1">
    <p:extLst>
      <p:ext uri="{19B8F6BF-5375-455C-9EA6-DF929625EA0E}">
        <p15:presenceInfo xmlns:p15="http://schemas.microsoft.com/office/powerpoint/2012/main" userId="김소라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56" autoAdjust="0"/>
    <p:restoredTop sz="81920" autoAdjust="0"/>
  </p:normalViewPr>
  <p:slideViewPr>
    <p:cSldViewPr snapToGrid="0">
      <p:cViewPr varScale="1">
        <p:scale>
          <a:sx n="65" d="100"/>
          <a:sy n="65" d="100"/>
        </p:scale>
        <p:origin x="1248" y="-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J\Desktop\&#54588;&#44160;&#51088;%20&#45936;&#51060;&#53552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MJ\Desktop\&#54588;&#44160;&#51088;%20&#45936;&#51060;&#53552;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MJ\Desktop\&#54588;&#44160;&#51088;%20&#45936;&#51060;&#53552;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J\Desktop\&#54588;&#44160;&#51088;%20&#45936;&#51060;&#53552;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3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J\Desktop\&#54588;&#44160;&#51088;%20&#45936;&#51060;&#53552;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J\Desktop\&#54588;&#44160;&#51088;%20&#45936;&#51060;&#53552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1558091814284"/>
          <c:y val="8.5210879629629629E-2"/>
          <c:w val="0.82707178084662936"/>
          <c:h val="0.75672638888888888"/>
        </c:manualLayout>
      </c:layout>
      <c:lineChart>
        <c:grouping val="standard"/>
        <c:varyColors val="0"/>
        <c:ser>
          <c:idx val="0"/>
          <c:order val="0"/>
          <c:tx>
            <c:v>Right eye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plus"/>
            <c:errValType val="cust"/>
            <c:noEndCap val="0"/>
            <c:plus>
              <c:numRef>
                <c:f>'최대조절력 정리'!$AB$20:$AH$20</c:f>
                <c:numCache>
                  <c:formatCode>General</c:formatCode>
                  <c:ptCount val="7"/>
                  <c:pt idx="0">
                    <c:v>2.2429316452295498</c:v>
                  </c:pt>
                  <c:pt idx="1">
                    <c:v>2.5955583844012442</c:v>
                  </c:pt>
                  <c:pt idx="2">
                    <c:v>2.3063744758542617</c:v>
                  </c:pt>
                  <c:pt idx="3">
                    <c:v>2.1656355321151581</c:v>
                  </c:pt>
                  <c:pt idx="4">
                    <c:v>2.4604902653087271</c:v>
                  </c:pt>
                  <c:pt idx="5">
                    <c:v>2.0489561360759652</c:v>
                  </c:pt>
                  <c:pt idx="6">
                    <c:v>2.485892620017724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'최대조절력 정리'!$AB$17:$AH$17</c:f>
              <c:strCache>
                <c:ptCount val="7"/>
                <c:pt idx="0">
                  <c:v>Left 30°</c:v>
                </c:pt>
                <c:pt idx="1">
                  <c:v>Left 20°</c:v>
                </c:pt>
                <c:pt idx="2">
                  <c:v>Left 10°</c:v>
                </c:pt>
                <c:pt idx="3">
                  <c:v>Primary</c:v>
                </c:pt>
                <c:pt idx="4">
                  <c:v>Right 10°</c:v>
                </c:pt>
                <c:pt idx="5">
                  <c:v>Right 20°</c:v>
                </c:pt>
                <c:pt idx="6">
                  <c:v>Right 30°</c:v>
                </c:pt>
              </c:strCache>
            </c:strRef>
          </c:cat>
          <c:val>
            <c:numRef>
              <c:f>'최대조절력 정리'!$AB$18:$AH$18</c:f>
              <c:numCache>
                <c:formatCode>General</c:formatCode>
                <c:ptCount val="7"/>
                <c:pt idx="0">
                  <c:v>9.6052631578947398</c:v>
                </c:pt>
                <c:pt idx="1">
                  <c:v>10.473684210526315</c:v>
                </c:pt>
                <c:pt idx="2">
                  <c:v>10.758771929824562</c:v>
                </c:pt>
                <c:pt idx="3">
                  <c:v>11.447368421052632</c:v>
                </c:pt>
                <c:pt idx="4">
                  <c:v>11.083333333333332</c:v>
                </c:pt>
                <c:pt idx="5">
                  <c:v>10.008771929824562</c:v>
                </c:pt>
                <c:pt idx="6">
                  <c:v>10.061403508771932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F1F-4D2A-B2F5-C178D9500C46}"/>
            </c:ext>
          </c:extLst>
        </c:ser>
        <c:ser>
          <c:idx val="1"/>
          <c:order val="1"/>
          <c:tx>
            <c:v>Left eye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minus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'최대조절력 정리'!$AB$21:$AH$21</c:f>
                <c:numCache>
                  <c:formatCode>General</c:formatCode>
                  <c:ptCount val="7"/>
                  <c:pt idx="0">
                    <c:v>2.392531368489518</c:v>
                  </c:pt>
                  <c:pt idx="1">
                    <c:v>2.3268759854903842</c:v>
                  </c:pt>
                  <c:pt idx="2">
                    <c:v>2.2846392974771152</c:v>
                  </c:pt>
                  <c:pt idx="3">
                    <c:v>2.8393377087515734</c:v>
                  </c:pt>
                  <c:pt idx="4">
                    <c:v>1.7732767922720305</c:v>
                  </c:pt>
                  <c:pt idx="5">
                    <c:v>1.6816784258717088</c:v>
                  </c:pt>
                  <c:pt idx="6">
                    <c:v>1.5213428696333233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'최대조절력 정리'!$AB$17:$AH$17</c:f>
              <c:strCache>
                <c:ptCount val="7"/>
                <c:pt idx="0">
                  <c:v>Left 30°</c:v>
                </c:pt>
                <c:pt idx="1">
                  <c:v>Left 20°</c:v>
                </c:pt>
                <c:pt idx="2">
                  <c:v>Left 10°</c:v>
                </c:pt>
                <c:pt idx="3">
                  <c:v>Primary</c:v>
                </c:pt>
                <c:pt idx="4">
                  <c:v>Right 10°</c:v>
                </c:pt>
                <c:pt idx="5">
                  <c:v>Right 20°</c:v>
                </c:pt>
                <c:pt idx="6">
                  <c:v>Right 30°</c:v>
                </c:pt>
              </c:strCache>
            </c:strRef>
          </c:cat>
          <c:val>
            <c:numRef>
              <c:f>'최대조절력 정리'!$AB$19:$AH$19</c:f>
              <c:numCache>
                <c:formatCode>General</c:formatCode>
                <c:ptCount val="7"/>
                <c:pt idx="0">
                  <c:v>9.6309523809523814</c:v>
                </c:pt>
                <c:pt idx="1">
                  <c:v>10</c:v>
                </c:pt>
                <c:pt idx="2">
                  <c:v>10.452380952380953</c:v>
                </c:pt>
                <c:pt idx="3">
                  <c:v>11.476190476190476</c:v>
                </c:pt>
                <c:pt idx="4">
                  <c:v>10.511904761904761</c:v>
                </c:pt>
                <c:pt idx="5">
                  <c:v>9.7261904761904763</c:v>
                </c:pt>
                <c:pt idx="6">
                  <c:v>9.3690476190476186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F1F-4D2A-B2F5-C178D9500C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76801624"/>
        <c:axId val="476809856"/>
      </c:lineChart>
      <c:catAx>
        <c:axId val="4768016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Gaze direction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0.45121527777777776"/>
              <c:y val="0.909865277777777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76809856"/>
        <c:crosses val="autoZero"/>
        <c:auto val="1"/>
        <c:lblAlgn val="ctr"/>
        <c:lblOffset val="100"/>
        <c:noMultiLvlLbl val="0"/>
      </c:catAx>
      <c:valAx>
        <c:axId val="476809856"/>
        <c:scaling>
          <c:orientation val="minMax"/>
          <c:min val="6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Amplitude of accommodation</a:t>
                </a:r>
                <a:r>
                  <a:rPr lang="en-US" baseline="0" dirty="0"/>
                  <a:t> </a:t>
                </a:r>
                <a:r>
                  <a:rPr lang="en-US" dirty="0"/>
                  <a:t>(D)</a:t>
                </a:r>
                <a:endParaRPr lang="ko-KR" dirty="0"/>
              </a:p>
            </c:rich>
          </c:tx>
          <c:layout>
            <c:manualLayout>
              <c:xMode val="edge"/>
              <c:yMode val="edge"/>
              <c:x val="3.5277777777777777E-3"/>
              <c:y val="7.0950462962962965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#,##0.0_);[Red]\(#,##0.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76801624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58234416021595781"/>
          <c:y val="3.4478953792318578E-2"/>
          <c:w val="0.39237047846381323"/>
          <c:h val="7.279261897549167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 sz="1600" b="1">
          <a:solidFill>
            <a:sysClr val="windowText" lastClr="000000"/>
          </a:solidFill>
        </a:defRPr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41847222222222"/>
          <c:y val="0.11967175925925926"/>
          <c:w val="0.82317874999999996"/>
          <c:h val="0.70296898148148146"/>
        </c:manualLayout>
      </c:layout>
      <c:lineChart>
        <c:grouping val="standard"/>
        <c:varyColors val="0"/>
        <c:ser>
          <c:idx val="1"/>
          <c:order val="0"/>
          <c:tx>
            <c:v>Right eye</c:v>
          </c:tx>
          <c:spPr>
            <a:ln w="28575">
              <a:solidFill>
                <a:schemeClr val="accent1"/>
              </a:solidFill>
            </a:ln>
          </c:spPr>
          <c:marker>
            <c:symbol val="none"/>
          </c:marker>
          <c:errBars>
            <c:errDir val="y"/>
            <c:errBarType val="plus"/>
            <c:errValType val="cust"/>
            <c:noEndCap val="0"/>
            <c:plus>
              <c:numRef>
                <c:f>'폭주근점 정리'!$K$22:$Q$22</c:f>
                <c:numCache>
                  <c:formatCode>General</c:formatCode>
                  <c:ptCount val="7"/>
                  <c:pt idx="0">
                    <c:v>2.484799794650105</c:v>
                  </c:pt>
                  <c:pt idx="1">
                    <c:v>2.3458616597266948</c:v>
                  </c:pt>
                  <c:pt idx="2">
                    <c:v>2.5433844417337967</c:v>
                  </c:pt>
                  <c:pt idx="3">
                    <c:v>2.0283452702665326</c:v>
                  </c:pt>
                  <c:pt idx="4">
                    <c:v>2.1737296783983493</c:v>
                  </c:pt>
                  <c:pt idx="5">
                    <c:v>2.3081951352357941</c:v>
                  </c:pt>
                  <c:pt idx="6">
                    <c:v>1.9174432700753208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'폭주근점 정리'!$K$1:$Q$1</c:f>
              <c:strCache>
                <c:ptCount val="7"/>
                <c:pt idx="0">
                  <c:v>좌측 30도</c:v>
                </c:pt>
                <c:pt idx="1">
                  <c:v>좌측 20도 </c:v>
                </c:pt>
                <c:pt idx="2">
                  <c:v>좌측 10도</c:v>
                </c:pt>
                <c:pt idx="3">
                  <c:v>정면</c:v>
                </c:pt>
                <c:pt idx="4">
                  <c:v>우측 10도</c:v>
                </c:pt>
                <c:pt idx="5">
                  <c:v>우측 20도</c:v>
                </c:pt>
                <c:pt idx="6">
                  <c:v>우측 30도</c:v>
                </c:pt>
              </c:strCache>
            </c:strRef>
          </c:cat>
          <c:val>
            <c:numRef>
              <c:f>'폭주근점 정리'!$K$21:$Q$21</c:f>
              <c:numCache>
                <c:formatCode>General</c:formatCode>
                <c:ptCount val="7"/>
                <c:pt idx="0">
                  <c:v>9.5614035087719298</c:v>
                </c:pt>
                <c:pt idx="1">
                  <c:v>8.6578947368421044</c:v>
                </c:pt>
                <c:pt idx="2">
                  <c:v>7.8859649122807021</c:v>
                </c:pt>
                <c:pt idx="3">
                  <c:v>7.1701754385964902</c:v>
                </c:pt>
                <c:pt idx="4">
                  <c:v>8.0859649122807049</c:v>
                </c:pt>
                <c:pt idx="5">
                  <c:v>9.0298245614035082</c:v>
                </c:pt>
                <c:pt idx="6">
                  <c:v>9.3491228070175421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6BE-42C2-B7DF-05F7224F9E45}"/>
            </c:ext>
          </c:extLst>
        </c:ser>
        <c:ser>
          <c:idx val="0"/>
          <c:order val="1"/>
          <c:tx>
            <c:v>Left eye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minus"/>
            <c:errValType val="cust"/>
            <c:noEndCap val="0"/>
            <c:plus>
              <c:numRef>
                <c:f>'폭주근점 정리'!$T$10:$Z$10</c:f>
                <c:numCache>
                  <c:formatCode>General</c:formatCode>
                  <c:ptCount val="7"/>
                  <c:pt idx="0">
                    <c:v>1.2311434870535103</c:v>
                  </c:pt>
                  <c:pt idx="1">
                    <c:v>1.2870334208772796</c:v>
                  </c:pt>
                  <c:pt idx="2">
                    <c:v>1.3541431621891791</c:v>
                  </c:pt>
                  <c:pt idx="3">
                    <c:v>0.54515664464057245</c:v>
                  </c:pt>
                  <c:pt idx="4">
                    <c:v>1.3154354299510014</c:v>
                  </c:pt>
                  <c:pt idx="5">
                    <c:v>1.9775592888054581</c:v>
                  </c:pt>
                  <c:pt idx="6">
                    <c:v>0.95731657588021812</c:v>
                  </c:pt>
                </c:numCache>
              </c:numRef>
            </c:plus>
            <c:minus>
              <c:numRef>
                <c:f>'폭주근점 정리'!$T$10:$Z$10</c:f>
                <c:numCache>
                  <c:formatCode>General</c:formatCode>
                  <c:ptCount val="7"/>
                  <c:pt idx="0">
                    <c:v>1.2311434870535103</c:v>
                  </c:pt>
                  <c:pt idx="1">
                    <c:v>1.2870334208772796</c:v>
                  </c:pt>
                  <c:pt idx="2">
                    <c:v>1.3541431621891791</c:v>
                  </c:pt>
                  <c:pt idx="3">
                    <c:v>0.54515664464057245</c:v>
                  </c:pt>
                  <c:pt idx="4">
                    <c:v>1.3154354299510014</c:v>
                  </c:pt>
                  <c:pt idx="5">
                    <c:v>1.9775592888054581</c:v>
                  </c:pt>
                  <c:pt idx="6">
                    <c:v>0.95731657588021812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'폭주근점 정리'!$T$1:$Z$1</c:f>
              <c:strCache>
                <c:ptCount val="7"/>
                <c:pt idx="0">
                  <c:v>Left 30°</c:v>
                </c:pt>
                <c:pt idx="1">
                  <c:v>Left 20°</c:v>
                </c:pt>
                <c:pt idx="2">
                  <c:v>Left 10°</c:v>
                </c:pt>
                <c:pt idx="3">
                  <c:v>Primary</c:v>
                </c:pt>
                <c:pt idx="4">
                  <c:v>Right 10°</c:v>
                </c:pt>
                <c:pt idx="5">
                  <c:v>Right 20°</c:v>
                </c:pt>
                <c:pt idx="6">
                  <c:v>Right 30°</c:v>
                </c:pt>
              </c:strCache>
            </c:strRef>
          </c:cat>
          <c:val>
            <c:numRef>
              <c:f>'폭주근점 정리'!$T$9:$Z$9</c:f>
              <c:numCache>
                <c:formatCode>General</c:formatCode>
                <c:ptCount val="7"/>
                <c:pt idx="0">
                  <c:v>9.795238095238096</c:v>
                </c:pt>
                <c:pt idx="1">
                  <c:v>8.671428571428569</c:v>
                </c:pt>
                <c:pt idx="2">
                  <c:v>7.6666666666666661</c:v>
                </c:pt>
                <c:pt idx="3">
                  <c:v>6.3619047619047624</c:v>
                </c:pt>
                <c:pt idx="4">
                  <c:v>7.3999999999999995</c:v>
                </c:pt>
                <c:pt idx="5">
                  <c:v>7.9666666666666668</c:v>
                </c:pt>
                <c:pt idx="6">
                  <c:v>9.6380952380952376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6BE-42C2-B7DF-05F7224F9E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76803192"/>
        <c:axId val="476805544"/>
      </c:lineChart>
      <c:catAx>
        <c:axId val="4768031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Gaze direction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0.45276749999999993"/>
              <c:y val="0.8951662037037038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1400"/>
            </a:pPr>
            <a:endParaRPr lang="ko-KR"/>
          </a:p>
        </c:txPr>
        <c:crossAx val="476805544"/>
        <c:crosses val="autoZero"/>
        <c:auto val="1"/>
        <c:lblAlgn val="ctr"/>
        <c:lblOffset val="100"/>
        <c:noMultiLvlLbl val="0"/>
      </c:catAx>
      <c:valAx>
        <c:axId val="476805544"/>
        <c:scaling>
          <c:orientation val="minMax"/>
          <c:max val="14"/>
          <c:min val="4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ko-KR"/>
                  <a:t> </a:t>
                </a:r>
                <a:r>
                  <a:rPr lang="en-US"/>
                  <a:t>Near point of convergence (cm)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7.0555555555555554E-3"/>
              <c:y val="9.027361111111111E-2"/>
            </c:manualLayout>
          </c:layout>
          <c:overlay val="0"/>
        </c:title>
        <c:numFmt formatCode="#,##0.0_);[Red]\(#,##0.0\)" sourceLinked="0"/>
        <c:majorTickMark val="out"/>
        <c:minorTickMark val="none"/>
        <c:tickLblPos val="nextTo"/>
        <c:spPr>
          <a:noFill/>
          <a:ln w="9525">
            <a:solidFill>
              <a:schemeClr val="tx1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ko-KR"/>
          </a:p>
        </c:txPr>
        <c:crossAx val="476803192"/>
        <c:crosses val="autoZero"/>
        <c:crossBetween val="between"/>
        <c:majorUnit val="2"/>
      </c:valAx>
      <c:spPr>
        <a:solidFill>
          <a:schemeClr val="bg1"/>
        </a:solidFill>
      </c:spPr>
    </c:plotArea>
    <c:legend>
      <c:legendPos val="t"/>
      <c:layout>
        <c:manualLayout>
          <c:xMode val="edge"/>
          <c:yMode val="edge"/>
          <c:x val="0.56116083333333333"/>
          <c:y val="4.7105590937551942E-2"/>
          <c:w val="0.37155597222222231"/>
          <c:h val="6.2094719777674848E-2"/>
        </c:manualLayout>
      </c:layout>
      <c:overlay val="0"/>
    </c:legend>
    <c:plotVisOnly val="1"/>
    <c:dispBlanksAs val="gap"/>
    <c:showDLblsOverMax val="0"/>
    <c:extLst/>
  </c:chart>
  <c:spPr>
    <a:solidFill>
      <a:schemeClr val="bg1"/>
    </a:solidFill>
    <a:ln>
      <a:noFill/>
    </a:ln>
  </c:spPr>
  <c:txPr>
    <a:bodyPr/>
    <a:lstStyle/>
    <a:p>
      <a:pPr>
        <a:defRPr sz="1600" b="1">
          <a:solidFill>
            <a:sysClr val="windowText" lastClr="000000"/>
          </a:solidFill>
        </a:defRPr>
      </a:pPr>
      <a:endParaRPr lang="ko-KR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80527777777777"/>
          <c:y val="8.7333796296296298E-2"/>
          <c:w val="0.83279194444444449"/>
          <c:h val="0.74118657407407407"/>
        </c:manualLayout>
      </c:layout>
      <c:lineChart>
        <c:grouping val="standard"/>
        <c:varyColors val="0"/>
        <c:ser>
          <c:idx val="1"/>
          <c:order val="0"/>
          <c:tx>
            <c:v>Right eye</c:v>
          </c:tx>
          <c:spPr>
            <a:ln w="28575">
              <a:solidFill>
                <a:schemeClr val="accent1"/>
              </a:solidFill>
            </a:ln>
          </c:spPr>
          <c:marker>
            <c:symbol val="none"/>
          </c:marker>
          <c:errBars>
            <c:errDir val="y"/>
            <c:errBarType val="minus"/>
            <c:errValType val="cust"/>
            <c:noEndCap val="0"/>
            <c:plus>
              <c:numRef>
                <c:f>양안조절용이성!$M$22:$S$22</c:f>
                <c:numCache>
                  <c:formatCode>General</c:formatCode>
                  <c:ptCount val="7"/>
                  <c:pt idx="0">
                    <c:v>4.6364939365205489</c:v>
                  </c:pt>
                  <c:pt idx="1">
                    <c:v>3.9802142232746585</c:v>
                  </c:pt>
                  <c:pt idx="2">
                    <c:v>3.7758853189047548</c:v>
                  </c:pt>
                  <c:pt idx="3">
                    <c:v>4.3211705150205608</c:v>
                  </c:pt>
                  <c:pt idx="4">
                    <c:v>3.1659740701505257</c:v>
                  </c:pt>
                  <c:pt idx="5">
                    <c:v>4.1372646838614848</c:v>
                  </c:pt>
                  <c:pt idx="6">
                    <c:v>4.410248564158354</c:v>
                  </c:pt>
                </c:numCache>
              </c:numRef>
            </c:plus>
            <c:minus>
              <c:numRef>
                <c:f>양안조절용이성!$M$22:$S$22</c:f>
                <c:numCache>
                  <c:formatCode>General</c:formatCode>
                  <c:ptCount val="7"/>
                  <c:pt idx="0">
                    <c:v>4.6364939365205489</c:v>
                  </c:pt>
                  <c:pt idx="1">
                    <c:v>3.9802142232746585</c:v>
                  </c:pt>
                  <c:pt idx="2">
                    <c:v>3.7758853189047548</c:v>
                  </c:pt>
                  <c:pt idx="3">
                    <c:v>4.3211705150205608</c:v>
                  </c:pt>
                  <c:pt idx="4">
                    <c:v>3.1659740701505257</c:v>
                  </c:pt>
                  <c:pt idx="5">
                    <c:v>4.1372646838614848</c:v>
                  </c:pt>
                  <c:pt idx="6">
                    <c:v>4.410248564158354</c:v>
                  </c:pt>
                </c:numCache>
              </c:numRef>
            </c:minus>
          </c:errBars>
          <c:cat>
            <c:strRef>
              <c:f>양안조절용이성!$M$1:$S$1</c:f>
              <c:strCache>
                <c:ptCount val="7"/>
                <c:pt idx="0">
                  <c:v>Left 30°</c:v>
                </c:pt>
                <c:pt idx="1">
                  <c:v>Left 20°</c:v>
                </c:pt>
                <c:pt idx="2">
                  <c:v>Left 10°</c:v>
                </c:pt>
                <c:pt idx="3">
                  <c:v>Primary</c:v>
                </c:pt>
                <c:pt idx="4">
                  <c:v>Right 10°</c:v>
                </c:pt>
                <c:pt idx="5">
                  <c:v>Right 20°</c:v>
                </c:pt>
                <c:pt idx="6">
                  <c:v>Right 30°</c:v>
                </c:pt>
              </c:strCache>
            </c:strRef>
          </c:cat>
          <c:val>
            <c:numRef>
              <c:f>양안조절용이성!$M$21:$S$21</c:f>
              <c:numCache>
                <c:formatCode>General</c:formatCode>
                <c:ptCount val="7"/>
                <c:pt idx="0">
                  <c:v>9.9473684210526319</c:v>
                </c:pt>
                <c:pt idx="1">
                  <c:v>12.210526315789474</c:v>
                </c:pt>
                <c:pt idx="2">
                  <c:v>13.578947368421053</c:v>
                </c:pt>
                <c:pt idx="3">
                  <c:v>14.684210526315789</c:v>
                </c:pt>
                <c:pt idx="4">
                  <c:v>13.368421052631579</c:v>
                </c:pt>
                <c:pt idx="5">
                  <c:v>11.684210526315789</c:v>
                </c:pt>
                <c:pt idx="6">
                  <c:v>10.315789473684211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3CF-454D-8EEA-941E48D8062A}"/>
            </c:ext>
          </c:extLst>
        </c:ser>
        <c:ser>
          <c:idx val="0"/>
          <c:order val="1"/>
          <c:tx>
            <c:v>Left eye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plus"/>
            <c:errValType val="cust"/>
            <c:noEndCap val="0"/>
            <c:plus>
              <c:numRef>
                <c:f>양안조절용이성!$W$10:$AC$10</c:f>
                <c:numCache>
                  <c:formatCode>General</c:formatCode>
                  <c:ptCount val="7"/>
                  <c:pt idx="0">
                    <c:v>4.3752550946038733</c:v>
                  </c:pt>
                  <c:pt idx="1">
                    <c:v>6.2144225491229372</c:v>
                  </c:pt>
                  <c:pt idx="2">
                    <c:v>5.5291435658181776</c:v>
                  </c:pt>
                  <c:pt idx="3">
                    <c:v>6.4031242374328485</c:v>
                  </c:pt>
                  <c:pt idx="4">
                    <c:v>5.794085654478069</c:v>
                  </c:pt>
                  <c:pt idx="5">
                    <c:v>5.0615262143989366</c:v>
                  </c:pt>
                  <c:pt idx="6">
                    <c:v>5.0284902590851539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양안조절용이성!$W$1:$AC$1</c:f>
              <c:strCache>
                <c:ptCount val="7"/>
                <c:pt idx="0">
                  <c:v>Left 30°</c:v>
                </c:pt>
                <c:pt idx="1">
                  <c:v>Left 20°</c:v>
                </c:pt>
                <c:pt idx="2">
                  <c:v>Left 10°</c:v>
                </c:pt>
                <c:pt idx="3">
                  <c:v>Primary</c:v>
                </c:pt>
                <c:pt idx="4">
                  <c:v>Right 10°</c:v>
                </c:pt>
                <c:pt idx="5">
                  <c:v>Right 20°</c:v>
                </c:pt>
                <c:pt idx="6">
                  <c:v>Right 30°</c:v>
                </c:pt>
              </c:strCache>
            </c:strRef>
          </c:cat>
          <c:val>
            <c:numRef>
              <c:f>양안조절용이성!$W$9:$AC$9</c:f>
              <c:numCache>
                <c:formatCode>General</c:formatCode>
                <c:ptCount val="7"/>
                <c:pt idx="0">
                  <c:v>9.8571428571428577</c:v>
                </c:pt>
                <c:pt idx="1">
                  <c:v>13.428571428571429</c:v>
                </c:pt>
                <c:pt idx="2">
                  <c:v>15.714285714285714</c:v>
                </c:pt>
                <c:pt idx="3">
                  <c:v>18</c:v>
                </c:pt>
                <c:pt idx="4">
                  <c:v>15.285714285714286</c:v>
                </c:pt>
                <c:pt idx="5">
                  <c:v>14.428571428571429</c:v>
                </c:pt>
                <c:pt idx="6">
                  <c:v>10.571428571428571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3CF-454D-8EEA-941E48D806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76801232"/>
        <c:axId val="476802408"/>
      </c:lineChart>
      <c:catAx>
        <c:axId val="4768012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ko-KR"/>
                  <a:t>Gaze</a:t>
                </a:r>
                <a:r>
                  <a:rPr lang="en-US" altLang="ko-KR" baseline="0"/>
                  <a:t> direction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0.46207208333333327"/>
              <c:y val="0.8998895833333333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1400"/>
            </a:pPr>
            <a:endParaRPr lang="ko-KR"/>
          </a:p>
        </c:txPr>
        <c:crossAx val="476802408"/>
        <c:crosses val="autoZero"/>
        <c:auto val="1"/>
        <c:lblAlgn val="ctr"/>
        <c:lblOffset val="100"/>
        <c:noMultiLvlLbl val="0"/>
      </c:catAx>
      <c:valAx>
        <c:axId val="476802408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altLang="ko-KR" sz="1400"/>
                  <a:t>Binocular accommodative facility (cpm)</a:t>
                </a:r>
                <a:endParaRPr lang="ko-KR" sz="1400"/>
              </a:p>
            </c:rich>
          </c:tx>
          <c:layout>
            <c:manualLayout>
              <c:xMode val="edge"/>
              <c:yMode val="edge"/>
              <c:x val="0"/>
              <c:y val="5.2142129629629615E-2"/>
            </c:manualLayout>
          </c:layout>
          <c:overlay val="0"/>
        </c:title>
        <c:numFmt formatCode="#,##0.0_);[Red]\(#,##0.0\)" sourceLinked="0"/>
        <c:majorTickMark val="out"/>
        <c:minorTickMark val="none"/>
        <c:tickLblPos val="nextTo"/>
        <c:spPr>
          <a:noFill/>
          <a:ln w="9525">
            <a:solidFill>
              <a:schemeClr val="tx1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ko-KR"/>
          </a:p>
        </c:txPr>
        <c:crossAx val="47680123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57760319444444441"/>
          <c:y val="3.7516435185185187E-2"/>
          <c:w val="0.3953551388888889"/>
          <c:h val="8.2196400219190405E-2"/>
        </c:manualLayout>
      </c:layout>
      <c:overlay val="0"/>
    </c:legend>
    <c:plotVisOnly val="1"/>
    <c:dispBlanksAs val="gap"/>
    <c:showDLblsOverMax val="0"/>
    <c:extLst/>
  </c:chart>
  <c:spPr>
    <a:solidFill>
      <a:schemeClr val="bg1"/>
    </a:solidFill>
  </c:spPr>
  <c:txPr>
    <a:bodyPr/>
    <a:lstStyle/>
    <a:p>
      <a:pPr>
        <a:defRPr sz="1600" b="1"/>
      </a:pPr>
      <a:endParaRPr lang="ko-KR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49930555555554"/>
          <c:y val="0.14319027777777779"/>
          <c:w val="0.76909791666666671"/>
          <c:h val="0.65887175925925923"/>
        </c:manualLayout>
      </c:layout>
      <c:lineChart>
        <c:grouping val="standard"/>
        <c:varyColors val="0"/>
        <c:ser>
          <c:idx val="0"/>
          <c:order val="0"/>
          <c:tx>
            <c:v>Right eye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단안조절용이성!$AA$39:$AG$39</c:f>
                <c:numCache>
                  <c:formatCode>General</c:formatCode>
                  <c:ptCount val="7"/>
                  <c:pt idx="0">
                    <c:v>3.900067475799549</c:v>
                  </c:pt>
                  <c:pt idx="1">
                    <c:v>3.5433819375782165</c:v>
                  </c:pt>
                  <c:pt idx="2">
                    <c:v>3.1502343735327263</c:v>
                  </c:pt>
                  <c:pt idx="3">
                    <c:v>3.8327612082586331</c:v>
                  </c:pt>
                  <c:pt idx="4">
                    <c:v>3.5002088492408667</c:v>
                  </c:pt>
                  <c:pt idx="5">
                    <c:v>3.6650714233165655</c:v>
                  </c:pt>
                  <c:pt idx="6">
                    <c:v>3.5409054909594007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단안조절용이성!$AA$36:$AG$36</c:f>
              <c:strCache>
                <c:ptCount val="7"/>
                <c:pt idx="0">
                  <c:v>Left 30°</c:v>
                </c:pt>
                <c:pt idx="1">
                  <c:v>Left 20°</c:v>
                </c:pt>
                <c:pt idx="2">
                  <c:v>Left 10°</c:v>
                </c:pt>
                <c:pt idx="3">
                  <c:v>Primary</c:v>
                </c:pt>
                <c:pt idx="4">
                  <c:v>Right 10°</c:v>
                </c:pt>
                <c:pt idx="5">
                  <c:v>Right 20°</c:v>
                </c:pt>
                <c:pt idx="6">
                  <c:v>Right 30°</c:v>
                </c:pt>
              </c:strCache>
            </c:strRef>
          </c:cat>
          <c:val>
            <c:numRef>
              <c:f>단안조절용이성!$AA$37:$AG$37</c:f>
              <c:numCache>
                <c:formatCode>General</c:formatCode>
                <c:ptCount val="7"/>
                <c:pt idx="0">
                  <c:v>13.105263157894736</c:v>
                </c:pt>
                <c:pt idx="1">
                  <c:v>14</c:v>
                </c:pt>
                <c:pt idx="2">
                  <c:v>14.578947368421053</c:v>
                </c:pt>
                <c:pt idx="3">
                  <c:v>15.631578947368421</c:v>
                </c:pt>
                <c:pt idx="4">
                  <c:v>15.157894736842104</c:v>
                </c:pt>
                <c:pt idx="5">
                  <c:v>14.894736842105264</c:v>
                </c:pt>
                <c:pt idx="6">
                  <c:v>14.736842105263158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3DC-431D-B8EA-B02B833109AD}"/>
            </c:ext>
          </c:extLst>
        </c:ser>
        <c:ser>
          <c:idx val="1"/>
          <c:order val="1"/>
          <c:tx>
            <c:v>Left eye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plus"/>
            <c:errValType val="cust"/>
            <c:noEndCap val="0"/>
            <c:plus>
              <c:numRef>
                <c:f>단안조절용이성!$AA$40:$AG$40</c:f>
                <c:numCache>
                  <c:formatCode>General</c:formatCode>
                  <c:ptCount val="7"/>
                  <c:pt idx="0">
                    <c:v>11.958260743101398</c:v>
                  </c:pt>
                  <c:pt idx="1">
                    <c:v>8.8694231304333808</c:v>
                  </c:pt>
                  <c:pt idx="2">
                    <c:v>7.7213371652225904</c:v>
                  </c:pt>
                  <c:pt idx="3">
                    <c:v>12.569805089976535</c:v>
                  </c:pt>
                  <c:pt idx="4">
                    <c:v>12.229412864773799</c:v>
                  </c:pt>
                  <c:pt idx="5">
                    <c:v>12.3343684950785</c:v>
                  </c:pt>
                  <c:pt idx="6">
                    <c:v>12.049032013533701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단안조절용이성!$AA$36:$AG$36</c:f>
              <c:strCache>
                <c:ptCount val="7"/>
                <c:pt idx="0">
                  <c:v>Left 30°</c:v>
                </c:pt>
                <c:pt idx="1">
                  <c:v>Left 20°</c:v>
                </c:pt>
                <c:pt idx="2">
                  <c:v>Left 10°</c:v>
                </c:pt>
                <c:pt idx="3">
                  <c:v>Primary</c:v>
                </c:pt>
                <c:pt idx="4">
                  <c:v>Right 10°</c:v>
                </c:pt>
                <c:pt idx="5">
                  <c:v>Right 20°</c:v>
                </c:pt>
                <c:pt idx="6">
                  <c:v>Right 30°</c:v>
                </c:pt>
              </c:strCache>
            </c:strRef>
          </c:cat>
          <c:val>
            <c:numRef>
              <c:f>단안조절용이성!$AA$38:$AG$38</c:f>
              <c:numCache>
                <c:formatCode>General</c:formatCode>
                <c:ptCount val="7"/>
                <c:pt idx="0">
                  <c:v>20</c:v>
                </c:pt>
                <c:pt idx="1">
                  <c:v>19</c:v>
                </c:pt>
                <c:pt idx="2">
                  <c:v>18.428571428571427</c:v>
                </c:pt>
                <c:pt idx="3">
                  <c:v>21</c:v>
                </c:pt>
                <c:pt idx="4">
                  <c:v>21.857142857142858</c:v>
                </c:pt>
                <c:pt idx="5">
                  <c:v>20.142857142857142</c:v>
                </c:pt>
                <c:pt idx="6">
                  <c:v>19.285714285714285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3DC-431D-B8EA-B02B833109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76805936"/>
        <c:axId val="476806328"/>
      </c:lineChart>
      <c:catAx>
        <c:axId val="4768059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Gaze direction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0.47980791666666672"/>
              <c:y val="0.909865277777777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76806328"/>
        <c:crosses val="autoZero"/>
        <c:auto val="1"/>
        <c:lblAlgn val="ctr"/>
        <c:lblOffset val="100"/>
        <c:noMultiLvlLbl val="0"/>
      </c:catAx>
      <c:valAx>
        <c:axId val="476806328"/>
        <c:scaling>
          <c:orientation val="minMax"/>
          <c:max val="35"/>
          <c:min val="5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Monocular accommodative facility (cpm)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0"/>
              <c:y val="0.1157950854700854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#,##0.0_);[Red]\(#,##0.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7680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58592066832255796"/>
          <c:y val="2.3518359198659085E-2"/>
          <c:w val="0.38730789211210481"/>
          <c:h val="3.72394023084609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 sz="1600" b="1">
          <a:solidFill>
            <a:sysClr val="windowText" lastClr="000000"/>
          </a:solidFill>
        </a:defRPr>
      </a:pPr>
      <a:endParaRPr lang="ko-KR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58611111111108"/>
          <c:y val="0.14319027777777779"/>
          <c:w val="0.83601111111111115"/>
          <c:h val="0.69120972222222221"/>
        </c:manualLayout>
      </c:layout>
      <c:lineChart>
        <c:grouping val="standard"/>
        <c:varyColors val="0"/>
        <c:ser>
          <c:idx val="1"/>
          <c:order val="0"/>
          <c:tx>
            <c:v>Right eye</c:v>
          </c:tx>
          <c:spPr>
            <a:ln w="28575">
              <a:solidFill>
                <a:schemeClr val="accent1"/>
              </a:solidFill>
            </a:ln>
          </c:spPr>
          <c:marker>
            <c:symbol val="none"/>
          </c:marker>
          <c:errBars>
            <c:errDir val="y"/>
            <c:errBarType val="plus"/>
            <c:errValType val="cust"/>
            <c:noEndCap val="0"/>
            <c:plus>
              <c:numRef>
                <c:f>'조절래그 정리'!$S$22:$Y$22</c:f>
                <c:numCache>
                  <c:formatCode>General</c:formatCode>
                  <c:ptCount val="7"/>
                  <c:pt idx="0">
                    <c:v>0.55508020599524099</c:v>
                  </c:pt>
                  <c:pt idx="1">
                    <c:v>0.4702400780390289</c:v>
                  </c:pt>
                  <c:pt idx="2">
                    <c:v>0.3617291157985133</c:v>
                  </c:pt>
                  <c:pt idx="3">
                    <c:v>0.26696803146549469</c:v>
                  </c:pt>
                  <c:pt idx="4">
                    <c:v>0.42491829279939874</c:v>
                  </c:pt>
                  <c:pt idx="5">
                    <c:v>0.43088486247010621</c:v>
                  </c:pt>
                  <c:pt idx="6">
                    <c:v>0.45922958622621102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'조절래그 정리'!$S$1:$Y$1</c:f>
              <c:strCache>
                <c:ptCount val="7"/>
                <c:pt idx="0">
                  <c:v>Left 30°</c:v>
                </c:pt>
                <c:pt idx="1">
                  <c:v>Left 20°</c:v>
                </c:pt>
                <c:pt idx="2">
                  <c:v>Left 10°</c:v>
                </c:pt>
                <c:pt idx="3">
                  <c:v>Primary</c:v>
                </c:pt>
                <c:pt idx="4">
                  <c:v>Right 10°</c:v>
                </c:pt>
                <c:pt idx="5">
                  <c:v>Right 20°</c:v>
                </c:pt>
                <c:pt idx="6">
                  <c:v>Right 30°</c:v>
                </c:pt>
              </c:strCache>
            </c:strRef>
          </c:cat>
          <c:val>
            <c:numRef>
              <c:f>'조절래그 정리'!$S$21:$Y$21</c:f>
              <c:numCache>
                <c:formatCode>General</c:formatCode>
                <c:ptCount val="7"/>
                <c:pt idx="0">
                  <c:v>1.368421052631579</c:v>
                </c:pt>
                <c:pt idx="1">
                  <c:v>1.1842105263157894</c:v>
                </c:pt>
                <c:pt idx="2">
                  <c:v>1.0657894736842106</c:v>
                </c:pt>
                <c:pt idx="3">
                  <c:v>0.78947368421052633</c:v>
                </c:pt>
                <c:pt idx="4">
                  <c:v>1</c:v>
                </c:pt>
                <c:pt idx="5">
                  <c:v>1.125</c:v>
                </c:pt>
                <c:pt idx="6">
                  <c:v>1.381578947368421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0A3-49C9-8B08-D7C400B8E4B1}"/>
            </c:ext>
          </c:extLst>
        </c:ser>
        <c:ser>
          <c:idx val="0"/>
          <c:order val="1"/>
          <c:tx>
            <c:v>Left eye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minus"/>
            <c:errValType val="cust"/>
            <c:noEndCap val="0"/>
            <c:plus>
              <c:numRef>
                <c:f>'조절래그 정리'!$AA$10:$AG$10</c:f>
                <c:numCache>
                  <c:formatCode>General</c:formatCode>
                  <c:ptCount val="7"/>
                  <c:pt idx="0">
                    <c:v>0.72784744607775109</c:v>
                  </c:pt>
                  <c:pt idx="1">
                    <c:v>0.59009684435208221</c:v>
                  </c:pt>
                  <c:pt idx="2">
                    <c:v>0.62915286960589578</c:v>
                  </c:pt>
                  <c:pt idx="3">
                    <c:v>0.37400662077154784</c:v>
                  </c:pt>
                  <c:pt idx="4">
                    <c:v>0.42956234649211217</c:v>
                  </c:pt>
                  <c:pt idx="5">
                    <c:v>0.40089186286863643</c:v>
                  </c:pt>
                  <c:pt idx="6">
                    <c:v>0.49401176002967673</c:v>
                  </c:pt>
                </c:numCache>
              </c:numRef>
            </c:plus>
            <c:minus>
              <c:numRef>
                <c:f>'조절래그 정리'!$AA$10:$AG$10</c:f>
                <c:numCache>
                  <c:formatCode>General</c:formatCode>
                  <c:ptCount val="7"/>
                  <c:pt idx="0">
                    <c:v>0.72784744607775109</c:v>
                  </c:pt>
                  <c:pt idx="1">
                    <c:v>0.59009684435208221</c:v>
                  </c:pt>
                  <c:pt idx="2">
                    <c:v>0.62915286960589578</c:v>
                  </c:pt>
                  <c:pt idx="3">
                    <c:v>0.37400662077154784</c:v>
                  </c:pt>
                  <c:pt idx="4">
                    <c:v>0.42956234649211217</c:v>
                  </c:pt>
                  <c:pt idx="5">
                    <c:v>0.40089186286863643</c:v>
                  </c:pt>
                  <c:pt idx="6">
                    <c:v>0.49401176002967673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'조절래그 정리'!$AA$1:$AG$1</c:f>
              <c:strCache>
                <c:ptCount val="7"/>
                <c:pt idx="0">
                  <c:v>Left 30°</c:v>
                </c:pt>
                <c:pt idx="1">
                  <c:v>Left 20°</c:v>
                </c:pt>
                <c:pt idx="2">
                  <c:v>Left 10°</c:v>
                </c:pt>
                <c:pt idx="3">
                  <c:v>Primary</c:v>
                </c:pt>
                <c:pt idx="4">
                  <c:v>Right 10°</c:v>
                </c:pt>
                <c:pt idx="5">
                  <c:v>Right 20°</c:v>
                </c:pt>
                <c:pt idx="6">
                  <c:v>Right 30°</c:v>
                </c:pt>
              </c:strCache>
            </c:strRef>
          </c:cat>
          <c:val>
            <c:numRef>
              <c:f>'조절래그 정리'!$AA$9:$AG$9</c:f>
              <c:numCache>
                <c:formatCode>General</c:formatCode>
                <c:ptCount val="7"/>
                <c:pt idx="0">
                  <c:v>1.2857142857142858</c:v>
                </c:pt>
                <c:pt idx="1">
                  <c:v>1.0714285714285714</c:v>
                </c:pt>
                <c:pt idx="2">
                  <c:v>1</c:v>
                </c:pt>
                <c:pt idx="3">
                  <c:v>0.8214285714285714</c:v>
                </c:pt>
                <c:pt idx="4">
                  <c:v>0.8928571428571429</c:v>
                </c:pt>
                <c:pt idx="5">
                  <c:v>1.3214285714285714</c:v>
                </c:pt>
                <c:pt idx="6">
                  <c:v>1.3214285714285714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0A3-49C9-8B08-D7C400B8E4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76807896"/>
        <c:axId val="476778888"/>
      </c:lineChart>
      <c:catAx>
        <c:axId val="4768078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Gaze direction</a:t>
                </a:r>
                <a:endParaRPr lang="ko-KR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1400"/>
            </a:pPr>
            <a:endParaRPr lang="ko-KR"/>
          </a:p>
        </c:txPr>
        <c:crossAx val="476778888"/>
        <c:crosses val="autoZero"/>
        <c:auto val="1"/>
        <c:lblAlgn val="ctr"/>
        <c:lblOffset val="100"/>
        <c:noMultiLvlLbl val="0"/>
      </c:catAx>
      <c:valAx>
        <c:axId val="47677888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Lag of accommodation (D)</a:t>
                </a:r>
                <a:endParaRPr lang="ko-KR"/>
              </a:p>
            </c:rich>
          </c:tx>
          <c:overlay val="0"/>
        </c:title>
        <c:numFmt formatCode="#,##0.0_);[Red]\(#,##0.0\)" sourceLinked="0"/>
        <c:majorTickMark val="out"/>
        <c:minorTickMark val="none"/>
        <c:tickLblPos val="nextTo"/>
        <c:spPr>
          <a:noFill/>
          <a:ln w="9525">
            <a:solidFill>
              <a:schemeClr val="tx1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ko-KR"/>
          </a:p>
        </c:txPr>
        <c:crossAx val="47680789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55152157208848374"/>
          <c:y val="2.0539749023674569E-2"/>
          <c:w val="0.4050109630082771"/>
          <c:h val="5.5595440046332496E-2"/>
        </c:manualLayout>
      </c:layout>
      <c:overlay val="0"/>
    </c:legend>
    <c:plotVisOnly val="1"/>
    <c:dispBlanksAs val="gap"/>
    <c:showDLblsOverMax val="0"/>
    <c:extLst/>
  </c:chart>
  <c:spPr>
    <a:solidFill>
      <a:schemeClr val="bg1"/>
    </a:solidFill>
  </c:spPr>
  <c:txPr>
    <a:bodyPr/>
    <a:lstStyle/>
    <a:p>
      <a:pPr>
        <a:defRPr sz="1600" b="1">
          <a:solidFill>
            <a:sysClr val="windowText" lastClr="000000"/>
          </a:solidFill>
        </a:defRPr>
      </a:pPr>
      <a:endParaRPr lang="ko-K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58983697352709"/>
          <c:y val="9.9174725967021746E-2"/>
          <c:w val="0.81305689193460506"/>
          <c:h val="0.71653364866827829"/>
        </c:manualLayout>
      </c:layout>
      <c:lineChart>
        <c:grouping val="standard"/>
        <c:varyColors val="0"/>
        <c:ser>
          <c:idx val="0"/>
          <c:order val="0"/>
          <c:tx>
            <c:v>Right eye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plus"/>
            <c:errValType val="cust"/>
            <c:noEndCap val="0"/>
            <c:plus>
              <c:numRef>
                <c:f>'사위 정리'!$X$6:$AB$6</c:f>
                <c:numCache>
                  <c:formatCode>General</c:formatCode>
                  <c:ptCount val="5"/>
                  <c:pt idx="0">
                    <c:v>5.1467894065700355</c:v>
                  </c:pt>
                  <c:pt idx="1">
                    <c:v>4.5998914531504678</c:v>
                  </c:pt>
                  <c:pt idx="2">
                    <c:v>3.963892679606575</c:v>
                  </c:pt>
                  <c:pt idx="3">
                    <c:v>4.9193792695482239</c:v>
                  </c:pt>
                  <c:pt idx="4">
                    <c:v>4.8780916872043232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'사위 정리'!$X$3:$AB$3</c:f>
              <c:strCache>
                <c:ptCount val="5"/>
                <c:pt idx="0">
                  <c:v>Left 20°</c:v>
                </c:pt>
                <c:pt idx="1">
                  <c:v>Left 10°</c:v>
                </c:pt>
                <c:pt idx="2">
                  <c:v>Primary</c:v>
                </c:pt>
                <c:pt idx="3">
                  <c:v>Right 10°</c:v>
                </c:pt>
                <c:pt idx="4">
                  <c:v>Right 20°</c:v>
                </c:pt>
              </c:strCache>
            </c:strRef>
          </c:cat>
          <c:val>
            <c:numRef>
              <c:f>'사위 정리'!$X$4:$AB$4</c:f>
              <c:numCache>
                <c:formatCode>General</c:formatCode>
                <c:ptCount val="5"/>
                <c:pt idx="0">
                  <c:v>-3.8684210526315788</c:v>
                </c:pt>
                <c:pt idx="1">
                  <c:v>-3.6732456140350878</c:v>
                </c:pt>
                <c:pt idx="2">
                  <c:v>-3.3925438596491233</c:v>
                </c:pt>
                <c:pt idx="3">
                  <c:v>-4.3157894736842106</c:v>
                </c:pt>
                <c:pt idx="4">
                  <c:v>-5.1425438596491233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C72-4A7F-9BA2-E2F926E3C41E}"/>
            </c:ext>
          </c:extLst>
        </c:ser>
        <c:ser>
          <c:idx val="1"/>
          <c:order val="1"/>
          <c:tx>
            <c:v>Left eye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minus"/>
            <c:errValType val="cust"/>
            <c:noEndCap val="0"/>
            <c:plus>
              <c:numRef>
                <c:f>'사위 정리'!$X$7:$AB$7</c:f>
                <c:numCache>
                  <c:formatCode>General</c:formatCode>
                  <c:ptCount val="5"/>
                  <c:pt idx="0">
                    <c:v>3.36079953954019</c:v>
                  </c:pt>
                  <c:pt idx="1">
                    <c:v>3.6616126785075727</c:v>
                  </c:pt>
                  <c:pt idx="2">
                    <c:v>4.1542672648659131</c:v>
                  </c:pt>
                  <c:pt idx="3">
                    <c:v>3.7686046426205215</c:v>
                  </c:pt>
                  <c:pt idx="4">
                    <c:v>3.9589494090327055</c:v>
                  </c:pt>
                </c:numCache>
              </c:numRef>
            </c:plus>
            <c:minus>
              <c:numRef>
                <c:f>'사위 정리'!$X$7:$AB$7</c:f>
                <c:numCache>
                  <c:formatCode>General</c:formatCode>
                  <c:ptCount val="5"/>
                  <c:pt idx="0">
                    <c:v>3.36079953954019</c:v>
                  </c:pt>
                  <c:pt idx="1">
                    <c:v>3.6616126785075727</c:v>
                  </c:pt>
                  <c:pt idx="2">
                    <c:v>4.1542672648659131</c:v>
                  </c:pt>
                  <c:pt idx="3">
                    <c:v>3.7686046426205215</c:v>
                  </c:pt>
                  <c:pt idx="4">
                    <c:v>3.9589494090327055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'사위 정리'!$X$3:$AB$3</c:f>
              <c:strCache>
                <c:ptCount val="5"/>
                <c:pt idx="0">
                  <c:v>Left 20°</c:v>
                </c:pt>
                <c:pt idx="1">
                  <c:v>Left 10°</c:v>
                </c:pt>
                <c:pt idx="2">
                  <c:v>Primary</c:v>
                </c:pt>
                <c:pt idx="3">
                  <c:v>Right 10°</c:v>
                </c:pt>
                <c:pt idx="4">
                  <c:v>Right 20°</c:v>
                </c:pt>
              </c:strCache>
            </c:strRef>
          </c:cat>
          <c:val>
            <c:numRef>
              <c:f>'사위 정리'!$X$5:$AB$5</c:f>
              <c:numCache>
                <c:formatCode>General</c:formatCode>
                <c:ptCount val="5"/>
                <c:pt idx="0">
                  <c:v>-5.5952380952380949</c:v>
                </c:pt>
                <c:pt idx="1">
                  <c:v>-5.3333333333333339</c:v>
                </c:pt>
                <c:pt idx="2">
                  <c:v>-4.7380952380952381</c:v>
                </c:pt>
                <c:pt idx="3">
                  <c:v>-4.9285714285714288</c:v>
                </c:pt>
                <c:pt idx="4">
                  <c:v>-5.4523809523809534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C72-4A7F-9BA2-E2F926E3C4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3800408"/>
        <c:axId val="393800800"/>
      </c:lineChart>
      <c:catAx>
        <c:axId val="393800408"/>
        <c:scaling>
          <c:orientation val="minMax"/>
        </c:scaling>
        <c:delete val="0"/>
        <c:axPos val="t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Gaze direction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0.46798268486728067"/>
              <c:y val="0.914162949810814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out"/>
        <c:minorTickMark val="none"/>
        <c:tickLblPos val="high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93800800"/>
        <c:crosses val="autoZero"/>
        <c:auto val="1"/>
        <c:lblAlgn val="ctr"/>
        <c:lblOffset val="100"/>
        <c:noMultiLvlLbl val="0"/>
      </c:catAx>
      <c:valAx>
        <c:axId val="393800800"/>
        <c:scaling>
          <c:orientation val="maxMin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Near phoria (</a:t>
                </a:r>
                <a:r>
                  <a:rPr lang="ko-KR"/>
                  <a:t>△</a:t>
                </a:r>
                <a:r>
                  <a:rPr lang="en-US"/>
                  <a:t>)</a:t>
                </a:r>
                <a:endParaRPr lang="ko-K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#,##0.0_ 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93800408"/>
        <c:crosses val="autoZero"/>
        <c:crossBetween val="between"/>
        <c:majorUnit val="2"/>
      </c:valAx>
      <c:spPr>
        <a:solidFill>
          <a:schemeClr val="bg1"/>
        </a:solidFill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57428968151763549"/>
          <c:y val="2.830879810273737E-2"/>
          <c:w val="0.35638994838159216"/>
          <c:h val="7.71176432944081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 sz="1600" b="1">
          <a:solidFill>
            <a:sysClr val="windowText" lastClr="000000"/>
          </a:solidFill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0.16312</cdr:x>
      <cdr:y>0.50871</cdr:y>
    </cdr:from>
    <cdr:to>
      <cdr:x>0.37722</cdr:x>
      <cdr:y>0.62983</cdr:y>
    </cdr:to>
    <cdr:sp macro="" textlink="">
      <cdr:nvSpPr>
        <cdr:cNvPr id="2" name="TextBox 21">
          <a:extLst xmlns:a="http://schemas.openxmlformats.org/drawingml/2006/main">
            <a:ext uri="{FF2B5EF4-FFF2-40B4-BE49-F238E27FC236}">
              <a16:creationId xmlns:a16="http://schemas.microsoft.com/office/drawing/2014/main" id="{3E748779-6DFE-445B-96E5-BBF9C7AEDFB4}"/>
            </a:ext>
          </a:extLst>
        </cdr:cNvPr>
        <cdr:cNvSpPr txBox="1"/>
      </cdr:nvSpPr>
      <cdr:spPr>
        <a:xfrm xmlns:a="http://schemas.openxmlformats.org/drawingml/2006/main">
          <a:off x="1174452" y="2197619"/>
          <a:ext cx="1541520" cy="52323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algn="l" fontAlgn="base" latinLnBrk="0">
            <a:spcBef>
              <a:spcPts val="0"/>
            </a:spcBef>
            <a:spcAft>
              <a:spcPts val="0"/>
            </a:spcAft>
          </a:pPr>
          <a:r>
            <a:rPr lang="ko-KR" altLang="en-US" sz="1400" b="1" kern="0" spc="0" dirty="0">
              <a:solidFill>
                <a:schemeClr val="accent1"/>
              </a:solidFill>
              <a:effectLst/>
              <a:latin typeface="+mn-ea"/>
              <a:ea typeface="+mn-ea"/>
              <a:cs typeface="Microsoft GothicNeo" panose="020B0500000101010101" pitchFamily="50" charset="-127"/>
            </a:rPr>
            <a:t>우안 </a:t>
          </a:r>
          <a:r>
            <a:rPr lang="ko-KR" altLang="en-US" sz="1400" b="1" kern="0" spc="0" dirty="0" err="1">
              <a:solidFill>
                <a:schemeClr val="accent1"/>
              </a:solidFill>
              <a:effectLst/>
              <a:latin typeface="+mn-ea"/>
              <a:ea typeface="+mn-ea"/>
              <a:cs typeface="Microsoft GothicNeo" panose="020B0500000101010101" pitchFamily="50" charset="-127"/>
            </a:rPr>
            <a:t>우세안</a:t>
          </a:r>
          <a:endParaRPr lang="en-US" altLang="ko-KR" sz="1400" b="1" kern="0" spc="0" dirty="0">
            <a:solidFill>
              <a:schemeClr val="accent1"/>
            </a:solidFill>
            <a:effectLst/>
            <a:latin typeface="+mn-ea"/>
            <a:ea typeface="+mn-ea"/>
            <a:cs typeface="Microsoft GothicNeo" panose="020B0500000101010101" pitchFamily="50" charset="-127"/>
          </a:endParaRPr>
        </a:p>
        <a:p xmlns:a="http://schemas.openxmlformats.org/drawingml/2006/main">
          <a:pPr marL="0" marR="0" indent="0" algn="l" fontAlgn="base" latinLnBrk="0">
            <a:spcBef>
              <a:spcPts val="0"/>
            </a:spcBef>
            <a:spcAft>
              <a:spcPts val="0"/>
            </a:spcAft>
          </a:pPr>
          <a:r>
            <a:rPr lang="en-US" altLang="ko-KR" sz="1400" b="1" kern="0" spc="0" dirty="0">
              <a:solidFill>
                <a:schemeClr val="accent1"/>
              </a:solidFill>
              <a:effectLst/>
              <a:latin typeface="+mn-ea"/>
              <a:ea typeface="+mn-ea"/>
              <a:cs typeface="Microsoft GothicNeo" panose="020B0500000101010101" pitchFamily="50" charset="-127"/>
            </a:rPr>
            <a:t>9.56±2.48 cm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0.77811</cdr:x>
      <cdr:y>0.67192</cdr:y>
    </cdr:from>
    <cdr:to>
      <cdr:x>1</cdr:x>
      <cdr:y>0.79304</cdr:y>
    </cdr:to>
    <cdr:sp macro="" textlink="">
      <cdr:nvSpPr>
        <cdr:cNvPr id="2" name="TextBox 18">
          <a:extLst xmlns:a="http://schemas.openxmlformats.org/drawingml/2006/main">
            <a:ext uri="{FF2B5EF4-FFF2-40B4-BE49-F238E27FC236}">
              <a16:creationId xmlns:a16="http://schemas.microsoft.com/office/drawing/2014/main" id="{805F2A72-2790-43B9-B7F1-7252B91DFB7E}"/>
            </a:ext>
          </a:extLst>
        </cdr:cNvPr>
        <cdr:cNvSpPr txBox="1"/>
      </cdr:nvSpPr>
      <cdr:spPr>
        <a:xfrm xmlns:a="http://schemas.openxmlformats.org/drawingml/2006/main">
          <a:off x="5602392" y="2902692"/>
          <a:ext cx="1597608" cy="52323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algn="l" fontAlgn="base" latinLnBrk="0">
            <a:spcBef>
              <a:spcPts val="0"/>
            </a:spcBef>
            <a:spcAft>
              <a:spcPts val="0"/>
            </a:spcAft>
          </a:pPr>
          <a:r>
            <a:rPr lang="ko-KR" altLang="en-US" sz="1400" b="1" kern="0" spc="0" dirty="0" err="1">
              <a:solidFill>
                <a:schemeClr val="accent2"/>
              </a:solidFill>
              <a:effectLst/>
              <a:latin typeface="+mn-ea"/>
              <a:ea typeface="+mn-ea"/>
              <a:cs typeface="Microsoft GothicNeo" panose="020B0500000101010101" pitchFamily="50" charset="-127"/>
            </a:rPr>
            <a:t>좌안</a:t>
          </a:r>
          <a:r>
            <a:rPr lang="ko-KR" altLang="en-US" sz="1400" b="1" kern="0" spc="0" dirty="0">
              <a:solidFill>
                <a:schemeClr val="accent2"/>
              </a:solidFill>
              <a:effectLst/>
              <a:latin typeface="+mn-ea"/>
              <a:ea typeface="+mn-ea"/>
              <a:cs typeface="Microsoft GothicNeo" panose="020B0500000101010101" pitchFamily="50" charset="-127"/>
            </a:rPr>
            <a:t> </a:t>
          </a:r>
          <a:r>
            <a:rPr lang="ko-KR" altLang="en-US" sz="1400" b="1" kern="0" spc="0" dirty="0" err="1">
              <a:solidFill>
                <a:schemeClr val="accent2"/>
              </a:solidFill>
              <a:effectLst/>
              <a:latin typeface="+mn-ea"/>
              <a:ea typeface="+mn-ea"/>
              <a:cs typeface="Microsoft GothicNeo" panose="020B0500000101010101" pitchFamily="50" charset="-127"/>
            </a:rPr>
            <a:t>우세안</a:t>
          </a:r>
          <a:endParaRPr lang="en-US" altLang="ko-KR" sz="1400" b="1" kern="0" spc="0" dirty="0">
            <a:solidFill>
              <a:schemeClr val="accent2"/>
            </a:solidFill>
            <a:effectLst/>
            <a:latin typeface="+mn-ea"/>
            <a:ea typeface="+mn-ea"/>
            <a:cs typeface="Microsoft GothicNeo" panose="020B0500000101010101" pitchFamily="50" charset="-127"/>
          </a:endParaRPr>
        </a:p>
        <a:p xmlns:a="http://schemas.openxmlformats.org/drawingml/2006/main">
          <a:pPr marL="0" marR="0" indent="0" algn="l" fontAlgn="base" latinLnBrk="0">
            <a:spcBef>
              <a:spcPts val="0"/>
            </a:spcBef>
            <a:spcAft>
              <a:spcPts val="0"/>
            </a:spcAft>
          </a:pPr>
          <a:r>
            <a:rPr lang="en-US" altLang="ko-KR" sz="1400" b="1" kern="0" dirty="0">
              <a:solidFill>
                <a:schemeClr val="accent2"/>
              </a:solidFill>
              <a:latin typeface="+mn-ea"/>
              <a:ea typeface="+mn-ea"/>
              <a:cs typeface="Microsoft GothicNeo" panose="020B0500000101010101" pitchFamily="50" charset="-127"/>
            </a:rPr>
            <a:t>10.57</a:t>
          </a:r>
          <a:r>
            <a:rPr lang="en-US" altLang="ko-KR" sz="1400" b="1" kern="0" spc="0" dirty="0">
              <a:solidFill>
                <a:schemeClr val="accent2"/>
              </a:solidFill>
              <a:effectLst/>
              <a:latin typeface="+mn-ea"/>
              <a:ea typeface="+mn-ea"/>
              <a:cs typeface="Microsoft GothicNeo" panose="020B0500000101010101" pitchFamily="50" charset="-127"/>
            </a:rPr>
            <a:t>±5.03 </a:t>
          </a:r>
          <a:r>
            <a:rPr lang="en-US" altLang="ko-KR" sz="1400" b="1" kern="0" spc="0" dirty="0" err="1">
              <a:solidFill>
                <a:schemeClr val="accent2"/>
              </a:solidFill>
              <a:effectLst/>
              <a:latin typeface="+mn-ea"/>
              <a:ea typeface="+mn-ea"/>
              <a:cs typeface="Microsoft GothicNeo" panose="020B0500000101010101" pitchFamily="50" charset="-127"/>
            </a:rPr>
            <a:t>cpm</a:t>
          </a:r>
          <a:endParaRPr lang="en-US" altLang="ko-KR" sz="1400" b="1" kern="0" spc="0" dirty="0">
            <a:solidFill>
              <a:schemeClr val="accent2"/>
            </a:solidFill>
            <a:effectLst/>
            <a:latin typeface="+mn-ea"/>
            <a:ea typeface="+mn-ea"/>
            <a:cs typeface="Microsoft GothicNeo" panose="020B0500000101010101" pitchFamily="50" charset="-127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0.27429</cdr:x>
      <cdr:y>0.67208</cdr:y>
    </cdr:from>
    <cdr:to>
      <cdr:x>0.50407</cdr:x>
      <cdr:y>0.7932</cdr:y>
    </cdr:to>
    <cdr:sp macro="" textlink="">
      <cdr:nvSpPr>
        <cdr:cNvPr id="2" name="TextBox 21">
          <a:extLst xmlns:a="http://schemas.openxmlformats.org/drawingml/2006/main">
            <a:ext uri="{FF2B5EF4-FFF2-40B4-BE49-F238E27FC236}">
              <a16:creationId xmlns:a16="http://schemas.microsoft.com/office/drawing/2014/main" id="{A15BB84E-B342-497C-AFE2-987458C50A83}"/>
            </a:ext>
          </a:extLst>
        </cdr:cNvPr>
        <cdr:cNvSpPr txBox="1"/>
      </cdr:nvSpPr>
      <cdr:spPr>
        <a:xfrm xmlns:a="http://schemas.openxmlformats.org/drawingml/2006/main">
          <a:off x="1974888" y="2903386"/>
          <a:ext cx="1654418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algn="l" fontAlgn="base" latinLnBrk="0">
            <a:spcBef>
              <a:spcPts val="0"/>
            </a:spcBef>
            <a:spcAft>
              <a:spcPts val="0"/>
            </a:spcAft>
          </a:pPr>
          <a:r>
            <a:rPr lang="ko-KR" altLang="en-US" sz="1400" b="1" kern="0" spc="0" dirty="0">
              <a:solidFill>
                <a:schemeClr val="accent1"/>
              </a:solidFill>
              <a:effectLst/>
              <a:latin typeface="+mn-ea"/>
              <a:ea typeface="+mn-ea"/>
              <a:cs typeface="Microsoft GothicNeo" panose="020B0500000101010101" pitchFamily="50" charset="-127"/>
            </a:rPr>
            <a:t>우안 </a:t>
          </a:r>
          <a:r>
            <a:rPr lang="ko-KR" altLang="en-US" sz="1400" b="1" kern="0" spc="0" dirty="0" err="1">
              <a:solidFill>
                <a:schemeClr val="accent1"/>
              </a:solidFill>
              <a:effectLst/>
              <a:latin typeface="+mn-ea"/>
              <a:ea typeface="+mn-ea"/>
              <a:cs typeface="Microsoft GothicNeo" panose="020B0500000101010101" pitchFamily="50" charset="-127"/>
            </a:rPr>
            <a:t>우세안</a:t>
          </a:r>
          <a:endParaRPr lang="en-US" altLang="ko-KR" sz="1400" b="1" kern="0" spc="0" dirty="0">
            <a:solidFill>
              <a:schemeClr val="accent1"/>
            </a:solidFill>
            <a:effectLst/>
            <a:latin typeface="+mn-ea"/>
            <a:ea typeface="+mn-ea"/>
            <a:cs typeface="Microsoft GothicNeo" panose="020B0500000101010101" pitchFamily="50" charset="-127"/>
          </a:endParaRPr>
        </a:p>
        <a:p xmlns:a="http://schemas.openxmlformats.org/drawingml/2006/main">
          <a:pPr marL="0" marR="0" indent="0" algn="l" fontAlgn="base" latinLnBrk="0">
            <a:spcBef>
              <a:spcPts val="0"/>
            </a:spcBef>
            <a:spcAft>
              <a:spcPts val="0"/>
            </a:spcAft>
          </a:pPr>
          <a:r>
            <a:rPr lang="en-US" altLang="ko-KR" sz="1400" b="1" kern="0" spc="0" dirty="0">
              <a:solidFill>
                <a:schemeClr val="accent1"/>
              </a:solidFill>
              <a:effectLst/>
              <a:latin typeface="+mn-ea"/>
              <a:ea typeface="+mn-ea"/>
              <a:cs typeface="Microsoft GothicNeo" panose="020B0500000101010101" pitchFamily="50" charset="-127"/>
            </a:rPr>
            <a:t>13.11±3.90 </a:t>
          </a:r>
          <a:r>
            <a:rPr lang="en-US" altLang="ko-KR" sz="1400" b="1" kern="0" spc="0" dirty="0" err="1">
              <a:solidFill>
                <a:schemeClr val="accent1"/>
              </a:solidFill>
              <a:effectLst/>
              <a:latin typeface="+mn-ea"/>
              <a:ea typeface="+mn-ea"/>
              <a:cs typeface="Microsoft GothicNeo" panose="020B0500000101010101" pitchFamily="50" charset="-127"/>
            </a:rPr>
            <a:t>cpm</a:t>
          </a:r>
          <a:endParaRPr lang="en-US" altLang="ko-KR" sz="1400" b="1" kern="0" spc="0" dirty="0">
            <a:solidFill>
              <a:schemeClr val="accent1"/>
            </a:solidFill>
            <a:effectLst/>
            <a:latin typeface="+mn-ea"/>
            <a:ea typeface="+mn-ea"/>
            <a:cs typeface="Microsoft GothicNeo" panose="020B0500000101010101" pitchFamily="50" charset="-127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0A3BE-A199-462A-B23E-1ABE00CD510E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10B064-706E-40D3-9242-11EC7E0686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4318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4008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fontAlgn="base" latinLnBrk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US" altLang="ko-KR" sz="1800" kern="0" spc="0" dirty="0">
              <a:solidFill>
                <a:srgbClr val="C00000"/>
              </a:solidFill>
              <a:effectLst/>
              <a:latin typeface="+mn-ea"/>
              <a:cs typeface="Microsoft GothicNeo" panose="020B0500000101010101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9468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1650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17090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200" kern="0" spc="0" dirty="0">
              <a:solidFill>
                <a:srgbClr val="000000"/>
              </a:solidFill>
              <a:effectLst/>
              <a:latin typeface="Microsoft GothicNeo" panose="020B0500000101010101" pitchFamily="50" charset="-127"/>
              <a:ea typeface="Microsoft GothicNeo" panose="020B0500000101010101" pitchFamily="50" charset="-127"/>
              <a:cs typeface="Microsoft GothicNeo" panose="020B0500000101010101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93565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89337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4075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7500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63626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15624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1631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200000"/>
              </a:lnSpc>
            </a:pPr>
            <a:endParaRPr lang="en-US" altLang="ko-KR" kern="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7983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06862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37233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42111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91059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8495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7023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599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1701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200" kern="0" spc="0" dirty="0">
              <a:solidFill>
                <a:srgbClr val="000000"/>
              </a:solidFill>
              <a:effectLst/>
              <a:latin typeface="Microsoft GothicNeo" panose="020B0500000101010101" pitchFamily="50" charset="-127"/>
              <a:ea typeface="Microsoft GothicNeo" panose="020B0500000101010101" pitchFamily="50" charset="-127"/>
              <a:cs typeface="Microsoft GothicNeo" panose="020B0500000101010101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3916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40767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67244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7607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332AF-18EC-433E-BAEE-B42758968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53D517B-FF7B-4B1A-AEA0-BE7018ECF2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F8013D0-6FED-4C09-82DE-C03FFBFDB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873913B-FBBF-46A7-A724-42D6BDC6F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A4C922F-B210-4A0B-A68A-AEF6AD768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966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6B93FC9-3F97-42D2-86C1-2FD6B3F83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45321E6-C4EB-473E-9452-AFAB6C9BD7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B875D4F-5908-4ABB-95F4-6F1979696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4C26E39-8CD5-4897-B180-0768C0FB4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CCD0FFE-32FF-430E-8C67-1A8C0931F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6412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F6C7032-0627-41EF-83A1-0C8256FD08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F2448BB-D538-4288-B4D7-DB3160B180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ECAE1DB-0D99-494C-94AD-9E8C17F2C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01BCEB-7102-4115-8EE5-99FC58EB3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939E24-1741-40B0-A065-24EEDC283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8214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94B672-F1DD-44B9-879C-FC161432D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B7DA740-F4A7-4019-8E0B-FCF6FADEE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DC6365-C4E0-47F6-BDC6-5BE60E5E0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B207CE7-7443-4F70-BC9B-F67198211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D05E1E9-568F-4573-89F6-F723F7B7D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2546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ACE5019-D937-4107-B022-DBE79683A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893ED7E-BBFC-4C7A-9DA6-3A973608FF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569D12-1B87-4E7B-9478-C099C4DF4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1650573-E045-44BB-94AD-B50C6E2D8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13C3847-7251-4443-843A-0B4AA4012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9863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7823C44-6D03-4AE8-A082-C02D895D8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1FC642-91FC-4771-B5F9-584FFAFB40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4574A09-03A9-43C4-BE08-A5CF38F8DC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1674733-E45D-4B91-BD3B-A2F0D9EF2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59F4417-4DB6-4A00-A9DA-31F0EDD6E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C71F2EE-5359-4D08-9630-98E143AA1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310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86A173-B7A4-4466-B997-238D6BA8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D4E2337-60A6-49FB-9C31-3DB9CA37A8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E7A5497-322F-414D-8EEB-976D4FF8B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6B02681-FC29-4B8A-9F54-6BE045DCB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5FE5916-7087-4501-ABD6-3293E8AF75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99AFE89-B8C0-4056-9907-8BD77D401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D795E6F-4EF4-4924-8DED-89BD81527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ECD463C-B67B-4344-BC60-D86031C01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3177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69D6841-1817-4543-A4A8-412C18B23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5D3AF8F-9A08-44FE-8DDC-606E60F15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CBEBFED-FDB5-40F2-823D-63DADB54C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4D7549F-E395-431E-B622-690170F77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7060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A64612A-046D-421A-BB52-E87B72A27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5889A90-1206-410D-A8AC-29D73C6E1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1E43CE6-992D-4FD7-8C2F-23180F30E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468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3C1FF61-7F00-4830-B200-1C77C1DF4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221BD84-0426-4A5F-AA1D-66D96EB43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9AA292A-8C6C-40E2-9FFF-F84361E191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5402A60-0AC1-4822-829E-173CAEC8D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A5588C8-FFC2-406A-825F-310D51D91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BE9B9FE-46A3-40F8-BF3F-3AC9B445E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177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722B54-F5A0-4A99-B0CA-85C1B426F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0224B7C-F384-4AB1-AB48-E7B4993C75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C405635-C40C-4959-925D-C9A8B8C655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B2D9C27-226C-4FC6-999E-38107DC50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F64413F-EFFD-4F37-AC4D-6E50F52B8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61116AE-EEF1-465F-A3C6-B1686AB66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2091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27D61DB-C1DB-4116-9B93-30B7394CB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7461637-13C3-4E14-B10F-3255F7212A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ED98272-C8C4-4E06-AC53-C9B5711EC4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7D488-DC34-410C-8E50-91A02385D1CB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D9270B2-E1CF-4A2C-BA34-1523529AC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5F4D964-47D9-469F-9311-205A78B52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3058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emf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.xml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emf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9000"/>
                    </a14:imgEffect>
                    <a14:imgEffect>
                      <a14:brightnessContrast bright="31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913" y="1317507"/>
            <a:ext cx="4157944" cy="4157944"/>
          </a:xfrm>
          <a:prstGeom prst="rect">
            <a:avLst/>
          </a:prstGeom>
        </p:spPr>
      </p:pic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00F81B-28CA-4682-A60C-8FA2093D7712}"/>
              </a:ext>
            </a:extLst>
          </p:cNvPr>
          <p:cNvSpPr txBox="1"/>
          <p:nvPr/>
        </p:nvSpPr>
        <p:spPr>
          <a:xfrm>
            <a:off x="2523520" y="1885601"/>
            <a:ext cx="6893358" cy="1752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fontAlgn="base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3600" b="1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안구 우세성과 수평 주시방향에 따른 시기능의 변화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B1C904-8604-4A34-ACDF-617F4B52CE7A}"/>
              </a:ext>
            </a:extLst>
          </p:cNvPr>
          <p:cNvSpPr txBox="1"/>
          <p:nvPr/>
        </p:nvSpPr>
        <p:spPr>
          <a:xfrm>
            <a:off x="2866515" y="4428999"/>
            <a:ext cx="6207368" cy="10693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fontAlgn="base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400" b="1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황민준 </a:t>
            </a:r>
            <a:r>
              <a:rPr lang="en-US" altLang="ko-KR" sz="2400" b="1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· </a:t>
            </a:r>
            <a:r>
              <a:rPr lang="ko-KR" altLang="en-US" sz="2400" b="1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박미정 </a:t>
            </a:r>
            <a:r>
              <a:rPr lang="en-US" altLang="ko-KR" sz="2400" b="1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· </a:t>
            </a:r>
            <a:r>
              <a:rPr lang="ko-KR" altLang="en-US" sz="2400" b="1" kern="0" spc="0" dirty="0" err="1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김소라</a:t>
            </a:r>
            <a:endParaRPr lang="ko-KR" altLang="en-US" sz="2400" b="1" kern="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0" marR="0" indent="0" algn="ctr" fontAlgn="base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서울과학기술대학교 안경광학과 </a:t>
            </a:r>
          </a:p>
        </p:txBody>
      </p:sp>
    </p:spTree>
    <p:extLst>
      <p:ext uri="{BB962C8B-B14F-4D97-AF65-F5344CB8AC3E}">
        <p14:creationId xmlns:p14="http://schemas.microsoft.com/office/powerpoint/2010/main" val="3024406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415170B0-07DD-45B7-87A6-5BE1FE363413}"/>
              </a:ext>
            </a:extLst>
          </p:cNvPr>
          <p:cNvSpPr/>
          <p:nvPr/>
        </p:nvSpPr>
        <p:spPr>
          <a:xfrm>
            <a:off x="4080333" y="5102974"/>
            <a:ext cx="1504079" cy="36102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32F06C32-3083-465D-B7A8-08A857F68D31}"/>
              </a:ext>
            </a:extLst>
          </p:cNvPr>
          <p:cNvSpPr/>
          <p:nvPr/>
        </p:nvSpPr>
        <p:spPr>
          <a:xfrm>
            <a:off x="2009994" y="1888948"/>
            <a:ext cx="2855083" cy="338554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82005" y="404664"/>
            <a:ext cx="8566231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결과 및 고찰</a:t>
            </a:r>
            <a:endParaRPr lang="en-US" altLang="ko-KR" sz="3200" b="1" dirty="0">
              <a:latin typeface="+mn-ea"/>
              <a:cs typeface="Microsoft GothicNeo" panose="020B0500000101010101" pitchFamily="50" charset="-127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471F65B-15C6-476E-8472-3E2C5756F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E2C3D4-68BD-4C8C-9AE4-B361973D627D}"/>
              </a:ext>
            </a:extLst>
          </p:cNvPr>
          <p:cNvSpPr txBox="1"/>
          <p:nvPr/>
        </p:nvSpPr>
        <p:spPr>
          <a:xfrm>
            <a:off x="6030041" y="1341538"/>
            <a:ext cx="5940023" cy="4505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 algn="l" fontAlgn="base" latinLnBrk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ko-KR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Ogle </a:t>
            </a:r>
            <a:r>
              <a:rPr lang="ko-KR" altLang="en-US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등</a:t>
            </a:r>
            <a:r>
              <a:rPr lang="en-US" altLang="ko-KR" kern="0" spc="0" baseline="3000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[6] </a:t>
            </a:r>
            <a:r>
              <a:rPr lang="en-US" altLang="ko-KR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- </a:t>
            </a:r>
            <a:r>
              <a:rPr lang="ko-KR" altLang="en-US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시야각의 </a:t>
            </a:r>
            <a:r>
              <a:rPr lang="en-US" altLang="ko-KR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2 %</a:t>
            </a:r>
            <a:r>
              <a:rPr lang="ko-KR" altLang="en-US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보다 작은 차이가 감지된 대상의 크기에 영향을 미침</a:t>
            </a:r>
            <a:endParaRPr lang="en-US" altLang="ko-KR" kern="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285750" marR="0" indent="-285750" algn="l" fontAlgn="base" latinLnBrk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altLang="ko-KR" kern="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285750" marR="0" indent="-285750" algn="l" fontAlgn="base" latinLnBrk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kern="100" spc="0" dirty="0" err="1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우세안</a:t>
            </a:r>
            <a:r>
              <a:rPr lang="en-US" altLang="ko-KR" kern="10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: </a:t>
            </a:r>
            <a:r>
              <a:rPr lang="ko-KR" altLang="en-US" b="1" kern="10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  <a:t>이측 방향에서 가장 감소한 </a:t>
            </a:r>
            <a:r>
              <a:rPr lang="ko-KR" altLang="en-US" b="1" kern="100" dirty="0" err="1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  <a:t>최대조절력</a:t>
            </a:r>
            <a:endParaRPr lang="en-US" altLang="ko-KR" b="1" kern="100" dirty="0">
              <a:solidFill>
                <a:srgbClr val="000000"/>
              </a:solidFill>
              <a:latin typeface="+mn-ea"/>
              <a:cs typeface="Microsoft GothicNeo" panose="020B0500000101010101" pitchFamily="50" charset="-127"/>
            </a:endParaRPr>
          </a:p>
          <a:p>
            <a:pPr marL="285750" marR="0" indent="-285750" algn="l" fontAlgn="base" latinLnBrk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kern="100" dirty="0" err="1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  <a:t>비우세안</a:t>
            </a:r>
            <a:r>
              <a:rPr lang="en-US" altLang="ko-KR" kern="10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  <a:t>:</a:t>
            </a:r>
            <a:r>
              <a:rPr lang="ko-KR" altLang="en-US" kern="10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  <a:t> 주시방향에 따른 변화 </a:t>
            </a:r>
            <a:r>
              <a:rPr lang="en-US" altLang="ko-KR" kern="10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  <a:t>X</a:t>
            </a:r>
          </a:p>
          <a:p>
            <a:pPr marL="285750" marR="0" indent="-285750" algn="l" fontAlgn="base" latinLnBrk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altLang="ko-KR" kern="100" dirty="0">
              <a:solidFill>
                <a:srgbClr val="000000"/>
              </a:solidFill>
              <a:latin typeface="+mn-ea"/>
              <a:cs typeface="Microsoft GothicNeo" panose="020B0500000101010101" pitchFamily="50" charset="-127"/>
            </a:endParaRPr>
          </a:p>
          <a:p>
            <a:pPr marL="285750" marR="0" indent="-285750" algn="l" fontAlgn="base" latinLnBrk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à"/>
            </a:pPr>
            <a:r>
              <a:rPr lang="ko-KR" altLang="en-US" b="1" kern="100" spc="0" dirty="0">
                <a:effectLst/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주시각도가</a:t>
            </a:r>
            <a:r>
              <a:rPr lang="en-US" altLang="ko-KR" b="1" kern="100" spc="0" dirty="0">
                <a:effectLst/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b="1" kern="100" spc="0" dirty="0">
                <a:effectLst/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변하게 되면 </a:t>
            </a:r>
            <a:r>
              <a:rPr lang="ko-KR" altLang="en-US" b="1" kern="100" spc="0" dirty="0">
                <a:effectLst/>
                <a:latin typeface="+mn-ea"/>
                <a:cs typeface="Microsoft GothicNeo" panose="020B0500000101010101" pitchFamily="50" charset="-127"/>
              </a:rPr>
              <a:t>양안의 </a:t>
            </a:r>
            <a:r>
              <a:rPr lang="ko-KR" altLang="en-US" b="1" kern="100" spc="0" dirty="0" err="1">
                <a:effectLst/>
                <a:latin typeface="+mn-ea"/>
                <a:cs typeface="Microsoft GothicNeo" panose="020B0500000101010101" pitchFamily="50" charset="-127"/>
              </a:rPr>
              <a:t>시야각</a:t>
            </a:r>
            <a:r>
              <a:rPr lang="ko-KR" altLang="en-US" b="1" kern="100" spc="0" dirty="0">
                <a:effectLst/>
                <a:latin typeface="+mn-ea"/>
                <a:cs typeface="Microsoft GothicNeo" panose="020B0500000101010101" pitchFamily="50" charset="-127"/>
              </a:rPr>
              <a:t> 차이에 의해 </a:t>
            </a:r>
            <a:r>
              <a:rPr lang="ko-KR" altLang="en-US" b="1" kern="100" spc="0" dirty="0" err="1">
                <a:effectLst/>
                <a:latin typeface="+mn-ea"/>
                <a:cs typeface="Microsoft GothicNeo" panose="020B0500000101010101" pitchFamily="50" charset="-127"/>
              </a:rPr>
              <a:t>최대조절력의</a:t>
            </a:r>
            <a:r>
              <a:rPr lang="ko-KR" altLang="en-US" b="1" kern="100" spc="0" dirty="0">
                <a:effectLst/>
                <a:latin typeface="+mn-ea"/>
                <a:cs typeface="Microsoft GothicNeo" panose="020B0500000101010101" pitchFamily="50" charset="-127"/>
              </a:rPr>
              <a:t> 변화가 발생</a:t>
            </a:r>
            <a:r>
              <a:rPr lang="en-US" altLang="ko-KR" b="1" kern="100" spc="0" dirty="0">
                <a:solidFill>
                  <a:srgbClr val="C00000"/>
                </a:solidFill>
                <a:effectLst/>
                <a:latin typeface="+mn-ea"/>
                <a:cs typeface="Microsoft GothicNeo" panose="020B0500000101010101" pitchFamily="50" charset="-127"/>
              </a:rPr>
              <a:t>, </a:t>
            </a:r>
            <a:r>
              <a:rPr lang="ko-KR" altLang="en-US" b="1" kern="0" spc="0" dirty="0">
                <a:solidFill>
                  <a:srgbClr val="C00000"/>
                </a:solidFill>
                <a:effectLst/>
                <a:latin typeface="+mn-ea"/>
                <a:cs typeface="Microsoft GothicNeo" panose="020B0500000101010101" pitchFamily="50" charset="-127"/>
              </a:rPr>
              <a:t>이는 우세안의 방향에 따라 달라짐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B1253A-71BF-40EE-9E62-00D428407921}"/>
              </a:ext>
            </a:extLst>
          </p:cNvPr>
          <p:cNvSpPr txBox="1"/>
          <p:nvPr/>
        </p:nvSpPr>
        <p:spPr>
          <a:xfrm>
            <a:off x="847066" y="1719671"/>
            <a:ext cx="678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latin typeface="+mn-ea"/>
              </a:rPr>
              <a:t>30°</a:t>
            </a:r>
            <a:endParaRPr lang="ko-KR" altLang="en-US" sz="1600" dirty="0">
              <a:latin typeface="+mn-ea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8073EB52-6DD4-48CC-9689-A5991B155E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733" y="1438399"/>
            <a:ext cx="4778509" cy="37277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2B4DB9-A602-4A10-8709-B0C138829CD7}"/>
              </a:ext>
            </a:extLst>
          </p:cNvPr>
          <p:cNvSpPr txBox="1"/>
          <p:nvPr/>
        </p:nvSpPr>
        <p:spPr>
          <a:xfrm>
            <a:off x="2009994" y="1900126"/>
            <a:ext cx="2995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/>
              <a:t>3 %</a:t>
            </a:r>
            <a:r>
              <a:rPr lang="ko-KR" altLang="en-US" sz="1600" b="1" dirty="0"/>
              <a:t>보다 큰 </a:t>
            </a:r>
            <a:r>
              <a:rPr lang="ko-KR" altLang="en-US" sz="1600" b="1" dirty="0" err="1"/>
              <a:t>시야각</a:t>
            </a:r>
            <a:r>
              <a:rPr lang="ko-KR" altLang="en-US" sz="1600" b="1" dirty="0"/>
              <a:t> 차이 유발</a:t>
            </a:r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C14A49E8-01DF-4AD4-821C-91CB7EFE14F4}"/>
              </a:ext>
            </a:extLst>
          </p:cNvPr>
          <p:cNvCxnSpPr>
            <a:cxnSpLocks/>
          </p:cNvCxnSpPr>
          <p:nvPr/>
        </p:nvCxnSpPr>
        <p:spPr>
          <a:xfrm>
            <a:off x="1251532" y="1924185"/>
            <a:ext cx="758462" cy="13404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4E52DE5-9FC7-42E6-BB73-ECD3DDCD799E}"/>
              </a:ext>
            </a:extLst>
          </p:cNvPr>
          <p:cNvSpPr txBox="1"/>
          <p:nvPr/>
        </p:nvSpPr>
        <p:spPr>
          <a:xfrm>
            <a:off x="4117851" y="5140510"/>
            <a:ext cx="1531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err="1"/>
              <a:t>조절자극량</a:t>
            </a:r>
            <a:r>
              <a:rPr lang="ko-KR" altLang="en-US" sz="1400" b="1" dirty="0"/>
              <a:t> 감소</a:t>
            </a:r>
          </a:p>
        </p:txBody>
      </p:sp>
    </p:spTree>
    <p:extLst>
      <p:ext uri="{BB962C8B-B14F-4D97-AF65-F5344CB8AC3E}">
        <p14:creationId xmlns:p14="http://schemas.microsoft.com/office/powerpoint/2010/main" val="37914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차트 14">
            <a:extLst>
              <a:ext uri="{FF2B5EF4-FFF2-40B4-BE49-F238E27FC236}">
                <a16:creationId xmlns:a16="http://schemas.microsoft.com/office/drawing/2014/main" id="{3860996F-DC96-42FD-90E0-63C96C2D89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3127911"/>
              </p:ext>
            </p:extLst>
          </p:nvPr>
        </p:nvGraphicFramePr>
        <p:xfrm>
          <a:off x="4528857" y="1875102"/>
          <a:ext cx="72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805F2A72-2790-43B9-B7F1-7252B91DFB7E}"/>
              </a:ext>
            </a:extLst>
          </p:cNvPr>
          <p:cNvSpPr txBox="1"/>
          <p:nvPr/>
        </p:nvSpPr>
        <p:spPr>
          <a:xfrm>
            <a:off x="5661287" y="2393218"/>
            <a:ext cx="14922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400" b="1" kern="0" spc="0" dirty="0" err="1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좌안</a:t>
            </a:r>
            <a:r>
              <a:rPr lang="ko-KR" altLang="en-US" sz="1400" b="1" kern="0" spc="0" dirty="0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ko-KR" altLang="en-US" sz="1400" b="1" kern="0" spc="0" dirty="0" err="1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우세안</a:t>
            </a:r>
            <a:endParaRPr lang="en-US" altLang="ko-KR" sz="1400" b="1" kern="0" spc="0" dirty="0">
              <a:solidFill>
                <a:schemeClr val="accent2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400" b="1" kern="0" spc="0" dirty="0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9.80±1.23 cm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89CFF52-D62D-448A-BF1B-6DEAA4AF2802}"/>
              </a:ext>
            </a:extLst>
          </p:cNvPr>
          <p:cNvSpPr txBox="1"/>
          <p:nvPr/>
        </p:nvSpPr>
        <p:spPr>
          <a:xfrm>
            <a:off x="10684553" y="2618699"/>
            <a:ext cx="14922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400" b="1" kern="0" spc="0" dirty="0" err="1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좌안</a:t>
            </a:r>
            <a:r>
              <a:rPr lang="ko-KR" altLang="en-US" sz="1400" b="1" kern="0" spc="0" dirty="0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ko-KR" altLang="en-US" sz="1400" b="1" kern="0" spc="0" dirty="0" err="1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우세안</a:t>
            </a:r>
            <a:endParaRPr lang="en-US" altLang="ko-KR" sz="1400" b="1" kern="0" spc="0" dirty="0">
              <a:solidFill>
                <a:schemeClr val="accent2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400" b="1" kern="0" spc="0" dirty="0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9.64±0.96 cm</a:t>
            </a:r>
          </a:p>
        </p:txBody>
      </p:sp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82005" y="404664"/>
            <a:ext cx="8566231" cy="1233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결과 및 고찰</a:t>
            </a:r>
            <a:endParaRPr lang="en-US" altLang="ko-KR" sz="1100" b="1" dirty="0">
              <a:latin typeface="+mn-ea"/>
              <a:cs typeface="Microsoft GothicNeo" panose="020B05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+mn-ea"/>
                <a:cs typeface="Microsoft GothicNeo" panose="020B0500000101010101" pitchFamily="50" charset="-127"/>
              </a:rPr>
              <a:t>3. </a:t>
            </a:r>
            <a:r>
              <a:rPr lang="ko-KR" altLang="en-US" sz="2000" b="1" dirty="0">
                <a:latin typeface="+mn-ea"/>
                <a:cs typeface="Microsoft GothicNeo" panose="020B0500000101010101" pitchFamily="50" charset="-127"/>
              </a:rPr>
              <a:t>안구 우세 방향과 수평 주시방향에 따른 </a:t>
            </a:r>
            <a:r>
              <a:rPr lang="ko-KR" altLang="en-US" sz="2000" b="1" dirty="0" err="1">
                <a:latin typeface="+mn-ea"/>
                <a:cs typeface="Microsoft GothicNeo" panose="020B0500000101010101" pitchFamily="50" charset="-127"/>
              </a:rPr>
              <a:t>폭주근점</a:t>
            </a:r>
            <a:r>
              <a:rPr lang="ko-KR" altLang="en-US" sz="2000" b="1" dirty="0">
                <a:latin typeface="+mn-ea"/>
                <a:cs typeface="Microsoft GothicNeo" panose="020B0500000101010101" pitchFamily="50" charset="-127"/>
              </a:rPr>
              <a:t> 변화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471F65B-15C6-476E-8472-3E2C5756F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08878E-95CF-44C7-80DB-7C549F0EB5A5}"/>
              </a:ext>
            </a:extLst>
          </p:cNvPr>
          <p:cNvSpPr txBox="1"/>
          <p:nvPr/>
        </p:nvSpPr>
        <p:spPr>
          <a:xfrm>
            <a:off x="257908" y="2875178"/>
            <a:ext cx="4276313" cy="2116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chemeClr val="accent1"/>
                </a:solidFill>
                <a:latin typeface="+mn-ea"/>
                <a:cs typeface="Microsoft GothicNeo" panose="020B0500000101010101" pitchFamily="50" charset="-127"/>
              </a:rPr>
              <a:t>우안 우세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: 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이측 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30°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에서 최솟값</a:t>
            </a: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err="1">
                <a:solidFill>
                  <a:schemeClr val="accent2"/>
                </a:solidFill>
                <a:latin typeface="+mn-ea"/>
                <a:cs typeface="Microsoft GothicNeo" panose="020B0500000101010101" pitchFamily="50" charset="-127"/>
              </a:rPr>
              <a:t>좌안</a:t>
            </a:r>
            <a:r>
              <a:rPr lang="ko-KR" altLang="en-US" b="1" dirty="0">
                <a:solidFill>
                  <a:schemeClr val="accent2"/>
                </a:solidFill>
                <a:latin typeface="+mn-ea"/>
                <a:cs typeface="Microsoft GothicNeo" panose="020B0500000101010101" pitchFamily="50" charset="-127"/>
              </a:rPr>
              <a:t> 우세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: 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동측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/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이측 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30°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에서 최솟값</a:t>
            </a: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chemeClr val="accent1"/>
                </a:solidFill>
                <a:latin typeface="+mn-ea"/>
                <a:cs typeface="Microsoft GothicNeo" panose="020B0500000101010101" pitchFamily="50" charset="-127"/>
              </a:rPr>
              <a:t>우안 우세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: 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동일 각도 대비 이측 방향에서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 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더 큰 증가율</a:t>
            </a: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91771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82005" y="404664"/>
            <a:ext cx="9045471" cy="1233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결과 및 고찰</a:t>
            </a:r>
            <a:endParaRPr lang="en-US" altLang="ko-KR" sz="1100" b="1" dirty="0">
              <a:latin typeface="+mn-ea"/>
              <a:cs typeface="Microsoft GothicNeo" panose="020B05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+mn-ea"/>
                <a:cs typeface="Microsoft GothicNeo" panose="020B0500000101010101" pitchFamily="50" charset="-127"/>
              </a:rPr>
              <a:t>4. </a:t>
            </a:r>
            <a:r>
              <a:rPr lang="ko-KR" altLang="en-US" sz="2000" b="1" dirty="0">
                <a:latin typeface="+mn-ea"/>
                <a:cs typeface="Microsoft GothicNeo" panose="020B0500000101010101" pitchFamily="50" charset="-127"/>
              </a:rPr>
              <a:t>안구 우세 방향과 수평 주시방향에 따른 양안 조절용이성 변화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471F65B-15C6-476E-8472-3E2C5756F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6" name="차트 15">
            <a:extLst>
              <a:ext uri="{FF2B5EF4-FFF2-40B4-BE49-F238E27FC236}">
                <a16:creationId xmlns:a16="http://schemas.microsoft.com/office/drawing/2014/main" id="{EB2B8C31-4058-424E-97C7-15FF3ACF7B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4874655"/>
              </p:ext>
            </p:extLst>
          </p:nvPr>
        </p:nvGraphicFramePr>
        <p:xfrm>
          <a:off x="4616406" y="2094503"/>
          <a:ext cx="72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TextBox 21">
            <a:extLst>
              <a:ext uri="{FF2B5EF4-FFF2-40B4-BE49-F238E27FC236}">
                <a16:creationId xmlns:a16="http://schemas.microsoft.com/office/drawing/2014/main" id="{A15BB84E-B342-497C-AFE2-987458C50A83}"/>
              </a:ext>
            </a:extLst>
          </p:cNvPr>
          <p:cNvSpPr txBox="1"/>
          <p:nvPr/>
        </p:nvSpPr>
        <p:spPr>
          <a:xfrm>
            <a:off x="5636652" y="3231361"/>
            <a:ext cx="15414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400" b="1" kern="0" spc="0" dirty="0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우안 </a:t>
            </a:r>
            <a:r>
              <a:rPr lang="ko-KR" altLang="en-US" sz="1400" b="1" kern="0" spc="0" dirty="0" err="1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우세안</a:t>
            </a:r>
            <a:endParaRPr lang="en-US" altLang="ko-KR" sz="1400" b="1" kern="0" spc="0" dirty="0">
              <a:solidFill>
                <a:schemeClr val="accent1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400" b="1" kern="0" spc="0" dirty="0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9.95±4.64 </a:t>
            </a:r>
            <a:r>
              <a:rPr lang="en-US" altLang="ko-KR" sz="1400" b="1" kern="0" spc="0" dirty="0" err="1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cpm</a:t>
            </a:r>
            <a:endParaRPr lang="en-US" altLang="ko-KR" sz="1400" b="1" kern="0" spc="0" dirty="0">
              <a:solidFill>
                <a:schemeClr val="accent1"/>
              </a:solidFill>
              <a:effectLst/>
              <a:latin typeface="+mn-ea"/>
              <a:cs typeface="Microsoft GothicNeo" panose="020B05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1563885-B50E-4FFA-807C-D38D22F4E3F9}"/>
              </a:ext>
            </a:extLst>
          </p:cNvPr>
          <p:cNvSpPr txBox="1"/>
          <p:nvPr/>
        </p:nvSpPr>
        <p:spPr>
          <a:xfrm>
            <a:off x="566372" y="2904187"/>
            <a:ext cx="3765231" cy="1700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이측 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30°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에서 최솟값</a:t>
            </a: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동일 각도 대비 이측 방향에서 더 큰 감소율</a:t>
            </a:r>
          </a:p>
        </p:txBody>
      </p:sp>
    </p:spTree>
    <p:extLst>
      <p:ext uri="{BB962C8B-B14F-4D97-AF65-F5344CB8AC3E}">
        <p14:creationId xmlns:p14="http://schemas.microsoft.com/office/powerpoint/2010/main" val="3577306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82005" y="404664"/>
            <a:ext cx="8566231" cy="73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결과 및 고찰</a:t>
            </a:r>
            <a:endParaRPr lang="en-US" altLang="ko-KR" sz="3200" b="1" dirty="0">
              <a:latin typeface="+mn-ea"/>
              <a:cs typeface="Microsoft GothicNeo" panose="020B0500000101010101" pitchFamily="50" charset="-127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471F65B-15C6-476E-8472-3E2C5756F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E2C3D4-68BD-4C8C-9AE4-B361973D627D}"/>
              </a:ext>
            </a:extLst>
          </p:cNvPr>
          <p:cNvSpPr txBox="1"/>
          <p:nvPr/>
        </p:nvSpPr>
        <p:spPr>
          <a:xfrm>
            <a:off x="5841436" y="1322814"/>
            <a:ext cx="5738202" cy="4341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 algn="l" fontAlgn="base" latinLnBrk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융합된 이미지는 </a:t>
            </a:r>
            <a:r>
              <a:rPr lang="ko-KR" altLang="en-US" kern="0" spc="0" dirty="0" err="1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자기중심적인</a:t>
            </a:r>
            <a:r>
              <a:rPr lang="ko-KR" altLang="en-US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방향을 가지게 되며</a:t>
            </a:r>
            <a:r>
              <a:rPr lang="en-US" altLang="ko-KR" kern="0" spc="0" baseline="3000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[8]  </a:t>
            </a:r>
            <a:r>
              <a:rPr lang="ko-KR" altLang="en-US" b="1" kern="0" spc="0" dirty="0">
                <a:effectLst/>
                <a:latin typeface="+mn-ea"/>
                <a:cs typeface="Microsoft GothicNeo" panose="020B0500000101010101" pitchFamily="50" charset="-127"/>
              </a:rPr>
              <a:t>안구 우세가 강한 경우라면 방향의 평균화가 지배적인 눈에 유리하게 가중됨</a:t>
            </a:r>
            <a:r>
              <a:rPr lang="en-US" altLang="ko-KR" kern="0" spc="0" baseline="3000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[</a:t>
            </a:r>
            <a:r>
              <a:rPr lang="en-US" altLang="ko-KR" kern="0" baseline="3000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  <a:t>9</a:t>
            </a:r>
            <a:r>
              <a:rPr lang="en-US" altLang="ko-KR" kern="0" spc="0" baseline="3000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] </a:t>
            </a:r>
          </a:p>
          <a:p>
            <a:pPr marL="285750" marR="0" indent="-285750" algn="l" fontAlgn="base" latinLnBrk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altLang="ko-KR" kern="0" spc="0" baseline="3000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285750" marR="0" indent="-285750" algn="l" fontAlgn="base" latinLnBrk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à"/>
            </a:pPr>
            <a:r>
              <a:rPr lang="ko-KR" altLang="en-US" b="1" kern="0" spc="0" dirty="0" err="1">
                <a:solidFill>
                  <a:srgbClr val="C00000"/>
                </a:solidFill>
                <a:effectLst/>
                <a:latin typeface="+mn-ea"/>
                <a:cs typeface="Microsoft GothicNeo" panose="020B0500000101010101" pitchFamily="50" charset="-127"/>
              </a:rPr>
              <a:t>시표가</a:t>
            </a:r>
            <a:r>
              <a:rPr lang="ko-KR" altLang="en-US" b="1" kern="0" spc="0" dirty="0">
                <a:solidFill>
                  <a:srgbClr val="C00000"/>
                </a:solidFill>
                <a:effectLst/>
                <a:latin typeface="+mn-ea"/>
                <a:cs typeface="Microsoft GothicNeo" panose="020B0500000101010101" pitchFamily="50" charset="-127"/>
              </a:rPr>
              <a:t> 우세안의 방향과 멀어질수록 </a:t>
            </a:r>
            <a:r>
              <a:rPr lang="ko-KR" altLang="en-US" b="1" kern="0" spc="0" dirty="0" err="1">
                <a:solidFill>
                  <a:srgbClr val="C00000"/>
                </a:solidFill>
                <a:effectLst/>
                <a:latin typeface="+mn-ea"/>
                <a:cs typeface="Microsoft GothicNeo" panose="020B0500000101010101" pitchFamily="50" charset="-127"/>
              </a:rPr>
              <a:t>폭주근점</a:t>
            </a:r>
            <a:r>
              <a:rPr lang="ko-KR" altLang="en-US" b="1" kern="0" spc="0" dirty="0">
                <a:solidFill>
                  <a:srgbClr val="C00000"/>
                </a:solidFill>
                <a:effectLst/>
                <a:latin typeface="+mn-ea"/>
                <a:cs typeface="Microsoft GothicNeo" panose="020B0500000101010101" pitchFamily="50" charset="-127"/>
              </a:rPr>
              <a:t> 또한 멀어짐</a:t>
            </a:r>
            <a:endParaRPr lang="en-US" altLang="ko-KR" b="1" kern="0" spc="0" dirty="0">
              <a:solidFill>
                <a:srgbClr val="C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R="0" algn="l" fontAlgn="base" latinLnBrk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</a:pPr>
            <a:endParaRPr lang="en-US" altLang="ko-KR" kern="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285750" marR="0" indent="-285750" algn="l" fontAlgn="base" latinLnBrk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주시방향의 변경 </a:t>
            </a:r>
            <a:r>
              <a:rPr lang="en-US" altLang="ko-KR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폭주에 영향 </a:t>
            </a:r>
            <a:br>
              <a:rPr lang="en-US" altLang="ko-KR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</a:br>
            <a:r>
              <a:rPr lang="en-US" altLang="ko-KR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b="1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양안 조절용이성에도 같은 영향을 미침</a:t>
            </a:r>
            <a:endParaRPr lang="en-US" altLang="ko-KR" b="1" kern="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A6860C54-DA5C-4683-BB1A-8EE66056859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1481" t="23032" r="27115" b="38601"/>
          <a:stretch/>
        </p:blipFill>
        <p:spPr>
          <a:xfrm>
            <a:off x="421194" y="1941090"/>
            <a:ext cx="5420242" cy="37249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E2092EF-6ABF-438B-ABF5-2CFAA4A40013}"/>
              </a:ext>
            </a:extLst>
          </p:cNvPr>
          <p:cNvSpPr txBox="1"/>
          <p:nvPr/>
        </p:nvSpPr>
        <p:spPr>
          <a:xfrm flipH="1">
            <a:off x="4951738" y="1810285"/>
            <a:ext cx="5983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>
                <a:latin typeface="Microsoft GothicNeo" panose="020B0500000101010101" pitchFamily="50" charset="-127"/>
                <a:ea typeface="Microsoft GothicNeo" panose="020B0500000101010101" pitchFamily="50" charset="-127"/>
                <a:cs typeface="Microsoft GothicNeo" panose="020B0500000101010101" pitchFamily="50" charset="-127"/>
              </a:rPr>
              <a:t>[7]</a:t>
            </a:r>
            <a:endParaRPr lang="ko-KR" altLang="en-US" sz="1100" dirty="0">
              <a:latin typeface="Microsoft GothicNeo" panose="020B0500000101010101" pitchFamily="50" charset="-127"/>
              <a:ea typeface="Microsoft GothicNeo" panose="020B0500000101010101" pitchFamily="50" charset="-127"/>
              <a:cs typeface="Microsoft GothicNeo" panose="020B05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898115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82005" y="404664"/>
            <a:ext cx="9882795" cy="1233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결과 및 고찰</a:t>
            </a:r>
            <a:endParaRPr lang="en-US" altLang="ko-KR" sz="1100" b="1" dirty="0">
              <a:latin typeface="+mn-ea"/>
              <a:cs typeface="Microsoft GothicNeo" panose="020B05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+mn-ea"/>
                <a:cs typeface="Microsoft GothicNeo" panose="020B0500000101010101" pitchFamily="50" charset="-127"/>
              </a:rPr>
              <a:t>5. </a:t>
            </a:r>
            <a:r>
              <a:rPr lang="ko-KR" altLang="en-US" sz="2000" b="1" dirty="0">
                <a:latin typeface="+mn-ea"/>
                <a:cs typeface="Microsoft GothicNeo" panose="020B0500000101010101" pitchFamily="50" charset="-127"/>
              </a:rPr>
              <a:t>안구 우세 방향과 수평 주시방향에 따른 단안 조절용이성 변화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471F65B-15C6-476E-8472-3E2C5756F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5" name="차트 14">
            <a:extLst>
              <a:ext uri="{FF2B5EF4-FFF2-40B4-BE49-F238E27FC236}">
                <a16:creationId xmlns:a16="http://schemas.microsoft.com/office/drawing/2014/main" id="{3A5C8470-F586-43DC-B935-3F9AEE7B77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0047085"/>
              </p:ext>
            </p:extLst>
          </p:nvPr>
        </p:nvGraphicFramePr>
        <p:xfrm>
          <a:off x="4616406" y="1875102"/>
          <a:ext cx="72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88734291-AFA9-4A49-8CE6-545FA4B09240}"/>
              </a:ext>
            </a:extLst>
          </p:cNvPr>
          <p:cNvSpPr txBox="1"/>
          <p:nvPr/>
        </p:nvSpPr>
        <p:spPr>
          <a:xfrm>
            <a:off x="591804" y="2755475"/>
            <a:ext cx="3803427" cy="2531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chemeClr val="accent1"/>
                </a:solidFill>
                <a:latin typeface="+mn-ea"/>
                <a:cs typeface="Microsoft GothicNeo" panose="020B0500000101010101" pitchFamily="50" charset="-127"/>
              </a:rPr>
              <a:t>우안 우세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: 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이측 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30°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에서 최솟값</a:t>
            </a: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err="1">
                <a:solidFill>
                  <a:schemeClr val="accent2"/>
                </a:solidFill>
                <a:latin typeface="+mn-ea"/>
                <a:cs typeface="Microsoft GothicNeo" panose="020B0500000101010101" pitchFamily="50" charset="-127"/>
              </a:rPr>
              <a:t>좌안</a:t>
            </a:r>
            <a:r>
              <a:rPr lang="ko-KR" altLang="en-US" b="1" dirty="0">
                <a:solidFill>
                  <a:schemeClr val="accent2"/>
                </a:solidFill>
                <a:latin typeface="+mn-ea"/>
                <a:cs typeface="Microsoft GothicNeo" panose="020B0500000101010101" pitchFamily="50" charset="-127"/>
              </a:rPr>
              <a:t> 우세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: 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동측 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30°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에서 최솟값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 (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통계적으로 유의 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X)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 </a:t>
            </a: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ko-KR" altLang="en-US" dirty="0">
              <a:latin typeface="+mn-ea"/>
              <a:cs typeface="Microsoft GothicNeo" panose="020B0500000101010101" pitchFamily="50" charset="-127"/>
            </a:endParaRPr>
          </a:p>
        </p:txBody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id="{23568610-EE3E-4353-8770-6AEEA7B7558C}"/>
              </a:ext>
            </a:extLst>
          </p:cNvPr>
          <p:cNvSpPr txBox="1"/>
          <p:nvPr/>
        </p:nvSpPr>
        <p:spPr>
          <a:xfrm>
            <a:off x="6340719" y="2212888"/>
            <a:ext cx="16544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400" b="1" kern="0" spc="0" dirty="0" err="1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좌안</a:t>
            </a:r>
            <a:r>
              <a:rPr lang="ko-KR" altLang="en-US" sz="1400" b="1" kern="0" spc="0" dirty="0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ko-KR" altLang="en-US" sz="1400" b="1" kern="0" spc="0" dirty="0" err="1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우세안</a:t>
            </a:r>
            <a:endParaRPr lang="en-US" altLang="ko-KR" sz="1400" b="1" kern="0" spc="0" dirty="0">
              <a:solidFill>
                <a:schemeClr val="accent2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400" b="1" kern="0" dirty="0">
                <a:solidFill>
                  <a:schemeClr val="accent2"/>
                </a:solidFill>
                <a:latin typeface="+mn-ea"/>
                <a:cs typeface="Microsoft GothicNeo" panose="020B0500000101010101" pitchFamily="50" charset="-127"/>
              </a:rPr>
              <a:t>20.00</a:t>
            </a:r>
            <a:r>
              <a:rPr lang="en-US" altLang="ko-KR" sz="1400" b="1" kern="0" spc="0" dirty="0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±11.96 </a:t>
            </a:r>
            <a:r>
              <a:rPr lang="en-US" altLang="ko-KR" sz="1400" b="1" kern="0" spc="0" dirty="0" err="1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cpm</a:t>
            </a:r>
            <a:endParaRPr lang="en-US" altLang="ko-KR" sz="1400" b="1" kern="0" spc="0" dirty="0">
              <a:solidFill>
                <a:schemeClr val="accent2"/>
              </a:solidFill>
              <a:effectLst/>
              <a:latin typeface="+mn-ea"/>
              <a:cs typeface="Microsoft GothicNeo" panose="020B05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888532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D9EFAAAA-164F-4B63-AC5C-71CB2C7E58FC}"/>
              </a:ext>
            </a:extLst>
          </p:cNvPr>
          <p:cNvSpPr/>
          <p:nvPr/>
        </p:nvSpPr>
        <p:spPr>
          <a:xfrm>
            <a:off x="8317887" y="2164238"/>
            <a:ext cx="2737504" cy="85164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302A905A-B16B-45A2-B9F2-2CE6A71DEA76}"/>
              </a:ext>
            </a:extLst>
          </p:cNvPr>
          <p:cNvSpPr/>
          <p:nvPr/>
        </p:nvSpPr>
        <p:spPr>
          <a:xfrm>
            <a:off x="4616300" y="2164238"/>
            <a:ext cx="2737504" cy="85164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894A26A4-3314-4E89-B558-25324CFD792A}"/>
              </a:ext>
            </a:extLst>
          </p:cNvPr>
          <p:cNvSpPr/>
          <p:nvPr/>
        </p:nvSpPr>
        <p:spPr>
          <a:xfrm>
            <a:off x="1197152" y="2184303"/>
            <a:ext cx="2168769" cy="81466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82005" y="404664"/>
            <a:ext cx="8566231" cy="743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결과 및 고찰</a:t>
            </a:r>
            <a:endParaRPr lang="en-US" altLang="ko-KR" sz="3200" b="1" dirty="0">
              <a:latin typeface="+mn-ea"/>
              <a:cs typeface="Microsoft GothicNeo" panose="020B0500000101010101" pitchFamily="50" charset="-127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471F65B-15C6-476E-8472-3E2C5756F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E2C3D4-68BD-4C8C-9AE4-B361973D627D}"/>
              </a:ext>
            </a:extLst>
          </p:cNvPr>
          <p:cNvSpPr txBox="1"/>
          <p:nvPr/>
        </p:nvSpPr>
        <p:spPr>
          <a:xfrm>
            <a:off x="955054" y="3701853"/>
            <a:ext cx="10499040" cy="1668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latinLnBrk="0">
              <a:lnSpc>
                <a:spcPct val="200000"/>
              </a:lnSpc>
            </a:pPr>
            <a:r>
              <a:rPr lang="ko-KR" altLang="en-US" sz="1800" kern="0" spc="0" dirty="0">
                <a:effectLst/>
                <a:latin typeface="+mn-ea"/>
                <a:cs typeface="Microsoft GothicNeo" panose="020B0500000101010101" pitchFamily="50" charset="-127"/>
              </a:rPr>
              <a:t>우안 우세안의 이측 </a:t>
            </a:r>
            <a:r>
              <a:rPr lang="en-US" altLang="ko-KR" sz="1800" kern="0" spc="0" dirty="0">
                <a:effectLst/>
                <a:latin typeface="+mn-ea"/>
                <a:cs typeface="Microsoft GothicNeo" panose="020B0500000101010101" pitchFamily="50" charset="-127"/>
              </a:rPr>
              <a:t>30°</a:t>
            </a:r>
            <a:r>
              <a:rPr lang="ko-KR" altLang="en-US" sz="1800" kern="0" spc="0" dirty="0">
                <a:effectLst/>
                <a:latin typeface="+mn-ea"/>
                <a:cs typeface="Microsoft GothicNeo" panose="020B0500000101010101" pitchFamily="50" charset="-127"/>
              </a:rPr>
              <a:t>의 각도 주시 시 </a:t>
            </a:r>
            <a:endParaRPr lang="en-US" altLang="ko-KR" sz="1800" kern="0" spc="0" dirty="0">
              <a:effectLst/>
              <a:latin typeface="+mn-ea"/>
              <a:cs typeface="Microsoft GothicNeo" panose="020B0500000101010101" pitchFamily="50" charset="-127"/>
            </a:endParaRPr>
          </a:p>
          <a:p>
            <a:pPr algn="ctr" fontAlgn="base" latinLnBrk="0">
              <a:lnSpc>
                <a:spcPct val="200000"/>
              </a:lnSpc>
            </a:pPr>
            <a:r>
              <a:rPr lang="en-US" altLang="ko-KR" sz="1800" kern="0" spc="0" dirty="0">
                <a:effectLst/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sz="1800" kern="0" spc="0" dirty="0">
                <a:effectLst/>
                <a:latin typeface="+mn-ea"/>
                <a:cs typeface="Microsoft GothicNeo" panose="020B0500000101010101" pitchFamily="50" charset="-127"/>
              </a:rPr>
              <a:t>단안 조절용이성에서 유의하게 큰 감소 발생 </a:t>
            </a:r>
            <a:endParaRPr lang="en-US" altLang="ko-KR" sz="1800" kern="0" spc="0" dirty="0">
              <a:effectLst/>
              <a:latin typeface="+mn-ea"/>
              <a:cs typeface="Microsoft GothicNeo" panose="020B0500000101010101" pitchFamily="50" charset="-127"/>
            </a:endParaRPr>
          </a:p>
          <a:p>
            <a:pPr algn="ctr" fontAlgn="base" latinLnBrk="0">
              <a:lnSpc>
                <a:spcPct val="200000"/>
              </a:lnSpc>
            </a:pPr>
            <a:r>
              <a:rPr lang="en-US" altLang="ko-KR" sz="1800" kern="0" spc="0" dirty="0">
                <a:effectLst/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sz="1800" kern="0" spc="0" dirty="0">
                <a:effectLst/>
                <a:latin typeface="+mn-ea"/>
                <a:cs typeface="Microsoft GothicNeo" panose="020B0500000101010101" pitchFamily="50" charset="-127"/>
              </a:rPr>
              <a:t>우세안의 효과가 단안 조절용이성에도 영향을 미침을 확인함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F30AD4-CB2E-4F2C-A694-546B3E8B29CB}"/>
              </a:ext>
            </a:extLst>
          </p:cNvPr>
          <p:cNvSpPr txBox="1"/>
          <p:nvPr/>
        </p:nvSpPr>
        <p:spPr>
          <a:xfrm>
            <a:off x="1197152" y="2411147"/>
            <a:ext cx="2144889" cy="369332"/>
          </a:xfrm>
          <a:prstGeom prst="rect">
            <a:avLst/>
          </a:prstGeom>
          <a:noFill/>
          <a:ln w="28575" cap="rnd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>
                <a:latin typeface="+mn-ea"/>
                <a:cs typeface="Microsoft GothicNeo" panose="020B0500000101010101" pitchFamily="50" charset="-127"/>
              </a:rPr>
              <a:t>최대조절력의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 감소</a:t>
            </a: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E04646DF-B78D-4351-A155-06B53695F52C}"/>
              </a:ext>
            </a:extLst>
          </p:cNvPr>
          <p:cNvCxnSpPr/>
          <p:nvPr/>
        </p:nvCxnSpPr>
        <p:spPr>
          <a:xfrm>
            <a:off x="3694335" y="2602904"/>
            <a:ext cx="553156" cy="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A08BEAB-BA59-4E7A-AC68-BF53313E65AD}"/>
              </a:ext>
            </a:extLst>
          </p:cNvPr>
          <p:cNvSpPr txBox="1"/>
          <p:nvPr/>
        </p:nvSpPr>
        <p:spPr>
          <a:xfrm>
            <a:off x="4719635" y="2411147"/>
            <a:ext cx="2590981" cy="369332"/>
          </a:xfrm>
          <a:prstGeom prst="rect">
            <a:avLst/>
          </a:prstGeom>
          <a:noFill/>
          <a:ln w="28575" cap="rnd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>
                <a:latin typeface="+mn-ea"/>
                <a:cs typeface="Microsoft GothicNeo" panose="020B0500000101010101" pitchFamily="50" charset="-127"/>
              </a:rPr>
              <a:t>양성상대조절력의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 감소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98B019-61D8-4042-9135-4E6CA5A3B01A}"/>
              </a:ext>
            </a:extLst>
          </p:cNvPr>
          <p:cNvSpPr txBox="1"/>
          <p:nvPr/>
        </p:nvSpPr>
        <p:spPr>
          <a:xfrm>
            <a:off x="8391149" y="2411147"/>
            <a:ext cx="2590981" cy="369332"/>
          </a:xfrm>
          <a:prstGeom prst="rect">
            <a:avLst/>
          </a:prstGeom>
          <a:noFill/>
          <a:ln w="28575" cap="rnd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조절용이성의 감소</a:t>
            </a: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7DB97D52-B7EA-40D9-AFA6-25522C6E7EE5}"/>
              </a:ext>
            </a:extLst>
          </p:cNvPr>
          <p:cNvCxnSpPr/>
          <p:nvPr/>
        </p:nvCxnSpPr>
        <p:spPr>
          <a:xfrm>
            <a:off x="7575701" y="2618390"/>
            <a:ext cx="553156" cy="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4127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82005" y="404664"/>
            <a:ext cx="8566231" cy="1233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결과 및 고찰</a:t>
            </a:r>
            <a:endParaRPr lang="en-US" altLang="ko-KR" sz="1100" b="1" dirty="0">
              <a:latin typeface="+mn-ea"/>
              <a:cs typeface="Microsoft GothicNeo" panose="020B05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+mn-ea"/>
                <a:cs typeface="Microsoft GothicNeo" panose="020B0500000101010101" pitchFamily="50" charset="-127"/>
              </a:rPr>
              <a:t>6. </a:t>
            </a:r>
            <a:r>
              <a:rPr lang="ko-KR" altLang="en-US" sz="2000" b="1" dirty="0">
                <a:latin typeface="+mn-ea"/>
                <a:cs typeface="Microsoft GothicNeo" panose="020B0500000101010101" pitchFamily="50" charset="-127"/>
              </a:rPr>
              <a:t>안구 우세 방향과 수평 주시방향에 따른 </a:t>
            </a:r>
            <a:r>
              <a:rPr lang="ko-KR" altLang="en-US" sz="2000" b="1" dirty="0" err="1">
                <a:latin typeface="+mn-ea"/>
                <a:cs typeface="Microsoft GothicNeo" panose="020B0500000101010101" pitchFamily="50" charset="-127"/>
              </a:rPr>
              <a:t>조절래그</a:t>
            </a:r>
            <a:r>
              <a:rPr lang="ko-KR" altLang="en-US" sz="2000" b="1" dirty="0">
                <a:latin typeface="+mn-ea"/>
                <a:cs typeface="Microsoft GothicNeo" panose="020B0500000101010101" pitchFamily="50" charset="-127"/>
              </a:rPr>
              <a:t> 변화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471F65B-15C6-476E-8472-3E2C5756F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4" name="차트 13">
            <a:extLst>
              <a:ext uri="{FF2B5EF4-FFF2-40B4-BE49-F238E27FC236}">
                <a16:creationId xmlns:a16="http://schemas.microsoft.com/office/drawing/2014/main" id="{8885A65E-9343-4F49-9CED-7C854E2039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5021121"/>
              </p:ext>
            </p:extLst>
          </p:nvPr>
        </p:nvGraphicFramePr>
        <p:xfrm>
          <a:off x="4528857" y="1928636"/>
          <a:ext cx="72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TextBox 21">
            <a:extLst>
              <a:ext uri="{FF2B5EF4-FFF2-40B4-BE49-F238E27FC236}">
                <a16:creationId xmlns:a16="http://schemas.microsoft.com/office/drawing/2014/main" id="{B74D20A2-D732-4962-87C7-4E704E452B5A}"/>
              </a:ext>
            </a:extLst>
          </p:cNvPr>
          <p:cNvSpPr txBox="1"/>
          <p:nvPr/>
        </p:nvSpPr>
        <p:spPr>
          <a:xfrm>
            <a:off x="10495881" y="2687782"/>
            <a:ext cx="15414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400" b="1" kern="0" spc="0" dirty="0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우안 </a:t>
            </a:r>
            <a:r>
              <a:rPr lang="ko-KR" altLang="en-US" sz="1400" b="1" kern="0" spc="0" dirty="0" err="1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우세안</a:t>
            </a:r>
            <a:endParaRPr lang="en-US" altLang="ko-KR" sz="1400" b="1" kern="0" spc="0" dirty="0">
              <a:solidFill>
                <a:schemeClr val="accent1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400" b="1" kern="0" spc="0" dirty="0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1.38±0.46 </a:t>
            </a:r>
            <a:r>
              <a:rPr lang="en-US" altLang="ko-KR" sz="1400" b="1" kern="0" dirty="0">
                <a:solidFill>
                  <a:schemeClr val="accent1"/>
                </a:solidFill>
                <a:latin typeface="+mn-ea"/>
                <a:cs typeface="Microsoft GothicNeo" panose="020B0500000101010101" pitchFamily="50" charset="-127"/>
              </a:rPr>
              <a:t>D</a:t>
            </a:r>
            <a:endParaRPr lang="en-US" altLang="ko-KR" sz="1400" b="1" kern="0" spc="0" dirty="0">
              <a:solidFill>
                <a:schemeClr val="accent1"/>
              </a:solidFill>
              <a:effectLst/>
              <a:latin typeface="+mn-ea"/>
              <a:cs typeface="Microsoft GothicNeo" panose="020B0500000101010101" pitchFamily="50" charset="-127"/>
            </a:endParaRPr>
          </a:p>
        </p:txBody>
      </p:sp>
      <p:sp>
        <p:nvSpPr>
          <p:cNvPr id="16" name="TextBox 21">
            <a:extLst>
              <a:ext uri="{FF2B5EF4-FFF2-40B4-BE49-F238E27FC236}">
                <a16:creationId xmlns:a16="http://schemas.microsoft.com/office/drawing/2014/main" id="{B74D20A2-D732-4962-87C7-4E704E452B5A}"/>
              </a:ext>
            </a:extLst>
          </p:cNvPr>
          <p:cNvSpPr txBox="1"/>
          <p:nvPr/>
        </p:nvSpPr>
        <p:spPr>
          <a:xfrm>
            <a:off x="5569977" y="2538006"/>
            <a:ext cx="15414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400" b="1" kern="0" spc="0" dirty="0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우안 </a:t>
            </a:r>
            <a:r>
              <a:rPr lang="ko-KR" altLang="en-US" sz="1400" b="1" kern="0" spc="0" dirty="0" err="1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우세안</a:t>
            </a:r>
            <a:endParaRPr lang="en-US" altLang="ko-KR" sz="1400" b="1" kern="0" spc="0" dirty="0">
              <a:solidFill>
                <a:schemeClr val="accent1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400" b="1" kern="0" dirty="0">
                <a:solidFill>
                  <a:schemeClr val="accent1"/>
                </a:solidFill>
                <a:latin typeface="+mn-ea"/>
                <a:cs typeface="Microsoft GothicNeo" panose="020B0500000101010101" pitchFamily="50" charset="-127"/>
              </a:rPr>
              <a:t>1.37</a:t>
            </a:r>
            <a:r>
              <a:rPr lang="en-US" altLang="ko-KR" sz="1400" b="1" kern="0" spc="0" dirty="0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±0.56 D</a:t>
            </a:r>
          </a:p>
        </p:txBody>
      </p:sp>
      <p:sp>
        <p:nvSpPr>
          <p:cNvPr id="17" name="TextBox 18">
            <a:extLst>
              <a:ext uri="{FF2B5EF4-FFF2-40B4-BE49-F238E27FC236}">
                <a16:creationId xmlns:a16="http://schemas.microsoft.com/office/drawing/2014/main" id="{580658EC-B3C7-473F-A2CE-A2D57C4361C6}"/>
              </a:ext>
            </a:extLst>
          </p:cNvPr>
          <p:cNvSpPr txBox="1"/>
          <p:nvPr/>
        </p:nvSpPr>
        <p:spPr>
          <a:xfrm>
            <a:off x="5608601" y="4889216"/>
            <a:ext cx="15975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400" b="1" kern="0" spc="0" dirty="0" err="1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좌안</a:t>
            </a:r>
            <a:r>
              <a:rPr lang="ko-KR" altLang="en-US" sz="1400" b="1" kern="0" spc="0" dirty="0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ko-KR" altLang="en-US" sz="1400" b="1" kern="0" spc="0" dirty="0" err="1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우세안</a:t>
            </a:r>
            <a:endParaRPr lang="en-US" altLang="ko-KR" sz="1400" b="1" kern="0" spc="0" dirty="0">
              <a:solidFill>
                <a:schemeClr val="accent2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400" b="1" kern="0" spc="0" dirty="0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1.29±0.73 </a:t>
            </a:r>
            <a:r>
              <a:rPr lang="en-US" altLang="ko-KR" sz="1400" b="1" kern="0" dirty="0">
                <a:solidFill>
                  <a:schemeClr val="accent2"/>
                </a:solidFill>
                <a:latin typeface="+mn-ea"/>
                <a:cs typeface="Microsoft GothicNeo" panose="020B0500000101010101" pitchFamily="50" charset="-127"/>
              </a:rPr>
              <a:t>D</a:t>
            </a:r>
            <a:endParaRPr lang="en-US" altLang="ko-KR" sz="1400" b="1" kern="0" spc="0" dirty="0">
              <a:solidFill>
                <a:schemeClr val="accent2"/>
              </a:solidFill>
              <a:effectLst/>
              <a:latin typeface="+mn-ea"/>
              <a:cs typeface="Microsoft GothicNeo" panose="020B0500000101010101" pitchFamily="50" charset="-127"/>
            </a:endParaRPr>
          </a:p>
        </p:txBody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id="{E416E9F8-DC5E-453A-8C64-7596711214E4}"/>
              </a:ext>
            </a:extLst>
          </p:cNvPr>
          <p:cNvSpPr txBox="1"/>
          <p:nvPr/>
        </p:nvSpPr>
        <p:spPr>
          <a:xfrm>
            <a:off x="10414636" y="4649306"/>
            <a:ext cx="15975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400" b="1" kern="0" spc="0" dirty="0" err="1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좌안</a:t>
            </a:r>
            <a:r>
              <a:rPr lang="ko-KR" altLang="en-US" sz="1400" b="1" kern="0" spc="0" dirty="0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ko-KR" altLang="en-US" sz="1400" b="1" kern="0" spc="0" dirty="0" err="1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우세안</a:t>
            </a:r>
            <a:endParaRPr lang="en-US" altLang="ko-KR" sz="1400" b="1" kern="0" spc="0" dirty="0">
              <a:solidFill>
                <a:schemeClr val="accent2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400" b="1" kern="0" spc="0" dirty="0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1.32±0.49 </a:t>
            </a:r>
            <a:r>
              <a:rPr lang="en-US" altLang="ko-KR" sz="1400" b="1" kern="0" dirty="0">
                <a:solidFill>
                  <a:schemeClr val="accent2"/>
                </a:solidFill>
                <a:latin typeface="+mn-ea"/>
                <a:cs typeface="Microsoft GothicNeo" panose="020B0500000101010101" pitchFamily="50" charset="-127"/>
              </a:rPr>
              <a:t>D</a:t>
            </a:r>
            <a:endParaRPr lang="en-US" altLang="ko-KR" sz="1400" b="1" kern="0" spc="0" dirty="0">
              <a:solidFill>
                <a:schemeClr val="accent2"/>
              </a:solidFill>
              <a:effectLst/>
              <a:latin typeface="+mn-ea"/>
              <a:cs typeface="Microsoft GothicNeo" panose="020B0500000101010101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CCD225-6EF8-4A32-98DF-E0FA494C3FCA}"/>
              </a:ext>
            </a:extLst>
          </p:cNvPr>
          <p:cNvSpPr txBox="1"/>
          <p:nvPr/>
        </p:nvSpPr>
        <p:spPr>
          <a:xfrm>
            <a:off x="582005" y="2822744"/>
            <a:ext cx="3744995" cy="2531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chemeClr val="accent1"/>
                </a:solidFill>
                <a:latin typeface="+mn-ea"/>
                <a:cs typeface="Microsoft GothicNeo" panose="020B0500000101010101" pitchFamily="50" charset="-127"/>
              </a:rPr>
              <a:t>우안 우세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: 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동측 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30°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에서 최댓값</a:t>
            </a: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err="1">
                <a:solidFill>
                  <a:schemeClr val="accent2"/>
                </a:solidFill>
                <a:latin typeface="+mn-ea"/>
                <a:cs typeface="Microsoft GothicNeo" panose="020B0500000101010101" pitchFamily="50" charset="-127"/>
              </a:rPr>
              <a:t>좌안</a:t>
            </a:r>
            <a:r>
              <a:rPr lang="ko-KR" altLang="en-US" b="1" dirty="0">
                <a:solidFill>
                  <a:schemeClr val="accent2"/>
                </a:solidFill>
                <a:latin typeface="+mn-ea"/>
                <a:cs typeface="Microsoft GothicNeo" panose="020B0500000101010101" pitchFamily="50" charset="-127"/>
              </a:rPr>
              <a:t> 우세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: 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양측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 30°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에서 비슷한 정도의 최댓값</a:t>
            </a: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동일 각도 대비 </a:t>
            </a:r>
            <a:r>
              <a:rPr lang="ko-KR" altLang="en-US" dirty="0" err="1">
                <a:latin typeface="+mn-ea"/>
                <a:cs typeface="Microsoft GothicNeo" panose="020B0500000101010101" pitchFamily="50" charset="-127"/>
              </a:rPr>
              <a:t>이측에서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 더 큰 증가율</a:t>
            </a:r>
          </a:p>
        </p:txBody>
      </p:sp>
    </p:spTree>
    <p:extLst>
      <p:ext uri="{BB962C8B-B14F-4D97-AF65-F5344CB8AC3E}">
        <p14:creationId xmlns:p14="http://schemas.microsoft.com/office/powerpoint/2010/main" val="11131092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27DE7C83-EA81-4F5D-A105-9B6F0EC5FC38}"/>
              </a:ext>
            </a:extLst>
          </p:cNvPr>
          <p:cNvSpPr/>
          <p:nvPr/>
        </p:nvSpPr>
        <p:spPr>
          <a:xfrm>
            <a:off x="7519446" y="5404375"/>
            <a:ext cx="2490609" cy="743345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1E329391-FB9C-4EDF-8383-40795BD7EAEA}"/>
              </a:ext>
            </a:extLst>
          </p:cNvPr>
          <p:cNvSpPr/>
          <p:nvPr/>
        </p:nvSpPr>
        <p:spPr>
          <a:xfrm>
            <a:off x="1121617" y="5408359"/>
            <a:ext cx="4501942" cy="743345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82005" y="404664"/>
            <a:ext cx="8566231" cy="743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결과 및 고찰</a:t>
            </a:r>
            <a:endParaRPr lang="en-US" altLang="ko-KR" sz="3200" b="1" dirty="0">
              <a:latin typeface="+mn-ea"/>
              <a:cs typeface="Microsoft GothicNeo" panose="020B0500000101010101" pitchFamily="50" charset="-127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471F65B-15C6-476E-8472-3E2C5756F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E2C3D4-68BD-4C8C-9AE4-B361973D627D}"/>
              </a:ext>
            </a:extLst>
          </p:cNvPr>
          <p:cNvSpPr txBox="1"/>
          <p:nvPr/>
        </p:nvSpPr>
        <p:spPr>
          <a:xfrm>
            <a:off x="1342046" y="5381994"/>
            <a:ext cx="4922903" cy="609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l" fontAlgn="base" latinLnBrk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000" kern="0" spc="0" dirty="0" err="1">
                <a:effectLst/>
                <a:latin typeface="+mn-ea"/>
                <a:cs typeface="Microsoft GothicNeo" panose="020B0500000101010101" pitchFamily="50" charset="-127"/>
              </a:rPr>
              <a:t>조절자극량</a:t>
            </a:r>
            <a:r>
              <a:rPr lang="ko-KR" altLang="en-US" sz="2000" kern="0" spc="0" dirty="0"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ko-KR" altLang="en-US" sz="2000" b="1" kern="0" spc="0" dirty="0">
                <a:effectLst/>
                <a:latin typeface="+mn-ea"/>
                <a:cs typeface="Microsoft GothicNeo" panose="020B0500000101010101" pitchFamily="50" charset="-127"/>
              </a:rPr>
              <a:t>증가</a:t>
            </a:r>
            <a:r>
              <a:rPr lang="en-US" altLang="ko-KR" sz="2000" kern="0" dirty="0">
                <a:latin typeface="+mn-ea"/>
                <a:cs typeface="Microsoft GothicNeo" panose="020B0500000101010101" pitchFamily="50" charset="-127"/>
              </a:rPr>
              <a:t>, </a:t>
            </a:r>
            <a:r>
              <a:rPr lang="ko-KR" altLang="en-US" sz="2000" kern="0" spc="0" dirty="0" err="1">
                <a:effectLst/>
                <a:latin typeface="+mn-ea"/>
                <a:cs typeface="Microsoft GothicNeo" panose="020B0500000101010101" pitchFamily="50" charset="-127"/>
              </a:rPr>
              <a:t>최대조절력</a:t>
            </a:r>
            <a:r>
              <a:rPr lang="ko-KR" altLang="en-US" sz="2000" kern="0" spc="0" dirty="0"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ko-KR" altLang="en-US" sz="2000" b="1" kern="0" spc="0" dirty="0">
                <a:effectLst/>
                <a:latin typeface="+mn-ea"/>
                <a:cs typeface="Microsoft GothicNeo" panose="020B0500000101010101" pitchFamily="50" charset="-127"/>
              </a:rPr>
              <a:t>감소</a:t>
            </a:r>
            <a:endParaRPr lang="en-US" altLang="ko-KR" sz="2000" b="1" kern="0" spc="0" dirty="0">
              <a:effectLst/>
              <a:latin typeface="+mn-ea"/>
              <a:cs typeface="Microsoft GothicNeo" panose="020B0500000101010101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0097BA5-8158-4932-9080-4C0233455E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4764" y="1296521"/>
            <a:ext cx="4699226" cy="38318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F97EEB-68AC-4383-A577-D920832C8DB0}"/>
              </a:ext>
            </a:extLst>
          </p:cNvPr>
          <p:cNvSpPr txBox="1"/>
          <p:nvPr/>
        </p:nvSpPr>
        <p:spPr>
          <a:xfrm>
            <a:off x="7871411" y="1349087"/>
            <a:ext cx="995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/>
              <a:t>Right</a:t>
            </a:r>
          </a:p>
          <a:p>
            <a:pPr algn="ctr"/>
            <a:r>
              <a:rPr lang="en-US" altLang="ko-KR" dirty="0"/>
              <a:t>30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°</a:t>
            </a:r>
            <a:endParaRPr lang="ko-KR" alt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ECB100-43F4-4C5D-82D4-1750BCEECD4B}"/>
              </a:ext>
            </a:extLst>
          </p:cNvPr>
          <p:cNvSpPr txBox="1"/>
          <p:nvPr/>
        </p:nvSpPr>
        <p:spPr>
          <a:xfrm>
            <a:off x="7871411" y="5329427"/>
            <a:ext cx="2771009" cy="609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fontAlgn="base" latinLnBrk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000" kern="0" spc="0" dirty="0" err="1">
                <a:effectLst/>
                <a:latin typeface="+mn-ea"/>
                <a:cs typeface="Microsoft GothicNeo" panose="020B0500000101010101" pitchFamily="50" charset="-127"/>
              </a:rPr>
              <a:t>조절래그</a:t>
            </a:r>
            <a:r>
              <a:rPr lang="ko-KR" altLang="en-US" sz="2000" kern="0" spc="0" dirty="0"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ko-KR" altLang="en-US" sz="2000" b="1" kern="0" spc="0" dirty="0">
                <a:effectLst/>
                <a:latin typeface="+mn-ea"/>
                <a:cs typeface="Microsoft GothicNeo" panose="020B0500000101010101" pitchFamily="50" charset="-127"/>
              </a:rPr>
              <a:t>증가</a:t>
            </a: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2FAD9133-AD95-4EC0-927C-E2D30FEF3CD7}"/>
              </a:ext>
            </a:extLst>
          </p:cNvPr>
          <p:cNvCxnSpPr/>
          <p:nvPr/>
        </p:nvCxnSpPr>
        <p:spPr>
          <a:xfrm>
            <a:off x="6264949" y="5747112"/>
            <a:ext cx="553156" cy="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73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차트 17">
            <a:extLst>
              <a:ext uri="{FF2B5EF4-FFF2-40B4-BE49-F238E27FC236}">
                <a16:creationId xmlns:a16="http://schemas.microsoft.com/office/drawing/2014/main" id="{2D2BCA35-E94B-4B94-8B2F-C2BF53C46F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9928191"/>
              </p:ext>
            </p:extLst>
          </p:nvPr>
        </p:nvGraphicFramePr>
        <p:xfrm>
          <a:off x="4878215" y="1898919"/>
          <a:ext cx="72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 b="1">
              <a:latin typeface="+mn-ea"/>
            </a:endParaRPr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 b="1">
              <a:latin typeface="+mn-ea"/>
            </a:endParaRPr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 b="1">
              <a:latin typeface="+mn-ea"/>
            </a:endParaRP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82005" y="404664"/>
            <a:ext cx="9307062" cy="1233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결과 및 고찰</a:t>
            </a:r>
            <a:endParaRPr lang="en-US" altLang="ko-KR" sz="1100" b="1" dirty="0">
              <a:latin typeface="+mn-ea"/>
              <a:cs typeface="Microsoft GothicNeo" panose="020B05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+mn-ea"/>
                <a:cs typeface="Microsoft GothicNeo" panose="020B0500000101010101" pitchFamily="50" charset="-127"/>
              </a:rPr>
              <a:t>7. </a:t>
            </a:r>
            <a:r>
              <a:rPr lang="ko-KR" altLang="en-US" sz="2000" b="1" dirty="0">
                <a:latin typeface="+mn-ea"/>
                <a:cs typeface="Microsoft GothicNeo" panose="020B0500000101010101" pitchFamily="50" charset="-127"/>
              </a:rPr>
              <a:t>안구 우세 방향과 수평 주시방향에 따른 근거리 사위도 변화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471F65B-15C6-476E-8472-3E2C5756F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A8C085D0-996E-4460-BC44-393B87F88921}"/>
              </a:ext>
            </a:extLst>
          </p:cNvPr>
          <p:cNvSpPr txBox="1"/>
          <p:nvPr/>
        </p:nvSpPr>
        <p:spPr>
          <a:xfrm>
            <a:off x="10024246" y="3990611"/>
            <a:ext cx="15414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400" b="1" kern="0" spc="0" dirty="0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우안 </a:t>
            </a:r>
            <a:r>
              <a:rPr lang="ko-KR" altLang="en-US" sz="1400" b="1" kern="0" spc="0" dirty="0" err="1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우세안</a:t>
            </a:r>
            <a:endParaRPr lang="en-US" altLang="ko-KR" sz="1400" b="1" kern="0" spc="0" dirty="0">
              <a:solidFill>
                <a:schemeClr val="accent1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400" b="1" kern="0" spc="0" dirty="0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-5.14±4.88 △</a:t>
            </a:r>
          </a:p>
        </p:txBody>
      </p:sp>
      <p:sp>
        <p:nvSpPr>
          <p:cNvPr id="16" name="TextBox 18">
            <a:extLst>
              <a:ext uri="{FF2B5EF4-FFF2-40B4-BE49-F238E27FC236}">
                <a16:creationId xmlns:a16="http://schemas.microsoft.com/office/drawing/2014/main" id="{D2FA26B4-AC6D-40E4-8404-CB9C02E485D0}"/>
              </a:ext>
            </a:extLst>
          </p:cNvPr>
          <p:cNvSpPr txBox="1"/>
          <p:nvPr/>
        </p:nvSpPr>
        <p:spPr>
          <a:xfrm>
            <a:off x="5986789" y="2050434"/>
            <a:ext cx="15975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400" b="1" kern="0" spc="0" dirty="0" err="1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좌안</a:t>
            </a:r>
            <a:r>
              <a:rPr lang="ko-KR" altLang="en-US" sz="1400" b="1" kern="0" spc="0" dirty="0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ko-KR" altLang="en-US" sz="1400" b="1" kern="0" spc="0" dirty="0" err="1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우세안</a:t>
            </a:r>
            <a:endParaRPr lang="en-US" altLang="ko-KR" sz="1400" b="1" kern="0" spc="0" dirty="0">
              <a:solidFill>
                <a:schemeClr val="accent2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400" b="1" kern="0" dirty="0">
                <a:solidFill>
                  <a:schemeClr val="accent2"/>
                </a:solidFill>
                <a:latin typeface="+mn-ea"/>
                <a:cs typeface="Microsoft GothicNeo" panose="020B0500000101010101" pitchFamily="50" charset="-127"/>
              </a:rPr>
              <a:t>-5.60</a:t>
            </a:r>
            <a:r>
              <a:rPr lang="en-US" altLang="ko-KR" sz="1400" b="1" kern="0" spc="0" dirty="0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±3.36 △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AD518E-59BA-426F-9884-BE2B39079DA7}"/>
              </a:ext>
            </a:extLst>
          </p:cNvPr>
          <p:cNvSpPr txBox="1"/>
          <p:nvPr/>
        </p:nvSpPr>
        <p:spPr>
          <a:xfrm>
            <a:off x="700808" y="2932468"/>
            <a:ext cx="4685916" cy="2116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동측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 20°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에서 최솟값</a:t>
            </a: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이측 방향에서 더욱 큰 감소율</a:t>
            </a: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 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20°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의 각도에서 급격한 변화</a:t>
            </a:r>
          </a:p>
        </p:txBody>
      </p:sp>
    </p:spTree>
    <p:extLst>
      <p:ext uri="{BB962C8B-B14F-4D97-AF65-F5344CB8AC3E}">
        <p14:creationId xmlns:p14="http://schemas.microsoft.com/office/powerpoint/2010/main" val="2533602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779BEE93-F5B3-4757-8D91-2B696126AE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735420"/>
            <a:ext cx="7037995" cy="4641824"/>
          </a:xfrm>
          <a:prstGeom prst="rect">
            <a:avLst/>
          </a:prstGeom>
        </p:spPr>
      </p:pic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82005" y="404664"/>
            <a:ext cx="8566231" cy="1233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결과 및 고찰</a:t>
            </a:r>
            <a:endParaRPr lang="en-US" altLang="ko-KR" sz="1100" b="1" dirty="0">
              <a:latin typeface="+mn-ea"/>
              <a:cs typeface="Microsoft GothicNeo" panose="020B05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+mn-ea"/>
                <a:cs typeface="Microsoft GothicNeo" panose="020B0500000101010101" pitchFamily="50" charset="-127"/>
              </a:rPr>
              <a:t>8. </a:t>
            </a:r>
            <a:r>
              <a:rPr lang="ko-KR" altLang="en-US" sz="2000" b="1" dirty="0">
                <a:latin typeface="+mn-ea"/>
                <a:cs typeface="Microsoft GothicNeo" panose="020B0500000101010101" pitchFamily="50" charset="-127"/>
              </a:rPr>
              <a:t>안구 우세 방향과 수평 주시방향에 따른 </a:t>
            </a:r>
            <a:r>
              <a:rPr lang="en-US" altLang="ko-KR" sz="2000" b="1" dirty="0">
                <a:latin typeface="+mn-ea"/>
                <a:cs typeface="Microsoft GothicNeo" panose="020B0500000101010101" pitchFamily="50" charset="-127"/>
              </a:rPr>
              <a:t>AC/A</a:t>
            </a:r>
            <a:r>
              <a:rPr lang="ko-KR" altLang="en-US" sz="2000" b="1" dirty="0">
                <a:latin typeface="+mn-ea"/>
                <a:cs typeface="Microsoft GothicNeo" panose="020B0500000101010101" pitchFamily="50" charset="-127"/>
              </a:rPr>
              <a:t>비 변화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471F65B-15C6-476E-8472-3E2C5756F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b="1" dirty="0"/>
          </a:p>
        </p:txBody>
      </p:sp>
      <p:sp>
        <p:nvSpPr>
          <p:cNvPr id="17" name="TextBox 18">
            <a:extLst>
              <a:ext uri="{FF2B5EF4-FFF2-40B4-BE49-F238E27FC236}">
                <a16:creationId xmlns:a16="http://schemas.microsoft.com/office/drawing/2014/main" id="{88939DB4-6E9A-49CA-958E-6AD7752254F9}"/>
              </a:ext>
            </a:extLst>
          </p:cNvPr>
          <p:cNvSpPr txBox="1"/>
          <p:nvPr/>
        </p:nvSpPr>
        <p:spPr>
          <a:xfrm>
            <a:off x="5675276" y="2829114"/>
            <a:ext cx="15975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400" b="1" kern="0" spc="0" dirty="0" err="1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좌안</a:t>
            </a:r>
            <a:r>
              <a:rPr lang="ko-KR" altLang="en-US" sz="1400" b="1" kern="0" spc="0" dirty="0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ko-KR" altLang="en-US" sz="1400" b="1" kern="0" spc="0" dirty="0" err="1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우세안</a:t>
            </a:r>
            <a:endParaRPr lang="en-US" altLang="ko-KR" sz="1400" b="1" kern="0" spc="0" dirty="0">
              <a:solidFill>
                <a:schemeClr val="accent2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400" b="1" kern="0" dirty="0">
                <a:solidFill>
                  <a:schemeClr val="accent2"/>
                </a:solidFill>
                <a:latin typeface="+mn-ea"/>
                <a:cs typeface="Microsoft GothicNeo" panose="020B0500000101010101" pitchFamily="50" charset="-127"/>
              </a:rPr>
              <a:t>1.88</a:t>
            </a:r>
            <a:r>
              <a:rPr lang="en-US" altLang="ko-KR" sz="1400" b="1" kern="0" dirty="0">
                <a:solidFill>
                  <a:schemeClr val="accent2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icrosoft GothicNeo" panose="020B0500000101010101" pitchFamily="50" charset="-127"/>
              </a:rPr>
              <a:t>±1.16 </a:t>
            </a:r>
            <a:r>
              <a:rPr lang="en-US" altLang="ko-KR" sz="1400" b="1" kern="0" spc="0" dirty="0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△/D</a:t>
            </a:r>
          </a:p>
        </p:txBody>
      </p:sp>
      <p:sp>
        <p:nvSpPr>
          <p:cNvPr id="18" name="TextBox 21">
            <a:extLst>
              <a:ext uri="{FF2B5EF4-FFF2-40B4-BE49-F238E27FC236}">
                <a16:creationId xmlns:a16="http://schemas.microsoft.com/office/drawing/2014/main" id="{C6903BE7-E7BC-441F-B8BB-41EF444188E3}"/>
              </a:ext>
            </a:extLst>
          </p:cNvPr>
          <p:cNvSpPr txBox="1"/>
          <p:nvPr/>
        </p:nvSpPr>
        <p:spPr>
          <a:xfrm>
            <a:off x="9744068" y="4693382"/>
            <a:ext cx="15414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400" b="1" kern="0" spc="0" dirty="0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우안 </a:t>
            </a:r>
            <a:r>
              <a:rPr lang="ko-KR" altLang="en-US" sz="1400" b="1" kern="0" spc="0" dirty="0" err="1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우세안</a:t>
            </a:r>
            <a:endParaRPr lang="en-US" altLang="ko-KR" sz="1400" b="1" kern="0" spc="0" dirty="0">
              <a:solidFill>
                <a:schemeClr val="accent1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400" b="1" kern="0" spc="0" dirty="0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1.75</a:t>
            </a:r>
            <a:r>
              <a:rPr lang="en-US" altLang="ko-KR" sz="1400" b="1" kern="0" spc="0" dirty="0">
                <a:solidFill>
                  <a:schemeClr val="accent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Microsoft GothicNeo" panose="020B0500000101010101" pitchFamily="50" charset="-127"/>
              </a:rPr>
              <a:t>±1.04 </a:t>
            </a:r>
            <a:r>
              <a:rPr lang="en-US" altLang="ko-KR" sz="1400" b="1" kern="0" spc="0" dirty="0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△/D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E2C3D4-68BD-4C8C-9AE4-B361973D627D}"/>
              </a:ext>
            </a:extLst>
          </p:cNvPr>
          <p:cNvSpPr txBox="1"/>
          <p:nvPr/>
        </p:nvSpPr>
        <p:spPr>
          <a:xfrm>
            <a:off x="498501" y="3090724"/>
            <a:ext cx="4366619" cy="1285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동측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 20°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에서 최솟값</a:t>
            </a: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동일 각도 대비 </a:t>
            </a:r>
            <a:r>
              <a:rPr lang="ko-KR" altLang="en-US" dirty="0" err="1">
                <a:latin typeface="+mn-ea"/>
                <a:cs typeface="Microsoft GothicNeo" panose="020B0500000101010101" pitchFamily="50" charset="-127"/>
              </a:rPr>
              <a:t>이측에서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 큰 변화율</a:t>
            </a:r>
          </a:p>
        </p:txBody>
      </p:sp>
    </p:spTree>
    <p:extLst>
      <p:ext uri="{BB962C8B-B14F-4D97-AF65-F5344CB8AC3E}">
        <p14:creationId xmlns:p14="http://schemas.microsoft.com/office/powerpoint/2010/main" val="3841944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DE00BF8A-6661-44FD-B940-C45FA5B40CC7}"/>
              </a:ext>
            </a:extLst>
          </p:cNvPr>
          <p:cNvSpPr/>
          <p:nvPr/>
        </p:nvSpPr>
        <p:spPr>
          <a:xfrm>
            <a:off x="673860" y="4643169"/>
            <a:ext cx="10993664" cy="1166406"/>
          </a:xfrm>
          <a:prstGeom prst="roundRect">
            <a:avLst/>
          </a:prstGeom>
          <a:solidFill>
            <a:schemeClr val="bg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21460" y="385930"/>
            <a:ext cx="2359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서론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C359F2-A5E9-4575-805F-DA6C7755D755}"/>
              </a:ext>
            </a:extLst>
          </p:cNvPr>
          <p:cNvSpPr txBox="1"/>
          <p:nvPr/>
        </p:nvSpPr>
        <p:spPr>
          <a:xfrm>
            <a:off x="1054866" y="4585947"/>
            <a:ext cx="10079021" cy="111639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ko-KR" altLang="en-US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수평으로의 주시방향 변화는 흔히 발생되지만</a:t>
            </a:r>
            <a:r>
              <a:rPr lang="en-US" altLang="ko-KR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, </a:t>
            </a:r>
          </a:p>
          <a:p>
            <a:pPr algn="ctr">
              <a:lnSpc>
                <a:spcPct val="200000"/>
              </a:lnSpc>
            </a:pPr>
            <a:r>
              <a:rPr lang="ko-KR" altLang="en-US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대부분의 </a:t>
            </a:r>
            <a:r>
              <a:rPr lang="ko-KR" altLang="en-US" kern="0" spc="0" dirty="0" err="1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양안시</a:t>
            </a:r>
            <a:r>
              <a:rPr lang="ko-KR" altLang="en-US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기능에 대한 연구는 오로지 정면을 주시한</a:t>
            </a:r>
            <a:r>
              <a:rPr lang="en-US" altLang="ko-KR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ko-KR" altLang="en-US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상태에서 이루어짐</a:t>
            </a:r>
          </a:p>
        </p:txBody>
      </p:sp>
      <p:sp>
        <p:nvSpPr>
          <p:cNvPr id="6" name="화살표: 아래쪽 5">
            <a:extLst>
              <a:ext uri="{FF2B5EF4-FFF2-40B4-BE49-F238E27FC236}">
                <a16:creationId xmlns:a16="http://schemas.microsoft.com/office/drawing/2014/main" id="{62F2DE1A-4493-4218-B066-3D39B1ABB2C1}"/>
              </a:ext>
            </a:extLst>
          </p:cNvPr>
          <p:cNvSpPr/>
          <p:nvPr/>
        </p:nvSpPr>
        <p:spPr>
          <a:xfrm>
            <a:off x="5644385" y="3799486"/>
            <a:ext cx="946916" cy="643235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F93E0E2F-E212-4750-A5DE-13A610A5957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4074" t="50000" r="38728" b="27996"/>
          <a:stretch/>
        </p:blipFill>
        <p:spPr>
          <a:xfrm>
            <a:off x="866852" y="885909"/>
            <a:ext cx="4353827" cy="3133416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1337A76F-E41E-4838-8340-5FFCDCFBFCC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9352" t="43292" r="6018" b="39700"/>
          <a:stretch/>
        </p:blipFill>
        <p:spPr>
          <a:xfrm>
            <a:off x="5421522" y="1197847"/>
            <a:ext cx="6000941" cy="233096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48C3EA6-3491-4780-A47C-3CE6AD875CCF}"/>
              </a:ext>
            </a:extLst>
          </p:cNvPr>
          <p:cNvSpPr txBox="1"/>
          <p:nvPr/>
        </p:nvSpPr>
        <p:spPr>
          <a:xfrm>
            <a:off x="10955154" y="3344149"/>
            <a:ext cx="3454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kern="0" spc="0" baseline="3000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[1]</a:t>
            </a:r>
            <a:r>
              <a:rPr lang="ko-KR" altLang="en-US" kern="0" spc="0" baseline="3000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405228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82005" y="404664"/>
            <a:ext cx="9657568" cy="743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결과 및 고찰</a:t>
            </a:r>
            <a:endParaRPr lang="en-US" altLang="ko-KR" sz="3200" b="1" dirty="0">
              <a:latin typeface="+mn-ea"/>
              <a:cs typeface="Microsoft GothicNeo" panose="020B0500000101010101" pitchFamily="50" charset="-127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471F65B-15C6-476E-8472-3E2C5756F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E2C3D4-68BD-4C8C-9AE4-B361973D627D}"/>
              </a:ext>
            </a:extLst>
          </p:cNvPr>
          <p:cNvSpPr txBox="1"/>
          <p:nvPr/>
        </p:nvSpPr>
        <p:spPr>
          <a:xfrm>
            <a:off x="582005" y="1791190"/>
            <a:ext cx="7127998" cy="3882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 fontAlgn="base" latinLnBrk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ko-KR" kern="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  <a:t>Collins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등</a:t>
            </a:r>
            <a:r>
              <a:rPr lang="en-US" altLang="ko-KR" sz="1800" kern="0" spc="0" baseline="3000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[10]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: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극단적인 시선에서 발달된 평균 능동 </a:t>
            </a:r>
            <a:r>
              <a:rPr lang="ko-KR" altLang="en-US" sz="1800" kern="0" spc="0" dirty="0" err="1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고정력</a:t>
            </a:r>
            <a:br>
              <a:rPr lang="en-US" altLang="ko-KR" kern="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</a:b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-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ko-KR" altLang="en-US" sz="1800" kern="0" spc="0" dirty="0" err="1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외직근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&lt; </a:t>
            </a:r>
            <a:r>
              <a:rPr lang="ko-KR" altLang="en-US" sz="1800" kern="0" spc="0" dirty="0" err="1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내직근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(26 %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가량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)</a:t>
            </a:r>
          </a:p>
          <a:p>
            <a:pPr marL="285750" marR="0" indent="-285750" fontAlgn="base" latinLnBrk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altLang="ko-KR" sz="1800" kern="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285750" marR="0" indent="-285750" fontAlgn="base" latinLnBrk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1800" kern="0" spc="0" dirty="0">
                <a:effectLst/>
                <a:latin typeface="+mn-ea"/>
                <a:cs typeface="Microsoft GothicNeo" panose="020B0500000101010101" pitchFamily="50" charset="-127"/>
              </a:rPr>
              <a:t>우안 우세안의 우측 주시 </a:t>
            </a:r>
            <a:r>
              <a:rPr lang="en-US" altLang="ko-KR" sz="1800" kern="0" spc="0" dirty="0">
                <a:effectLst/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</a:t>
            </a:r>
            <a:r>
              <a:rPr lang="en-US" altLang="ko-KR" sz="1800" kern="0" spc="0" dirty="0">
                <a:solidFill>
                  <a:srgbClr val="C00000"/>
                </a:solidFill>
                <a:effectLst/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800" b="1" kern="0" spc="0" dirty="0">
                <a:effectLst/>
                <a:latin typeface="+mn-ea"/>
                <a:cs typeface="Microsoft GothicNeo" panose="020B0500000101010101" pitchFamily="50" charset="-127"/>
              </a:rPr>
              <a:t>내직근의 이완하는 힘 </a:t>
            </a:r>
            <a:r>
              <a:rPr lang="en-US" altLang="ko-KR" sz="1800" b="1" kern="0" spc="0" dirty="0">
                <a:effectLst/>
                <a:latin typeface="+mn-ea"/>
                <a:cs typeface="Microsoft GothicNeo" panose="020B0500000101010101" pitchFamily="50" charset="-127"/>
              </a:rPr>
              <a:t>&gt;</a:t>
            </a:r>
            <a:r>
              <a:rPr lang="ko-KR" altLang="en-US" sz="1800" b="1" kern="0" spc="0" dirty="0">
                <a:effectLst/>
                <a:latin typeface="+mn-ea"/>
                <a:cs typeface="Microsoft GothicNeo" panose="020B0500000101010101" pitchFamily="50" charset="-127"/>
              </a:rPr>
              <a:t>외직근의 수축하는 힘</a:t>
            </a:r>
            <a:r>
              <a:rPr lang="ko-KR" altLang="en-US" sz="1800" b="1" kern="0" spc="0" dirty="0">
                <a:solidFill>
                  <a:srgbClr val="C00000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en-US" altLang="ko-KR" sz="1800" kern="0" spc="0" dirty="0">
                <a:effectLst/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</a:t>
            </a:r>
            <a:r>
              <a:rPr lang="en-US" altLang="ko-KR" sz="1800" kern="0" spc="0" dirty="0">
                <a:solidFill>
                  <a:srgbClr val="C00000"/>
                </a:solidFill>
                <a:effectLst/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800" b="1" kern="0" spc="0" dirty="0">
                <a:solidFill>
                  <a:srgbClr val="C00000"/>
                </a:solidFill>
                <a:effectLst/>
                <a:latin typeface="+mn-ea"/>
                <a:cs typeface="Microsoft GothicNeo" panose="020B0500000101010101" pitchFamily="50" charset="-127"/>
              </a:rPr>
              <a:t>외사위도 증가</a:t>
            </a:r>
            <a:endParaRPr lang="en-US" altLang="ko-KR" sz="1800" b="1" kern="0" spc="0" dirty="0">
              <a:solidFill>
                <a:srgbClr val="C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285750" marR="0" indent="-285750" fontAlgn="base" latinLnBrk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altLang="ko-KR" sz="1800" b="1" kern="0" spc="0" dirty="0">
              <a:effectLst/>
              <a:latin typeface="+mn-ea"/>
              <a:cs typeface="Microsoft GothicNeo" panose="020B0500000101010101" pitchFamily="50" charset="-127"/>
            </a:endParaRPr>
          </a:p>
          <a:p>
            <a:pPr marR="0" fontAlgn="base" latinLnBrk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b="1" kern="0" dirty="0">
                <a:latin typeface="+mn-ea"/>
                <a:cs typeface="Microsoft GothicNeo" panose="020B0500000101010101" pitchFamily="50" charset="-127"/>
              </a:rPr>
              <a:t>+ </a:t>
            </a:r>
            <a:r>
              <a:rPr lang="ko-KR" altLang="en-US" sz="1800" kern="0" spc="0" dirty="0" err="1">
                <a:effectLst/>
                <a:latin typeface="+mn-ea"/>
                <a:cs typeface="Microsoft GothicNeo" panose="020B0500000101010101" pitchFamily="50" charset="-127"/>
              </a:rPr>
              <a:t>마독스로드</a:t>
            </a:r>
            <a:r>
              <a:rPr lang="ko-KR" altLang="en-US" sz="1800" kern="0" spc="0" dirty="0"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ko-KR" altLang="en-US" sz="1800" kern="0" spc="0" dirty="0" err="1">
                <a:effectLst/>
                <a:latin typeface="+mn-ea"/>
                <a:cs typeface="Microsoft GothicNeo" panose="020B0500000101010101" pitchFamily="50" charset="-127"/>
              </a:rPr>
              <a:t>장입에</a:t>
            </a:r>
            <a:r>
              <a:rPr lang="ko-KR" altLang="en-US" sz="1800" kern="0" spc="0" dirty="0">
                <a:effectLst/>
                <a:latin typeface="+mn-ea"/>
                <a:cs typeface="Microsoft GothicNeo" panose="020B0500000101010101" pitchFamily="50" charset="-127"/>
              </a:rPr>
              <a:t> 의한 효과</a:t>
            </a:r>
            <a:endParaRPr lang="en-US" altLang="ko-KR" sz="1800" kern="0" spc="0" dirty="0">
              <a:effectLst/>
              <a:latin typeface="+mn-ea"/>
              <a:cs typeface="Microsoft GothicNeo" panose="020B0500000101010101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8C5AA85F-DCC7-477F-BA37-EC6E80E7FF9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578" t="27744" r="42033" b="25174"/>
          <a:stretch/>
        </p:blipFill>
        <p:spPr>
          <a:xfrm>
            <a:off x="7396606" y="1687816"/>
            <a:ext cx="4436533" cy="3228870"/>
          </a:xfrm>
          <a:prstGeom prst="rect">
            <a:avLst/>
          </a:prstGeom>
        </p:spPr>
      </p:pic>
      <p:sp>
        <p:nvSpPr>
          <p:cNvPr id="7" name="타원 6">
            <a:extLst>
              <a:ext uri="{FF2B5EF4-FFF2-40B4-BE49-F238E27FC236}">
                <a16:creationId xmlns:a16="http://schemas.microsoft.com/office/drawing/2014/main" id="{97000CBA-9236-409D-BDFF-6266449F58A5}"/>
              </a:ext>
            </a:extLst>
          </p:cNvPr>
          <p:cNvSpPr/>
          <p:nvPr/>
        </p:nvSpPr>
        <p:spPr>
          <a:xfrm>
            <a:off x="10725093" y="2923473"/>
            <a:ext cx="1108046" cy="64346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0DD572-6957-422B-9E25-634B36A549B2}"/>
              </a:ext>
            </a:extLst>
          </p:cNvPr>
          <p:cNvSpPr txBox="1"/>
          <p:nvPr/>
        </p:nvSpPr>
        <p:spPr>
          <a:xfrm flipH="1">
            <a:off x="11030814" y="4478225"/>
            <a:ext cx="5983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>
                <a:latin typeface="Microsoft GothicNeo" panose="020B0500000101010101" pitchFamily="50" charset="-127"/>
                <a:ea typeface="Microsoft GothicNeo" panose="020B0500000101010101" pitchFamily="50" charset="-127"/>
                <a:cs typeface="Microsoft GothicNeo" panose="020B0500000101010101" pitchFamily="50" charset="-127"/>
              </a:rPr>
              <a:t>[11]</a:t>
            </a:r>
            <a:endParaRPr lang="ko-KR" altLang="en-US" sz="1100" dirty="0">
              <a:latin typeface="Microsoft GothicNeo" panose="020B0500000101010101" pitchFamily="50" charset="-127"/>
              <a:ea typeface="Microsoft GothicNeo" panose="020B0500000101010101" pitchFamily="50" charset="-127"/>
              <a:cs typeface="Microsoft GothicNeo" panose="020B05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893916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82005" y="404664"/>
            <a:ext cx="8566231" cy="743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결과 및 고찰</a:t>
            </a:r>
            <a:endParaRPr lang="en-US" altLang="ko-KR" sz="3200" b="1" dirty="0">
              <a:latin typeface="+mn-ea"/>
              <a:cs typeface="Microsoft GothicNeo" panose="020B0500000101010101" pitchFamily="50" charset="-127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471F65B-15C6-476E-8472-3E2C5756F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E2C3D4-68BD-4C8C-9AE4-B361973D627D}"/>
              </a:ext>
            </a:extLst>
          </p:cNvPr>
          <p:cNvSpPr txBox="1"/>
          <p:nvPr/>
        </p:nvSpPr>
        <p:spPr>
          <a:xfrm>
            <a:off x="844857" y="1783424"/>
            <a:ext cx="10499040" cy="3432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 algn="l" fontAlgn="base" latinLnBrk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1800" kern="0" spc="0" dirty="0" err="1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마독스</a:t>
            </a:r>
            <a:r>
              <a:rPr lang="ko-KR" altLang="en-US" kern="0" dirty="0" err="1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  <a:t>로드</a:t>
            </a:r>
            <a:r>
              <a:rPr lang="ko-KR" altLang="en-US" kern="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  <a:t> </a:t>
            </a:r>
            <a:r>
              <a:rPr lang="en-US" altLang="ko-KR" kern="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kern="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대상자의 우세안에 </a:t>
            </a:r>
            <a:r>
              <a:rPr lang="ko-KR" altLang="en-US" kern="0" dirty="0" err="1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장입</a:t>
            </a:r>
            <a:endParaRPr lang="en-US" altLang="ko-KR" kern="0" dirty="0">
              <a:solidFill>
                <a:srgbClr val="000000"/>
              </a:solidFill>
              <a:latin typeface="+mn-ea"/>
              <a:cs typeface="Microsoft GothicNeo" panose="020B0500000101010101" pitchFamily="50" charset="-127"/>
              <a:sym typeface="Wingdings" panose="05000000000000000000" pitchFamily="2" charset="2"/>
            </a:endParaRPr>
          </a:p>
          <a:p>
            <a:pPr marL="285750" marR="0" indent="-285750" algn="l" fontAlgn="base" latinLnBrk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Kim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등</a:t>
            </a:r>
            <a:r>
              <a:rPr lang="en-US" altLang="ko-KR" sz="1800" kern="0" spc="0" baseline="3000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[12]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의 연구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: von </a:t>
            </a:r>
            <a:r>
              <a:rPr lang="en-US" altLang="ko-KR" sz="1800" kern="0" spc="0" dirty="0" err="1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graefe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법을 통한 사위 검사에서 측정 프리즘의 위치를 우세안과 </a:t>
            </a:r>
            <a:r>
              <a:rPr lang="ko-KR" altLang="en-US" sz="1800" kern="0" spc="0" dirty="0" err="1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비우세안에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각각 부가 </a:t>
            </a:r>
            <a:r>
              <a:rPr lang="en-US" altLang="ko-KR" kern="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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유의한 차이</a:t>
            </a:r>
            <a:endParaRPr lang="en-US" altLang="ko-KR" sz="1800" kern="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285750" marR="0" indent="-285750" algn="l" fontAlgn="base" latinLnBrk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즉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, </a:t>
            </a:r>
            <a:r>
              <a:rPr lang="ko-KR" altLang="en-US" sz="1800" kern="0" spc="0" dirty="0" err="1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마독스로드의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위치가 우세안의 방향에 따라 달랐기 때문에 </a:t>
            </a:r>
            <a:r>
              <a:rPr lang="ko-KR" altLang="en-US" kern="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  <a:t>그 방향이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근거리 사위도 및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AC/A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비에 미친 영향을 무시할 수는 없을 것임</a:t>
            </a:r>
          </a:p>
        </p:txBody>
      </p:sp>
    </p:spTree>
    <p:extLst>
      <p:ext uri="{BB962C8B-B14F-4D97-AF65-F5344CB8AC3E}">
        <p14:creationId xmlns:p14="http://schemas.microsoft.com/office/powerpoint/2010/main" val="35549692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FC92413E-BC5A-4C19-B8BF-E6DFDC0E49CA}"/>
              </a:ext>
            </a:extLst>
          </p:cNvPr>
          <p:cNvSpPr/>
          <p:nvPr/>
        </p:nvSpPr>
        <p:spPr>
          <a:xfrm>
            <a:off x="1708732" y="4092784"/>
            <a:ext cx="8675077" cy="184057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2FD702-3197-4CA5-AB9F-B9753AADBC8C}"/>
              </a:ext>
            </a:extLst>
          </p:cNvPr>
          <p:cNvSpPr txBox="1"/>
          <p:nvPr/>
        </p:nvSpPr>
        <p:spPr>
          <a:xfrm>
            <a:off x="1087275" y="1495291"/>
            <a:ext cx="9733126" cy="4124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indent="-285750" algn="ctr" fontAlgn="base" latinLnBrk="1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본 연구를 통하여 주시방향을 달리하였을 때</a:t>
            </a:r>
            <a:r>
              <a:rPr lang="en-US" altLang="ko-KR" kern="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  <a:t> </a:t>
            </a:r>
            <a:br>
              <a:rPr lang="en-US" altLang="ko-KR" kern="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</a:br>
            <a:r>
              <a:rPr lang="ko-KR" altLang="en-US" sz="1800" b="1" kern="0" spc="0" dirty="0" err="1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우세안</a:t>
            </a:r>
            <a:r>
              <a:rPr lang="ko-KR" altLang="en-US" sz="1800" b="1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방향에 따라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양안 및 단안 시기능의 </a:t>
            </a:r>
            <a:r>
              <a:rPr lang="ko-KR" altLang="en-US" sz="1800" b="1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변화가 다르게 나타남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을 알 수 있었으며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,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이는 각도가 증가할수록 심화됨</a:t>
            </a:r>
            <a:endParaRPr lang="en-US" altLang="ko-KR" sz="1800" kern="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R="0" algn="ctr" fontAlgn="base" latinLnBrk="1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altLang="ko-KR" sz="1800" kern="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285750" marR="0" indent="-285750" algn="ctr" fontAlgn="base" latinLnBrk="1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따라서 </a:t>
            </a:r>
            <a:r>
              <a:rPr lang="ko-KR" altLang="en-US" kern="0" dirty="0" err="1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  <a:t>우세안</a:t>
            </a:r>
            <a:r>
              <a:rPr lang="ko-KR" altLang="en-US" kern="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  <a:t> 방향에 대해 불리한 주시방향에서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근거리 작업이 지속된다면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, </a:t>
            </a:r>
            <a:b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</a:br>
            <a:r>
              <a:rPr lang="ko-KR" altLang="en-US" sz="1800" b="1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양안시기능 저하에 따른 시각적피로도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가 클 것임을 예상할 수 있음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C1D669-4376-4F9E-9A29-89069AC3DCB2}"/>
              </a:ext>
            </a:extLst>
          </p:cNvPr>
          <p:cNvSpPr txBox="1"/>
          <p:nvPr/>
        </p:nvSpPr>
        <p:spPr>
          <a:xfrm>
            <a:off x="582005" y="404664"/>
            <a:ext cx="8566231" cy="743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결론</a:t>
            </a:r>
            <a:endParaRPr lang="en-US" altLang="ko-KR" sz="3200" b="1" dirty="0">
              <a:latin typeface="+mn-ea"/>
              <a:cs typeface="Microsoft GothicNeo" panose="020B05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57840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 b="1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2FD702-3197-4CA5-AB9F-B9753AADBC8C}"/>
              </a:ext>
            </a:extLst>
          </p:cNvPr>
          <p:cNvSpPr txBox="1"/>
          <p:nvPr/>
        </p:nvSpPr>
        <p:spPr>
          <a:xfrm>
            <a:off x="822466" y="1453320"/>
            <a:ext cx="10543822" cy="44886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8913" marR="0" indent="-188913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[1] Kaori I, Haruna O, Rachel E, et al. Investigating how smartphone movement is affected by lying down body posture. Proc, ACM Hum.-</a:t>
            </a:r>
            <a:r>
              <a:rPr lang="en-US" altLang="ko-KR" sz="1200" kern="0" spc="0" dirty="0" err="1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Comput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. Interact. 2020;4(192):1-17.</a:t>
            </a:r>
          </a:p>
          <a:p>
            <a:pPr marL="188913" marR="0" indent="-188913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[2] Collins CC, O'Meara D, Scott AB. Muscle tension during unrestrained human eye movements. J Physiol. 1975 Feb;245(2):351-69. </a:t>
            </a:r>
          </a:p>
          <a:p>
            <a:pPr marL="188913" indent="-188913" algn="just" fontAlgn="base">
              <a:lnSpc>
                <a:spcPct val="150000"/>
              </a:lnSpc>
            </a:pPr>
            <a:r>
              <a:rPr lang="en-US" altLang="ko-KR" sz="1200" kern="0" dirty="0">
                <a:solidFill>
                  <a:srgbClr val="000000"/>
                </a:solidFill>
                <a:latin typeface="+mn-ea"/>
                <a:cs typeface="Microsoft GothicNeo Light" panose="020B0300000101010101" pitchFamily="50" charset="-127"/>
              </a:rPr>
              <a:t>[3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] Sheni DD, </a:t>
            </a:r>
            <a:r>
              <a:rPr lang="en-US" altLang="ko-KR" sz="1200" kern="0" spc="0" dirty="0" err="1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Remole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 A. Variation of convergence limits with change in direction of gaze. Am J </a:t>
            </a:r>
            <a:r>
              <a:rPr lang="en-US" altLang="ko-KR" sz="1200" kern="0" spc="0" dirty="0" err="1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Optom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 </a:t>
            </a:r>
            <a:r>
              <a:rPr lang="en-US" altLang="ko-KR" sz="1200" kern="0" spc="0" dirty="0" err="1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Physiol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 Opt. 1988;65(2):76-83. </a:t>
            </a:r>
          </a:p>
          <a:p>
            <a:pPr marL="188913" marR="0" indent="-188913" algn="l" fontAlgn="base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[4] </a:t>
            </a:r>
            <a:r>
              <a:rPr lang="en-US" altLang="ko-KR" sz="1200" kern="0" spc="0" dirty="0" err="1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Handa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 T, </a:t>
            </a:r>
            <a:r>
              <a:rPr lang="en-US" altLang="ko-KR" sz="1200" kern="0" spc="0" dirty="0" err="1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Mukuno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 K et al.: Ocular dominance and patient satisfaction after monovision induced by intraocular lens implantation. J Cataract Refract Surg. 2004;30(4):769–774.</a:t>
            </a:r>
          </a:p>
          <a:p>
            <a:pPr marL="188913" marR="0" indent="-188913" algn="l" fontAlgn="base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[5] Shin HS, Jang JG: Comparison of gender differences between dominant eye and nondominant eye. Korean J Vis Sci. 2017;19(3):249-256.</a:t>
            </a:r>
          </a:p>
          <a:p>
            <a:pPr marL="188913" marR="0" indent="-188913" algn="l" fontAlgn="base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200" kern="0" dirty="0">
                <a:latin typeface="+mn-ea"/>
                <a:cs typeface="Microsoft GothicNeo Light" panose="020B0300000101010101" pitchFamily="50" charset="-127"/>
              </a:rPr>
              <a:t>[6] </a:t>
            </a:r>
            <a:r>
              <a:rPr lang="en-US" altLang="ko-KR" sz="1200" kern="0" spc="0" dirty="0">
                <a:effectLst/>
                <a:latin typeface="+mn-ea"/>
                <a:cs typeface="Microsoft GothicNeo Light" panose="020B0300000101010101" pitchFamily="50" charset="-127"/>
              </a:rPr>
              <a:t>Ogle KN. Induced size effect. I. A new phenomenon in binocular space-perception associated with the relative sizes of the images of the two eyes. Archies of Ophthalmology. 1938;20:604–623.</a:t>
            </a:r>
          </a:p>
          <a:p>
            <a:pPr marL="188913" marR="0" indent="-188913" algn="l" fontAlgn="base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200" kern="0" spc="0" dirty="0">
                <a:effectLst/>
                <a:latin typeface="+mn-ea"/>
                <a:cs typeface="Microsoft GothicNeo Light" panose="020B0300000101010101" pitchFamily="50" charset="-127"/>
              </a:rPr>
              <a:t>[7] 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Benjamin </a:t>
            </a:r>
            <a:r>
              <a:rPr lang="en-US" altLang="ko-KR" sz="1200" kern="0" spc="0" dirty="0" err="1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Wj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. </a:t>
            </a:r>
            <a:r>
              <a:rPr lang="en-US" altLang="ko-KR" sz="1200" kern="0" spc="0" dirty="0" err="1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Borish’s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 clinical refraction, 2nd Ed. St. </a:t>
            </a:r>
            <a:r>
              <a:rPr lang="en-US" altLang="ko-KR" sz="1200" kern="0" spc="0" dirty="0" err="1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Louis:Butterworth-Heinemann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, 2006;157.</a:t>
            </a:r>
          </a:p>
          <a:p>
            <a:pPr marL="188913" marR="0" indent="-188913" algn="l" fontAlgn="base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200" kern="0" dirty="0">
                <a:solidFill>
                  <a:srgbClr val="000000"/>
                </a:solidFill>
                <a:latin typeface="+mn-ea"/>
                <a:cs typeface="Microsoft GothicNeo Light" panose="020B0300000101010101" pitchFamily="50" charset="-127"/>
              </a:rPr>
              <a:t>[8] 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Sheedy IE, Fry GA. 1979. The perceived direction of the </a:t>
            </a:r>
            <a:r>
              <a:rPr lang="en-US" altLang="ko-KR" sz="1200" kern="0" spc="0" dirty="0" err="1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inocular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 image. Vision Res 19:201-211.</a:t>
            </a:r>
          </a:p>
          <a:p>
            <a:pPr marL="188913" marR="0" indent="-188913" algn="l" fontAlgn="base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[</a:t>
            </a:r>
            <a:r>
              <a:rPr lang="en-US" altLang="ko-KR" sz="1200" kern="0" dirty="0">
                <a:solidFill>
                  <a:srgbClr val="000000"/>
                </a:solidFill>
                <a:latin typeface="+mn-ea"/>
                <a:cs typeface="Microsoft GothicNeo Light" panose="020B0300000101010101" pitchFamily="50" charset="-127"/>
              </a:rPr>
              <a:t>9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] Ono H, </a:t>
            </a:r>
            <a:r>
              <a:rPr lang="en-US" altLang="ko-KR" sz="1200" kern="0" spc="0" dirty="0" err="1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Barbeito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 R. 1982. The cyclopean eye versus the sighting-dominant eye as the center of visual direction. Percept </a:t>
            </a:r>
            <a:r>
              <a:rPr lang="en-US" altLang="ko-KR" sz="1200" kern="0" spc="0" dirty="0" err="1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Psychophys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 32:201-210.</a:t>
            </a:r>
          </a:p>
          <a:p>
            <a:pPr marL="188913" indent="-188913" algn="l">
              <a:lnSpc>
                <a:spcPct val="150000"/>
              </a:lnSpc>
            </a:pPr>
            <a:r>
              <a:rPr lang="en-US" altLang="ko-KR" sz="1200" kern="0" dirty="0">
                <a:solidFill>
                  <a:srgbClr val="000000"/>
                </a:solidFill>
                <a:latin typeface="+mn-ea"/>
                <a:cs typeface="Microsoft GothicNeo Light" panose="020B0300000101010101" pitchFamily="50" charset="-127"/>
              </a:rPr>
              <a:t>[10] </a:t>
            </a:r>
            <a:r>
              <a:rPr lang="en-US" altLang="ko-KR" sz="1200" b="0" u="none" strike="noStrike" baseline="0" dirty="0">
                <a:latin typeface="+mn-ea"/>
                <a:cs typeface="Microsoft GothicNeo Light" panose="020B0300000101010101" pitchFamily="50" charset="-127"/>
              </a:rPr>
              <a:t>Collins CC, Carlson MR, Scott AB, et al. Extraocular muscle forces in normal human subjects. Invest </a:t>
            </a:r>
            <a:r>
              <a:rPr lang="en-US" altLang="ko-KR" sz="1200" b="0" u="none" strike="noStrike" baseline="0" dirty="0" err="1">
                <a:latin typeface="+mn-ea"/>
                <a:cs typeface="Microsoft GothicNeo Light" panose="020B0300000101010101" pitchFamily="50" charset="-127"/>
              </a:rPr>
              <a:t>Ophthalmol</a:t>
            </a:r>
            <a:r>
              <a:rPr lang="en-US" altLang="ko-KR" sz="1200" b="0" u="none" strike="noStrike" baseline="0" dirty="0">
                <a:latin typeface="+mn-ea"/>
                <a:cs typeface="Microsoft GothicNeo Light" panose="020B0300000101010101" pitchFamily="50" charset="-127"/>
              </a:rPr>
              <a:t>. Vis Sci. 1981;20(5):652-664</a:t>
            </a:r>
            <a:r>
              <a:rPr lang="en-US" altLang="ko-KR" sz="1200" dirty="0">
                <a:latin typeface="+mn-ea"/>
                <a:cs typeface="Microsoft GothicNeo Light" panose="020B0300000101010101" pitchFamily="50" charset="-127"/>
              </a:rPr>
              <a:t>.</a:t>
            </a:r>
          </a:p>
          <a:p>
            <a:pPr marL="188913" indent="-188913">
              <a:lnSpc>
                <a:spcPct val="150000"/>
              </a:lnSpc>
            </a:pPr>
            <a:r>
              <a:rPr lang="en-US" altLang="ko-KR" sz="1200" kern="0" spc="0" dirty="0">
                <a:effectLst/>
                <a:latin typeface="+mn-ea"/>
                <a:cs typeface="Microsoft GothicNeo Light" panose="020B0300000101010101" pitchFamily="50" charset="-127"/>
              </a:rPr>
              <a:t>[11] 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Benjamin </a:t>
            </a:r>
            <a:r>
              <a:rPr lang="en-US" altLang="ko-KR" sz="1200" kern="0" spc="0" dirty="0" err="1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Wj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. </a:t>
            </a:r>
            <a:r>
              <a:rPr lang="en-US" altLang="ko-KR" sz="1200" kern="0" spc="0" dirty="0" err="1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Borish’s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 clinical refraction, 2nd Ed. St. </a:t>
            </a:r>
            <a:r>
              <a:rPr lang="en-US" altLang="ko-KR" sz="1200" kern="0" spc="0" dirty="0" err="1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Louis:Butterworth-Heinemann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, 2006;373.</a:t>
            </a:r>
            <a:endParaRPr lang="en-US" altLang="ko-KR" sz="1200" kern="0" spc="0" dirty="0">
              <a:effectLst/>
              <a:latin typeface="+mn-ea"/>
              <a:cs typeface="Microsoft GothicNeo Light" panose="020B0300000101010101" pitchFamily="50" charset="-127"/>
            </a:endParaRPr>
          </a:p>
          <a:p>
            <a:pPr marL="188913" indent="-188913">
              <a:lnSpc>
                <a:spcPct val="150000"/>
              </a:lnSpc>
            </a:pPr>
            <a:r>
              <a:rPr lang="en-US" altLang="ko-KR" sz="1200" kern="0" dirty="0">
                <a:solidFill>
                  <a:srgbClr val="000000"/>
                </a:solidFill>
                <a:latin typeface="+mn-ea"/>
                <a:cs typeface="Microsoft GothicNeo Light" panose="020B0300000101010101" pitchFamily="50" charset="-127"/>
              </a:rPr>
              <a:t>[12] 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Kim JS, Shim JB. Comparison of amount of at distance and near phoria in dominant eye and non-dominant eye by von </a:t>
            </a:r>
            <a:r>
              <a:rPr lang="en-US" altLang="ko-KR" sz="1200" kern="0" spc="0" dirty="0" err="1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graefe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 method. J Korean </a:t>
            </a:r>
            <a:r>
              <a:rPr lang="en-US" altLang="ko-KR" sz="1200" kern="0" spc="0" dirty="0" err="1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Opthalmic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 </a:t>
            </a:r>
            <a:r>
              <a:rPr lang="en-US" altLang="ko-KR" sz="1200" kern="0" spc="0" dirty="0" err="1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Opt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+mn-ea"/>
                <a:cs typeface="Microsoft GothicNeo Light" panose="020B0300000101010101" pitchFamily="50" charset="-127"/>
              </a:rPr>
              <a:t> Soc. 2018;23(2):111-116.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C1D669-4376-4F9E-9A29-89069AC3DCB2}"/>
              </a:ext>
            </a:extLst>
          </p:cNvPr>
          <p:cNvSpPr txBox="1"/>
          <p:nvPr/>
        </p:nvSpPr>
        <p:spPr>
          <a:xfrm>
            <a:off x="582005" y="404664"/>
            <a:ext cx="8566231" cy="743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참고문헌</a:t>
            </a:r>
            <a:endParaRPr lang="en-US" altLang="ko-KR" sz="3200" b="1" dirty="0">
              <a:latin typeface="+mn-ea"/>
              <a:cs typeface="Microsoft GothicNeo" panose="020B05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600239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 b="1" dirty="0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9000"/>
                    </a14:imgEffect>
                    <a14:imgEffect>
                      <a14:brightnessContrast bright="31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913" y="1317507"/>
            <a:ext cx="4157944" cy="4157944"/>
          </a:xfrm>
          <a:prstGeom prst="rect">
            <a:avLst/>
          </a:prstGeom>
        </p:spPr>
      </p:pic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C1D669-4376-4F9E-9A29-89069AC3DCB2}"/>
              </a:ext>
            </a:extLst>
          </p:cNvPr>
          <p:cNvSpPr txBox="1"/>
          <p:nvPr/>
        </p:nvSpPr>
        <p:spPr>
          <a:xfrm>
            <a:off x="4508756" y="2813687"/>
            <a:ext cx="3348311" cy="97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4400" b="1" dirty="0">
                <a:latin typeface="+mn-ea"/>
                <a:cs typeface="Microsoft GothicNeo" panose="020B0500000101010101" pitchFamily="50" charset="-127"/>
              </a:rPr>
              <a:t>감사합니다</a:t>
            </a:r>
            <a:endParaRPr lang="en-US" altLang="ko-KR" sz="4400" b="1" dirty="0">
              <a:latin typeface="+mn-ea"/>
              <a:cs typeface="Microsoft GothicNeo" panose="020B05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7135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AC359F2-A5E9-4575-805F-DA6C7755D755}"/>
              </a:ext>
            </a:extLst>
          </p:cNvPr>
          <p:cNvSpPr txBox="1"/>
          <p:nvPr/>
        </p:nvSpPr>
        <p:spPr>
          <a:xfrm>
            <a:off x="754471" y="1379716"/>
            <a:ext cx="1059082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200000"/>
              </a:lnSpc>
            </a:pPr>
            <a:r>
              <a:rPr lang="ko-KR" altLang="en-US" sz="2400" b="1" kern="0" spc="0" dirty="0">
                <a:solidFill>
                  <a:schemeClr val="tx2"/>
                </a:solidFill>
                <a:effectLst/>
                <a:latin typeface="+mn-ea"/>
                <a:cs typeface="Microsoft GothicNeo" panose="020B0500000101010101" pitchFamily="50" charset="-127"/>
              </a:rPr>
              <a:t>선행연구 </a:t>
            </a:r>
            <a:r>
              <a:rPr lang="en-US" altLang="ko-KR" sz="2400" b="1" kern="0" spc="0" dirty="0">
                <a:solidFill>
                  <a:schemeClr val="tx2"/>
                </a:solidFill>
                <a:effectLst/>
                <a:latin typeface="+mn-ea"/>
                <a:cs typeface="Microsoft GothicNeo" panose="020B0500000101010101" pitchFamily="50" charset="-127"/>
              </a:rPr>
              <a:t>1   </a:t>
            </a:r>
          </a:p>
          <a:p>
            <a:pPr marL="285750" indent="-285750" algn="ctr" fontAlgn="base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ko-KR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Collins </a:t>
            </a:r>
            <a:r>
              <a:rPr lang="ko-KR" altLang="en-US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등</a:t>
            </a:r>
            <a:r>
              <a:rPr lang="en-US" altLang="ko-KR" kern="0" spc="0" baseline="3000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[2]</a:t>
            </a:r>
            <a:r>
              <a:rPr lang="en-US" altLang="ko-KR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- </a:t>
            </a:r>
            <a:r>
              <a:rPr lang="ko-KR" altLang="en-US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시선의 각 위치에서 고정을 </a:t>
            </a:r>
            <a:r>
              <a:rPr lang="ko-KR" altLang="en-US" kern="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  <a:t>위해 </a:t>
            </a:r>
            <a:r>
              <a:rPr lang="ko-KR" altLang="en-US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필요한 장력 수준이 약 </a:t>
            </a:r>
            <a:r>
              <a:rPr lang="en-US" altLang="ko-KR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15°</a:t>
            </a:r>
            <a:r>
              <a:rPr lang="ko-KR" altLang="en-US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에서 최소 </a:t>
            </a:r>
            <a:r>
              <a:rPr lang="en-US" altLang="ko-KR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8-12 g</a:t>
            </a:r>
            <a:r>
              <a:rPr lang="ko-KR" altLang="en-US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에서 최대 약 </a:t>
            </a:r>
            <a:r>
              <a:rPr lang="en-US" altLang="ko-KR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40 g </a:t>
            </a:r>
            <a:r>
              <a:rPr lang="ko-KR" altLang="en-US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까지 다양</a:t>
            </a:r>
            <a:r>
              <a:rPr lang="en-US" altLang="ko-KR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en-US" altLang="ko-KR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kern="0" spc="0" dirty="0">
                <a:solidFill>
                  <a:srgbClr val="C00000"/>
                </a:solidFill>
                <a:effectLst/>
                <a:latin typeface="+mn-ea"/>
                <a:cs typeface="Microsoft GothicNeo" panose="020B0500000101010101" pitchFamily="50" charset="-127"/>
              </a:rPr>
              <a:t>주시방향의 변화는 </a:t>
            </a:r>
            <a:r>
              <a:rPr lang="ko-KR" altLang="en-US" kern="0" spc="0" dirty="0" err="1">
                <a:solidFill>
                  <a:srgbClr val="C00000"/>
                </a:solidFill>
                <a:effectLst/>
                <a:latin typeface="+mn-ea"/>
                <a:cs typeface="Microsoft GothicNeo" panose="020B0500000101010101" pitchFamily="50" charset="-127"/>
              </a:rPr>
              <a:t>안근의</a:t>
            </a:r>
            <a:r>
              <a:rPr lang="ko-KR" altLang="en-US" kern="0" spc="0" dirty="0">
                <a:solidFill>
                  <a:srgbClr val="C00000"/>
                </a:solidFill>
                <a:effectLst/>
                <a:latin typeface="+mn-ea"/>
                <a:cs typeface="Microsoft GothicNeo" panose="020B0500000101010101" pitchFamily="50" charset="-127"/>
              </a:rPr>
              <a:t> 긴장도를 다르게 함</a:t>
            </a:r>
            <a:endParaRPr lang="en-US" altLang="ko-KR" kern="0" spc="0" dirty="0">
              <a:solidFill>
                <a:srgbClr val="C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285750" indent="-285750" algn="ctr" fontAlgn="base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altLang="ko-KR" sz="1800" kern="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R="0" algn="ctr" fontAlgn="base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400" b="1" kern="0" spc="0" dirty="0">
                <a:solidFill>
                  <a:schemeClr val="tx2"/>
                </a:solidFill>
                <a:effectLst/>
                <a:latin typeface="+mn-ea"/>
                <a:cs typeface="Microsoft GothicNeo" panose="020B0500000101010101" pitchFamily="50" charset="-127"/>
              </a:rPr>
              <a:t>선행연구 </a:t>
            </a:r>
            <a:r>
              <a:rPr lang="en-US" altLang="ko-KR" sz="2400" b="1" kern="0" spc="0" dirty="0">
                <a:solidFill>
                  <a:schemeClr val="tx2"/>
                </a:solidFill>
                <a:effectLst/>
                <a:latin typeface="+mn-ea"/>
                <a:cs typeface="Microsoft GothicNeo" panose="020B0500000101010101" pitchFamily="50" charset="-127"/>
              </a:rPr>
              <a:t>2   </a:t>
            </a:r>
          </a:p>
          <a:p>
            <a:pPr marL="285750" marR="0" indent="-285750" algn="ctr" fontAlgn="base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Sucher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등</a:t>
            </a:r>
            <a:r>
              <a:rPr lang="en-US" altLang="ko-KR" sz="1800" kern="0" spc="0" baseline="3000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[3]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-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정면 주시 시 측정한 사위만으로는 특정 근육의 기능을 평가할 수 없으며 모든 주시방향에서 사위를 측정할 때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,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양안시에서 근육의 작용을 평가할 수 있다고 언급</a:t>
            </a:r>
            <a:endParaRPr lang="en-US" altLang="ko-KR" sz="1800" kern="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</p:txBody>
      </p:sp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21460" y="385930"/>
            <a:ext cx="2359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서론</a:t>
            </a:r>
          </a:p>
        </p:txBody>
      </p:sp>
    </p:spTree>
    <p:extLst>
      <p:ext uri="{BB962C8B-B14F-4D97-AF65-F5344CB8AC3E}">
        <p14:creationId xmlns:p14="http://schemas.microsoft.com/office/powerpoint/2010/main" val="1517989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AC359F2-A5E9-4575-805F-DA6C7755D755}"/>
              </a:ext>
            </a:extLst>
          </p:cNvPr>
          <p:cNvSpPr txBox="1"/>
          <p:nvPr/>
        </p:nvSpPr>
        <p:spPr>
          <a:xfrm>
            <a:off x="1159236" y="1735130"/>
            <a:ext cx="9870281" cy="3833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800" kern="10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우세안의 방향은 사람마다 다르며</a:t>
            </a:r>
            <a:r>
              <a:rPr lang="en-US" altLang="ko-KR" sz="1800" kern="10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800" kern="10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정면이 아닌 측면 주시에서는 우세안의 방향이 영향을 미칠 것으로 생각됨</a:t>
            </a:r>
            <a:endParaRPr lang="en-US" altLang="ko-KR" sz="1800" kern="10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altLang="ko-KR" sz="1800" kern="10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kern="100" dirty="0" err="1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우세안</a:t>
            </a:r>
            <a:r>
              <a:rPr lang="ko-KR" altLang="en-US" kern="10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 및 </a:t>
            </a:r>
            <a:r>
              <a:rPr lang="ko-KR" altLang="en-US" kern="100" dirty="0" err="1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비우세안에</a:t>
            </a:r>
            <a:r>
              <a:rPr lang="ko-KR" altLang="en-US" kern="10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 대한 연구는 많으나 우세안의 방향과 주시방향의 관계에 대한 연구는 미미함</a:t>
            </a:r>
            <a:endParaRPr lang="en-US" altLang="ko-KR" kern="100" dirty="0">
              <a:solidFill>
                <a:srgbClr val="000000"/>
              </a:solidFill>
              <a:latin typeface="+mn-ea"/>
              <a:cs typeface="Microsoft GothicNeo" panose="020B0500000101010101" pitchFamily="50" charset="-127"/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ko-KR" altLang="en-US" sz="1800" kern="10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è"/>
            </a:pPr>
            <a:r>
              <a:rPr lang="ko-KR" altLang="en-US" sz="2000" b="1" kern="0" spc="0" dirty="0">
                <a:solidFill>
                  <a:srgbClr val="C00000"/>
                </a:solidFill>
                <a:effectLst/>
                <a:latin typeface="+mn-ea"/>
                <a:cs typeface="Microsoft GothicNeo" panose="020B0500000101010101" pitchFamily="50" charset="-127"/>
              </a:rPr>
              <a:t>본 연구에서는 주시방향에 따른 시기능의 변화에 운동성 우세안이 미치는 영향을 </a:t>
            </a:r>
            <a:endParaRPr lang="en-US" altLang="ko-KR" sz="2000" b="1" kern="0" spc="0" dirty="0">
              <a:solidFill>
                <a:srgbClr val="C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ko-KR" altLang="en-US" sz="2000" b="1" kern="0" spc="0" dirty="0">
                <a:solidFill>
                  <a:srgbClr val="C00000"/>
                </a:solidFill>
                <a:effectLst/>
                <a:latin typeface="+mn-ea"/>
                <a:cs typeface="Microsoft GothicNeo" panose="020B0500000101010101" pitchFamily="50" charset="-127"/>
              </a:rPr>
              <a:t>추가적으로 밝혀내고자 함</a:t>
            </a:r>
            <a:endParaRPr lang="en-US" altLang="ko-KR" sz="2000" b="1" kern="0" spc="0" dirty="0">
              <a:solidFill>
                <a:srgbClr val="C00000"/>
              </a:solidFill>
              <a:effectLst/>
              <a:latin typeface="+mn-ea"/>
              <a:cs typeface="Microsoft GothicNeo" panose="020B0500000101010101" pitchFamily="50" charset="-127"/>
            </a:endParaRPr>
          </a:p>
        </p:txBody>
      </p:sp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21460" y="385930"/>
            <a:ext cx="2471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서론</a:t>
            </a:r>
          </a:p>
        </p:txBody>
      </p:sp>
    </p:spTree>
    <p:extLst>
      <p:ext uri="{BB962C8B-B14F-4D97-AF65-F5344CB8AC3E}">
        <p14:creationId xmlns:p14="http://schemas.microsoft.com/office/powerpoint/2010/main" val="1251863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21460" y="385930"/>
            <a:ext cx="2359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방법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C359F2-A5E9-4575-805F-DA6C7755D755}"/>
              </a:ext>
            </a:extLst>
          </p:cNvPr>
          <p:cNvSpPr txBox="1"/>
          <p:nvPr/>
        </p:nvSpPr>
        <p:spPr>
          <a:xfrm>
            <a:off x="641840" y="1241026"/>
            <a:ext cx="11397757" cy="1610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 algn="just" fontAlgn="base" latinLnBrk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양안시가 가능하며 안구질환 및 전신질환이 없는 양안 교정시력이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0.8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이상인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20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대 성인을 대상으로 함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ko-KR" altLang="en-US" kern="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ko-KR" altLang="en-US" dirty="0">
              <a:latin typeface="+mn-ea"/>
              <a:cs typeface="Microsoft GothicNeo" panose="020B0500000101010101" pitchFamily="50" charset="-127"/>
            </a:endParaRP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3BAA155C-6825-4D89-A7A3-E31213EACA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409264"/>
              </p:ext>
            </p:extLst>
          </p:nvPr>
        </p:nvGraphicFramePr>
        <p:xfrm>
          <a:off x="1426101" y="2286001"/>
          <a:ext cx="9336551" cy="3808324"/>
        </p:xfrm>
        <a:graphic>
          <a:graphicData uri="http://schemas.openxmlformats.org/drawingml/2006/table">
            <a:tbl>
              <a:tblPr/>
              <a:tblGrid>
                <a:gridCol w="2734643">
                  <a:extLst>
                    <a:ext uri="{9D8B030D-6E8A-4147-A177-3AD203B41FA5}">
                      <a16:colId xmlns:a16="http://schemas.microsoft.com/office/drawing/2014/main" val="611208132"/>
                    </a:ext>
                  </a:extLst>
                </a:gridCol>
                <a:gridCol w="2200636">
                  <a:extLst>
                    <a:ext uri="{9D8B030D-6E8A-4147-A177-3AD203B41FA5}">
                      <a16:colId xmlns:a16="http://schemas.microsoft.com/office/drawing/2014/main" val="1571324525"/>
                    </a:ext>
                  </a:extLst>
                </a:gridCol>
                <a:gridCol w="2200636">
                  <a:extLst>
                    <a:ext uri="{9D8B030D-6E8A-4147-A177-3AD203B41FA5}">
                      <a16:colId xmlns:a16="http://schemas.microsoft.com/office/drawing/2014/main" val="1070941568"/>
                    </a:ext>
                  </a:extLst>
                </a:gridCol>
                <a:gridCol w="2200636">
                  <a:extLst>
                    <a:ext uri="{9D8B030D-6E8A-4147-A177-3AD203B41FA5}">
                      <a16:colId xmlns:a16="http://schemas.microsoft.com/office/drawing/2014/main" val="1403289702"/>
                    </a:ext>
                  </a:extLst>
                </a:gridCol>
              </a:tblGrid>
              <a:tr h="7194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1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1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Average (Mean±SD)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2051363"/>
                  </a:ext>
                </a:extLst>
              </a:tr>
              <a:tr h="351502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Gender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Male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12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7678000"/>
                  </a:ext>
                </a:extLst>
              </a:tr>
              <a:tr h="35150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Female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14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9062232"/>
                  </a:ext>
                </a:extLst>
              </a:tr>
              <a:tr h="38599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Age (years)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1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24.38±1.84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0003015"/>
                  </a:ext>
                </a:extLst>
              </a:tr>
              <a:tr h="385998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Refractive error (D)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Spherical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Dominant eye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–2.74±1.51</a:t>
                      </a:r>
                      <a:endParaRPr lang="ko-KR" altLang="en-US" sz="1600" b="1" kern="0" spc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1568017"/>
                  </a:ext>
                </a:extLst>
              </a:tr>
              <a:tr h="5578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Nondominant eye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-2.86±1.81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033747"/>
                  </a:ext>
                </a:extLst>
              </a:tr>
              <a:tr h="3859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Cylinder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Dominant eye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–1.11±0.53</a:t>
                      </a:r>
                      <a:endParaRPr lang="ko-KR" altLang="en-US" sz="1600" b="1" kern="0" spc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1227228"/>
                  </a:ext>
                </a:extLst>
              </a:tr>
              <a:tr h="5578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Nondominant eye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–1.16±0.48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0969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4343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21460" y="385930"/>
            <a:ext cx="2359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방법</a:t>
            </a: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98509A8E-C137-46C3-9B61-13D2A459AD8A}"/>
              </a:ext>
            </a:extLst>
          </p:cNvPr>
          <p:cNvGrpSpPr/>
          <p:nvPr/>
        </p:nvGrpSpPr>
        <p:grpSpPr>
          <a:xfrm>
            <a:off x="3021801" y="1077937"/>
            <a:ext cx="6032033" cy="1049497"/>
            <a:chOff x="4829771" y="936704"/>
            <a:chExt cx="6243987" cy="1079683"/>
          </a:xfrm>
        </p:grpSpPr>
        <p:sp>
          <p:nvSpPr>
            <p:cNvPr id="23559" name="Oval 38"/>
            <p:cNvSpPr>
              <a:spLocks noChangeArrowheads="1"/>
            </p:cNvSpPr>
            <p:nvPr/>
          </p:nvSpPr>
          <p:spPr bwMode="auto">
            <a:xfrm>
              <a:off x="6340719" y="946152"/>
              <a:ext cx="133350" cy="144463"/>
            </a:xfrm>
            <a:prstGeom prst="ellipse">
              <a:avLst/>
            </a:prstGeom>
            <a:solidFill>
              <a:schemeClr val="bg2">
                <a:alpha val="784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3563" name="Oval 38"/>
            <p:cNvSpPr>
              <a:spLocks noChangeArrowheads="1"/>
            </p:cNvSpPr>
            <p:nvPr/>
          </p:nvSpPr>
          <p:spPr bwMode="auto">
            <a:xfrm>
              <a:off x="6340719" y="946152"/>
              <a:ext cx="133350" cy="144463"/>
            </a:xfrm>
            <a:prstGeom prst="ellipse">
              <a:avLst/>
            </a:prstGeom>
            <a:solidFill>
              <a:schemeClr val="bg2">
                <a:alpha val="784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3564" name="Oval 39"/>
            <p:cNvSpPr>
              <a:spLocks noChangeArrowheads="1"/>
            </p:cNvSpPr>
            <p:nvPr/>
          </p:nvSpPr>
          <p:spPr bwMode="auto">
            <a:xfrm>
              <a:off x="6591301" y="946152"/>
              <a:ext cx="133350" cy="144463"/>
            </a:xfrm>
            <a:prstGeom prst="ellipse">
              <a:avLst/>
            </a:prstGeom>
            <a:solidFill>
              <a:schemeClr val="bg2">
                <a:alpha val="1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31F38C0-4C4C-46F0-8CB1-94C6544730E8}"/>
                </a:ext>
              </a:extLst>
            </p:cNvPr>
            <p:cNvSpPr txBox="1"/>
            <p:nvPr/>
          </p:nvSpPr>
          <p:spPr>
            <a:xfrm>
              <a:off x="7745035" y="936704"/>
              <a:ext cx="7676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0</a:t>
              </a:r>
              <a:r>
                <a:rPr lang="en-US" altLang="ko-KR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°</a:t>
              </a:r>
              <a:endParaRPr lang="ko-KR" alt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9E7BB79-31AE-4D9E-AC37-ECD2DE0BD1D4}"/>
                </a:ext>
              </a:extLst>
            </p:cNvPr>
            <p:cNvSpPr txBox="1"/>
            <p:nvPr/>
          </p:nvSpPr>
          <p:spPr>
            <a:xfrm>
              <a:off x="8648255" y="1018383"/>
              <a:ext cx="57008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dirty="0"/>
                <a:t>10</a:t>
              </a:r>
              <a:r>
                <a:rPr lang="en-US" altLang="ko-KR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°</a:t>
              </a:r>
              <a:endParaRPr lang="ko-KR" alt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E7D8305-EC44-4315-8DD4-24D762EDA9DC}"/>
                </a:ext>
              </a:extLst>
            </p:cNvPr>
            <p:cNvSpPr txBox="1"/>
            <p:nvPr/>
          </p:nvSpPr>
          <p:spPr>
            <a:xfrm>
              <a:off x="9535399" y="1204128"/>
              <a:ext cx="57008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dirty="0"/>
                <a:t>20</a:t>
              </a:r>
              <a:r>
                <a:rPr lang="en-US" altLang="ko-KR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°</a:t>
              </a:r>
              <a:endParaRPr lang="ko-KR" alt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9DC74E2-D82A-487E-A895-E8CD91FD0178}"/>
                </a:ext>
              </a:extLst>
            </p:cNvPr>
            <p:cNvSpPr txBox="1"/>
            <p:nvPr/>
          </p:nvSpPr>
          <p:spPr>
            <a:xfrm>
              <a:off x="6692381" y="978116"/>
              <a:ext cx="57008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dirty="0"/>
                <a:t>10</a:t>
              </a:r>
              <a:r>
                <a:rPr lang="en-US" altLang="ko-KR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°</a:t>
              </a:r>
              <a:endParaRPr lang="ko-KR" alt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246A1DF-6136-4E87-B817-C2DD295E887E}"/>
                </a:ext>
              </a:extLst>
            </p:cNvPr>
            <p:cNvSpPr txBox="1"/>
            <p:nvPr/>
          </p:nvSpPr>
          <p:spPr>
            <a:xfrm>
              <a:off x="10503669" y="1647055"/>
              <a:ext cx="57008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dirty="0"/>
                <a:t>30</a:t>
              </a:r>
              <a:r>
                <a:rPr lang="en-US" altLang="ko-KR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°</a:t>
              </a:r>
              <a:endParaRPr lang="ko-KR" alt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61206B0-2386-4B1F-9673-67BE38154625}"/>
                </a:ext>
              </a:extLst>
            </p:cNvPr>
            <p:cNvSpPr txBox="1"/>
            <p:nvPr/>
          </p:nvSpPr>
          <p:spPr>
            <a:xfrm>
              <a:off x="5711191" y="1153712"/>
              <a:ext cx="57008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dirty="0"/>
                <a:t>20</a:t>
              </a:r>
              <a:r>
                <a:rPr lang="en-US" altLang="ko-KR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°</a:t>
              </a:r>
              <a:endParaRPr lang="ko-KR" alt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C804C34-0B92-440E-B18E-E459F9AA8727}"/>
                </a:ext>
              </a:extLst>
            </p:cNvPr>
            <p:cNvSpPr txBox="1"/>
            <p:nvPr/>
          </p:nvSpPr>
          <p:spPr>
            <a:xfrm>
              <a:off x="4829771" y="1531524"/>
              <a:ext cx="57008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30°</a:t>
              </a:r>
              <a:endParaRPr lang="ko-KR" altLang="en-US" dirty="0"/>
            </a:p>
          </p:txBody>
        </p:sp>
      </p:grpSp>
      <p:pic>
        <p:nvPicPr>
          <p:cNvPr id="15" name="그림 14">
            <a:extLst>
              <a:ext uri="{FF2B5EF4-FFF2-40B4-BE49-F238E27FC236}">
                <a16:creationId xmlns:a16="http://schemas.microsoft.com/office/drawing/2014/main" id="{23D58CEE-FE14-4DD8-AB4A-145BFB9CC1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4349" y="1498375"/>
            <a:ext cx="6535850" cy="4642781"/>
          </a:xfrm>
          <a:prstGeom prst="rect">
            <a:avLst/>
          </a:prstGeom>
        </p:spPr>
      </p:pic>
      <p:grpSp>
        <p:nvGrpSpPr>
          <p:cNvPr id="114" name="그룹 113">
            <a:extLst>
              <a:ext uri="{FF2B5EF4-FFF2-40B4-BE49-F238E27FC236}">
                <a16:creationId xmlns:a16="http://schemas.microsoft.com/office/drawing/2014/main" id="{26321D83-2797-4B2A-A3EE-39473424145B}"/>
              </a:ext>
            </a:extLst>
          </p:cNvPr>
          <p:cNvGrpSpPr/>
          <p:nvPr/>
        </p:nvGrpSpPr>
        <p:grpSpPr>
          <a:xfrm>
            <a:off x="5198182" y="1517250"/>
            <a:ext cx="2569782" cy="4806478"/>
            <a:chOff x="5117422" y="946485"/>
            <a:chExt cx="2614481" cy="5379505"/>
          </a:xfrm>
        </p:grpSpPr>
        <p:cxnSp>
          <p:nvCxnSpPr>
            <p:cNvPr id="115" name="직선 연결선 114">
              <a:extLst>
                <a:ext uri="{FF2B5EF4-FFF2-40B4-BE49-F238E27FC236}">
                  <a16:creationId xmlns:a16="http://schemas.microsoft.com/office/drawing/2014/main" id="{97D4C9D0-C99C-4264-B88D-C9F1CCAB05E8}"/>
                </a:ext>
              </a:extLst>
            </p:cNvPr>
            <p:cNvCxnSpPr>
              <a:cxnSpLocks/>
              <a:stCxn id="124" idx="4"/>
            </p:cNvCxnSpPr>
            <p:nvPr/>
          </p:nvCxnSpPr>
          <p:spPr>
            <a:xfrm flipH="1" flipV="1">
              <a:off x="5960984" y="946485"/>
              <a:ext cx="4756" cy="4958516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16" name="그룹 115">
              <a:extLst>
                <a:ext uri="{FF2B5EF4-FFF2-40B4-BE49-F238E27FC236}">
                  <a16:creationId xmlns:a16="http://schemas.microsoft.com/office/drawing/2014/main" id="{505B7EAD-920E-402A-9073-B56DF424007A}"/>
                </a:ext>
              </a:extLst>
            </p:cNvPr>
            <p:cNvGrpSpPr/>
            <p:nvPr/>
          </p:nvGrpSpPr>
          <p:grpSpPr>
            <a:xfrm>
              <a:off x="5243845" y="4453191"/>
              <a:ext cx="1443789" cy="1451810"/>
              <a:chOff x="4520026" y="4490956"/>
              <a:chExt cx="1443789" cy="1451810"/>
            </a:xfrm>
          </p:grpSpPr>
          <p:sp>
            <p:nvSpPr>
              <p:cNvPr id="123" name="타원 122">
                <a:extLst>
                  <a:ext uri="{FF2B5EF4-FFF2-40B4-BE49-F238E27FC236}">
                    <a16:creationId xmlns:a16="http://schemas.microsoft.com/office/drawing/2014/main" id="{B7AABDF9-5AD9-46DC-98D0-3B3AAFC0DAC6}"/>
                  </a:ext>
                </a:extLst>
              </p:cNvPr>
              <p:cNvSpPr/>
              <p:nvPr/>
            </p:nvSpPr>
            <p:spPr>
              <a:xfrm>
                <a:off x="4897015" y="4490956"/>
                <a:ext cx="689810" cy="52053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타원 123">
                <a:extLst>
                  <a:ext uri="{FF2B5EF4-FFF2-40B4-BE49-F238E27FC236}">
                    <a16:creationId xmlns:a16="http://schemas.microsoft.com/office/drawing/2014/main" id="{C296363B-2D4F-4C4C-95D7-922BF71E888B}"/>
                  </a:ext>
                </a:extLst>
              </p:cNvPr>
              <p:cNvSpPr/>
              <p:nvPr/>
            </p:nvSpPr>
            <p:spPr>
              <a:xfrm>
                <a:off x="4520026" y="4650543"/>
                <a:ext cx="1443789" cy="129222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3E6EEA02-ED4A-4F99-833B-F2B2ACB93AC0}"/>
                </a:ext>
              </a:extLst>
            </p:cNvPr>
            <p:cNvSpPr txBox="1"/>
            <p:nvPr/>
          </p:nvSpPr>
          <p:spPr>
            <a:xfrm>
              <a:off x="5117422" y="5956658"/>
              <a:ext cx="18287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Cyclopean eye</a:t>
              </a:r>
              <a:endParaRPr lang="ko-KR" altLang="en-US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C5FF7D96-9412-4725-B530-739848F9DE35}"/>
                </a:ext>
              </a:extLst>
            </p:cNvPr>
            <p:cNvSpPr txBox="1"/>
            <p:nvPr/>
          </p:nvSpPr>
          <p:spPr>
            <a:xfrm>
              <a:off x="6096000" y="2613374"/>
              <a:ext cx="8502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/>
                <a:t>33 cm</a:t>
              </a:r>
              <a:endParaRPr lang="ko-KR" altLang="en-US" sz="1400" dirty="0"/>
            </a:p>
          </p:txBody>
        </p:sp>
        <p:sp>
          <p:nvSpPr>
            <p:cNvPr id="119" name="원호 118">
              <a:extLst>
                <a:ext uri="{FF2B5EF4-FFF2-40B4-BE49-F238E27FC236}">
                  <a16:creationId xmlns:a16="http://schemas.microsoft.com/office/drawing/2014/main" id="{3CA7F06B-3AAB-4726-A843-0B016A8F6B9D}"/>
                </a:ext>
              </a:extLst>
            </p:cNvPr>
            <p:cNvSpPr/>
            <p:nvPr/>
          </p:nvSpPr>
          <p:spPr>
            <a:xfrm>
              <a:off x="5759766" y="971222"/>
              <a:ext cx="364308" cy="3513220"/>
            </a:xfrm>
            <a:prstGeom prst="arc">
              <a:avLst>
                <a:gd name="adj1" fmla="val 16221808"/>
                <a:gd name="adj2" fmla="val 5389991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20" name="직선 연결선 119">
              <a:extLst>
                <a:ext uri="{FF2B5EF4-FFF2-40B4-BE49-F238E27FC236}">
                  <a16:creationId xmlns:a16="http://schemas.microsoft.com/office/drawing/2014/main" id="{ED9A2F60-8DE1-4D90-893E-BF3275C444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01275" y="1303985"/>
              <a:ext cx="1553758" cy="3167333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1" name="원호 120">
              <a:extLst>
                <a:ext uri="{FF2B5EF4-FFF2-40B4-BE49-F238E27FC236}">
                  <a16:creationId xmlns:a16="http://schemas.microsoft.com/office/drawing/2014/main" id="{C58EDC39-1D42-43CF-B235-659B97CBE8E1}"/>
                </a:ext>
              </a:extLst>
            </p:cNvPr>
            <p:cNvSpPr/>
            <p:nvPr/>
          </p:nvSpPr>
          <p:spPr>
            <a:xfrm rot="1578377">
              <a:off x="6631415" y="1129162"/>
              <a:ext cx="350638" cy="3513220"/>
            </a:xfrm>
            <a:prstGeom prst="arc">
              <a:avLst>
                <a:gd name="adj1" fmla="val 16221808"/>
                <a:gd name="adj2" fmla="val 5389991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980D21E9-F758-4B5C-A961-A81DD9D3A912}"/>
                </a:ext>
              </a:extLst>
            </p:cNvPr>
            <p:cNvSpPr txBox="1"/>
            <p:nvPr/>
          </p:nvSpPr>
          <p:spPr>
            <a:xfrm rot="1374239">
              <a:off x="6881680" y="2907118"/>
              <a:ext cx="8502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/>
                <a:t>33 cm</a:t>
              </a:r>
              <a:endParaRPr lang="ko-KR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4611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21460" y="385930"/>
            <a:ext cx="2359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방법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C359F2-A5E9-4575-805F-DA6C7755D755}"/>
              </a:ext>
            </a:extLst>
          </p:cNvPr>
          <p:cNvSpPr txBox="1"/>
          <p:nvPr/>
        </p:nvSpPr>
        <p:spPr>
          <a:xfrm>
            <a:off x="620156" y="2682924"/>
            <a:ext cx="5971145" cy="2552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 algn="just" fontAlgn="base" latinLnBrk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우세안의 측정</a:t>
            </a:r>
            <a:r>
              <a:rPr lang="en-US" altLang="ko-KR" kern="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  <a:t>: O-ring test</a:t>
            </a:r>
            <a:endParaRPr lang="en-US" altLang="ko-KR" sz="1800" kern="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285750" indent="-285750" algn="just" fontAlgn="base">
              <a:lnSpc>
                <a:spcPct val="180000"/>
              </a:lnSpc>
              <a:buFont typeface="Arial" panose="020B0604020202020204" pitchFamily="34" charset="0"/>
              <a:buChar char="•"/>
            </a:pP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O-ring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위치를 카메라로 측정하여 우세안의 방향을 판단</a:t>
            </a:r>
            <a:endParaRPr lang="en-US" altLang="ko-KR" sz="1800" kern="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algn="just" fontAlgn="base">
              <a:lnSpc>
                <a:spcPct val="180000"/>
              </a:lnSpc>
            </a:pPr>
            <a:endParaRPr lang="ko-KR" altLang="en-US" kern="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ko-KR" altLang="en-US" dirty="0">
              <a:latin typeface="+mn-ea"/>
              <a:cs typeface="Microsoft GothicNeo" panose="020B0500000101010101" pitchFamily="50" charset="-127"/>
            </a:endParaRPr>
          </a:p>
        </p:txBody>
      </p:sp>
      <p:pic>
        <p:nvPicPr>
          <p:cNvPr id="7" name="그림 6" descr="사람, 실내이(가) 표시된 사진&#10;&#10;자동 생성된 설명">
            <a:extLst>
              <a:ext uri="{FF2B5EF4-FFF2-40B4-BE49-F238E27FC236}">
                <a16:creationId xmlns:a16="http://schemas.microsoft.com/office/drawing/2014/main" id="{268C6C47-9C52-42F0-9DA2-997D496CB4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237" y="1681979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597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82006" y="404664"/>
            <a:ext cx="3215162" cy="1233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결과 및 고찰</a:t>
            </a:r>
            <a:endParaRPr lang="en-US" altLang="ko-KR" sz="1100" dirty="0">
              <a:latin typeface="+mn-ea"/>
              <a:cs typeface="Microsoft GothicNeo" panose="020B05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+mn-ea"/>
                <a:cs typeface="Microsoft GothicNeo" panose="020B0500000101010101" pitchFamily="50" charset="-127"/>
              </a:rPr>
              <a:t>1. </a:t>
            </a:r>
            <a:r>
              <a:rPr lang="ko-KR" altLang="en-US" sz="2000" b="1" dirty="0">
                <a:latin typeface="+mn-ea"/>
                <a:cs typeface="Microsoft GothicNeo" panose="020B0500000101010101" pitchFamily="50" charset="-127"/>
              </a:rPr>
              <a:t>우세안의 방향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C359F2-A5E9-4575-805F-DA6C7755D755}"/>
              </a:ext>
            </a:extLst>
          </p:cNvPr>
          <p:cNvSpPr txBox="1"/>
          <p:nvPr/>
        </p:nvSpPr>
        <p:spPr>
          <a:xfrm>
            <a:off x="647448" y="2562845"/>
            <a:ext cx="6299439" cy="2774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 algn="l" fontAlgn="base" latinLnBrk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우세안의 방향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: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우안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19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명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(73.08 %), </a:t>
            </a:r>
            <a:r>
              <a:rPr lang="ko-KR" altLang="en-US" sz="1800" kern="0" spc="0" dirty="0" err="1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좌안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7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명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(26.92 %)</a:t>
            </a:r>
          </a:p>
          <a:p>
            <a:pPr marL="285750" marR="0" indent="-285750" algn="l" fontAlgn="base" latinLnBrk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altLang="ko-KR" sz="1800" kern="0" spc="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285750" marR="0" indent="-285750" algn="l" fontAlgn="base" latinLnBrk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우안 </a:t>
            </a:r>
            <a:r>
              <a:rPr lang="ko-KR" altLang="en-US" sz="1800" kern="0" spc="0" dirty="0" err="1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우세안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&gt; </a:t>
            </a:r>
            <a:r>
              <a:rPr lang="ko-KR" altLang="en-US" sz="1800" kern="0" spc="0" dirty="0" err="1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좌안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ko-KR" altLang="en-US" sz="1800" kern="0" spc="0" dirty="0" err="1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우세안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b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</a:b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선행연구 결과</a:t>
            </a:r>
            <a:r>
              <a:rPr lang="ko-KR" altLang="en-US" kern="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  <a:t>들과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 동일</a:t>
            </a:r>
            <a:r>
              <a:rPr lang="en-US" altLang="ko-KR" sz="1800" kern="0" spc="0" baseline="3000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[</a:t>
            </a:r>
            <a:r>
              <a:rPr lang="en-US" altLang="ko-KR" kern="0" baseline="30000" dirty="0">
                <a:solidFill>
                  <a:srgbClr val="000000"/>
                </a:solidFill>
                <a:latin typeface="+mn-ea"/>
                <a:cs typeface="Microsoft GothicNeo" panose="020B0500000101010101" pitchFamily="50" charset="-127"/>
              </a:rPr>
              <a:t>4,5</a:t>
            </a:r>
            <a:r>
              <a:rPr lang="en-US" altLang="ko-KR" sz="1800" kern="0" spc="0" baseline="30000" dirty="0">
                <a:solidFill>
                  <a:srgbClr val="000000"/>
                </a:solidFill>
                <a:effectLst/>
                <a:latin typeface="+mn-ea"/>
                <a:cs typeface="Microsoft GothicNeo" panose="020B0500000101010101" pitchFamily="50" charset="-127"/>
              </a:rPr>
              <a:t>]</a:t>
            </a:r>
            <a:endParaRPr lang="ko-KR" altLang="en-US" sz="1800" kern="0" spc="0" baseline="30000" dirty="0">
              <a:solidFill>
                <a:srgbClr val="000000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ko-KR" altLang="en-US" dirty="0">
              <a:latin typeface="+mn-ea"/>
              <a:cs typeface="Microsoft GothicNeo" panose="020B0500000101010101" pitchFamily="50" charset="-127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471F65B-15C6-476E-8472-3E2C5756F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097" name="_x240894880">
            <a:extLst>
              <a:ext uri="{FF2B5EF4-FFF2-40B4-BE49-F238E27FC236}">
                <a16:creationId xmlns:a16="http://schemas.microsoft.com/office/drawing/2014/main" id="{35FA45A6-D8B1-4303-BCE3-D1EC91712F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65" r="17552"/>
          <a:stretch/>
        </p:blipFill>
        <p:spPr bwMode="auto">
          <a:xfrm>
            <a:off x="6657976" y="1432048"/>
            <a:ext cx="4803783" cy="457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547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471F65B-15C6-476E-8472-3E2C5756F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0" name="차트 19">
            <a:extLst>
              <a:ext uri="{FF2B5EF4-FFF2-40B4-BE49-F238E27FC236}">
                <a16:creationId xmlns:a16="http://schemas.microsoft.com/office/drawing/2014/main" id="{44685C20-1431-423E-BB05-80651AC83D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7301105"/>
              </p:ext>
            </p:extLst>
          </p:nvPr>
        </p:nvGraphicFramePr>
        <p:xfrm>
          <a:off x="4571464" y="1972209"/>
          <a:ext cx="72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3E748779-6DFE-445B-96E5-BBF9C7AEDFB4}"/>
              </a:ext>
            </a:extLst>
          </p:cNvPr>
          <p:cNvSpPr txBox="1"/>
          <p:nvPr/>
        </p:nvSpPr>
        <p:spPr>
          <a:xfrm>
            <a:off x="5648392" y="2533852"/>
            <a:ext cx="15414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400" b="1" kern="0" spc="0" dirty="0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우안 </a:t>
            </a:r>
            <a:r>
              <a:rPr lang="ko-KR" altLang="en-US" sz="1400" b="1" kern="0" spc="0" dirty="0" err="1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우세안</a:t>
            </a:r>
            <a:endParaRPr lang="en-US" altLang="ko-KR" sz="1400" b="1" kern="0" spc="0" dirty="0">
              <a:solidFill>
                <a:schemeClr val="accent1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400" b="1" kern="0" spc="0" dirty="0">
                <a:solidFill>
                  <a:schemeClr val="accent1"/>
                </a:solidFill>
                <a:effectLst/>
                <a:latin typeface="+mn-ea"/>
                <a:cs typeface="Microsoft GothicNeo" panose="020B0500000101010101" pitchFamily="50" charset="-127"/>
              </a:rPr>
              <a:t>9.61±2.24 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0FED12D-40B4-4C20-92DD-128B4A2A4BF5}"/>
              </a:ext>
            </a:extLst>
          </p:cNvPr>
          <p:cNvSpPr txBox="1"/>
          <p:nvPr/>
        </p:nvSpPr>
        <p:spPr>
          <a:xfrm>
            <a:off x="10608994" y="4881898"/>
            <a:ext cx="14922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400" b="1" kern="0" spc="0" dirty="0" err="1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좌안</a:t>
            </a:r>
            <a:r>
              <a:rPr lang="ko-KR" altLang="en-US" sz="1400" b="1" kern="0" spc="0" dirty="0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 </a:t>
            </a:r>
            <a:r>
              <a:rPr lang="ko-KR" altLang="en-US" sz="1400" b="1" kern="0" spc="0" dirty="0" err="1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우세안</a:t>
            </a:r>
            <a:endParaRPr lang="en-US" altLang="ko-KR" sz="1400" b="1" kern="0" spc="0" dirty="0">
              <a:solidFill>
                <a:schemeClr val="accent2"/>
              </a:solidFill>
              <a:effectLst/>
              <a:latin typeface="+mn-ea"/>
              <a:cs typeface="Microsoft GothicNeo" panose="020B0500000101010101" pitchFamily="50" charset="-127"/>
            </a:endParaRPr>
          </a:p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400" b="1" kern="0" spc="0" dirty="0">
                <a:solidFill>
                  <a:schemeClr val="accent2"/>
                </a:solidFill>
                <a:effectLst/>
                <a:latin typeface="+mn-ea"/>
                <a:cs typeface="Microsoft GothicNeo" panose="020B0500000101010101" pitchFamily="50" charset="-127"/>
              </a:rPr>
              <a:t>9.37±1.52 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54E855-B62B-44BF-89CB-E5F75F556259}"/>
              </a:ext>
            </a:extLst>
          </p:cNvPr>
          <p:cNvSpPr txBox="1"/>
          <p:nvPr/>
        </p:nvSpPr>
        <p:spPr>
          <a:xfrm>
            <a:off x="425400" y="2611725"/>
            <a:ext cx="4102290" cy="2531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이측 방향 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30°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에서 최솟값</a:t>
            </a: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동일 각도 대비 이측 방향에서 더 큰 감소율</a:t>
            </a:r>
            <a:endParaRPr lang="en-US" altLang="ko-KR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dirty="0">
              <a:latin typeface="+mn-ea"/>
              <a:cs typeface="Microsoft GothicNeo" panose="020B05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 err="1">
                <a:latin typeface="+mn-ea"/>
                <a:cs typeface="Microsoft GothicNeo" panose="020B0500000101010101" pitchFamily="50" charset="-127"/>
              </a:rPr>
              <a:t>비우세안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:</a:t>
            </a:r>
            <a:r>
              <a:rPr lang="ko-KR" altLang="en-US" dirty="0">
                <a:latin typeface="+mn-ea"/>
                <a:cs typeface="Microsoft GothicNeo" panose="020B0500000101010101" pitchFamily="50" charset="-127"/>
              </a:rPr>
              <a:t> 주시방향에 따른 차이 </a:t>
            </a:r>
            <a:r>
              <a:rPr lang="en-US" altLang="ko-KR" dirty="0">
                <a:latin typeface="+mn-ea"/>
                <a:cs typeface="Microsoft GothicNeo" panose="020B0500000101010101" pitchFamily="50" charset="-127"/>
              </a:rPr>
              <a:t>X</a:t>
            </a:r>
            <a:endParaRPr lang="ko-KR" altLang="en-US" dirty="0">
              <a:latin typeface="+mn-ea"/>
              <a:cs typeface="Microsoft GothicNeo" panose="020B0500000101010101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29EF2-2572-4852-A059-A842C7545413}"/>
              </a:ext>
            </a:extLst>
          </p:cNvPr>
          <p:cNvSpPr txBox="1"/>
          <p:nvPr/>
        </p:nvSpPr>
        <p:spPr>
          <a:xfrm>
            <a:off x="582005" y="404664"/>
            <a:ext cx="8566231" cy="1233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dirty="0">
                <a:latin typeface="+mn-ea"/>
                <a:cs typeface="Microsoft GothicNeo" panose="020B0500000101010101" pitchFamily="50" charset="-127"/>
              </a:rPr>
              <a:t>결과 및 고찰</a:t>
            </a:r>
            <a:endParaRPr lang="en-US" altLang="ko-KR" sz="1100" b="1" dirty="0">
              <a:solidFill>
                <a:srgbClr val="0070C0"/>
              </a:solidFill>
              <a:latin typeface="+mn-ea"/>
              <a:cs typeface="Microsoft GothicNeo" panose="020B05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+mn-ea"/>
                <a:cs typeface="Microsoft GothicNeo" panose="020B0500000101010101" pitchFamily="50" charset="-127"/>
              </a:rPr>
              <a:t>2. </a:t>
            </a:r>
            <a:r>
              <a:rPr lang="ko-KR" altLang="en-US" sz="2000" b="1" dirty="0">
                <a:latin typeface="+mn-ea"/>
                <a:cs typeface="Microsoft GothicNeo" panose="020B0500000101010101" pitchFamily="50" charset="-127"/>
              </a:rPr>
              <a:t>안구 우세 방향과 수평 주시방향에 따른 </a:t>
            </a:r>
            <a:r>
              <a:rPr lang="ko-KR" altLang="en-US" sz="2000" b="1" dirty="0" err="1">
                <a:latin typeface="+mn-ea"/>
                <a:cs typeface="Microsoft GothicNeo" panose="020B0500000101010101" pitchFamily="50" charset="-127"/>
              </a:rPr>
              <a:t>최대조절력</a:t>
            </a:r>
            <a:r>
              <a:rPr lang="ko-KR" altLang="en-US" sz="2000" b="1" dirty="0">
                <a:latin typeface="+mn-ea"/>
                <a:cs typeface="Microsoft GothicNeo" panose="020B0500000101010101" pitchFamily="50" charset="-127"/>
              </a:rPr>
              <a:t> 변화</a:t>
            </a:r>
          </a:p>
        </p:txBody>
      </p:sp>
    </p:spTree>
    <p:extLst>
      <p:ext uri="{BB962C8B-B14F-4D97-AF65-F5344CB8AC3E}">
        <p14:creationId xmlns:p14="http://schemas.microsoft.com/office/powerpoint/2010/main" val="997311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2524</TotalTime>
  <Words>1584</Words>
  <Application>Microsoft Office PowerPoint</Application>
  <PresentationFormat>와이드스크린</PresentationFormat>
  <Paragraphs>254</Paragraphs>
  <Slides>24</Slides>
  <Notes>24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33" baseType="lpstr">
      <vt:lpstr>Microsoft GothicNeo</vt:lpstr>
      <vt:lpstr>굴림</vt:lpstr>
      <vt:lpstr>맑은 고딕</vt:lpstr>
      <vt:lpstr>바탕</vt:lpstr>
      <vt:lpstr>휴먼명조</vt:lpstr>
      <vt:lpstr>Arial</vt:lpstr>
      <vt:lpstr>Arial Rounded MT Bold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동공크기가 멀티포컬콘택트렌즈 착용 시 시력 및 시기능에 미치는 영향</dc:title>
  <dc:creator>홍소희</dc:creator>
  <cp:lastModifiedBy>MJ</cp:lastModifiedBy>
  <cp:revision>207</cp:revision>
  <dcterms:created xsi:type="dcterms:W3CDTF">2018-09-05T07:05:00Z</dcterms:created>
  <dcterms:modified xsi:type="dcterms:W3CDTF">2021-12-02T10:07:11Z</dcterms:modified>
</cp:coreProperties>
</file>