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66" d="100"/>
          <a:sy n="66" d="100"/>
        </p:scale>
        <p:origin x="444" y="-1710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chemeClr val="tx1">
              <a:lumMod val="75000"/>
              <a:lumOff val="25000"/>
            </a:schemeClr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단안의 가성근시와 원거리 교정시력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임상연구</a:t>
            </a:r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latinLnBrk="0"/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김성진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방상택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4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김기홍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1,*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4400" baseline="30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/>
            <a:r>
              <a:rPr lang="ko-KR" altLang="en-US" sz="44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대구가톨릭대학교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안경광학과</a:t>
            </a:r>
            <a:endParaRPr kumimoji="1" lang="ko-KR" altLang="en-US" sz="4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7961023" cy="7837289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8641110" y="5051523"/>
            <a:ext cx="12451591" cy="7822091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3026871"/>
            <a:ext cx="20588315" cy="11620895"/>
            <a:chOff x="507976" y="11564844"/>
            <a:chExt cx="20620087" cy="12192381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564844"/>
              <a:ext cx="20285158" cy="956207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095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5378BB-9202-9F47-A4DC-69DD4A155EBE}"/>
              </a:ext>
            </a:extLst>
          </p:cNvPr>
          <p:cNvGrpSpPr/>
          <p:nvPr/>
        </p:nvGrpSpPr>
        <p:grpSpPr>
          <a:xfrm>
            <a:off x="481429" y="25059008"/>
            <a:ext cx="10116825" cy="6112949"/>
            <a:chOff x="560593" y="24225365"/>
            <a:chExt cx="10122519" cy="6955018"/>
          </a:xfrm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8638A797-6818-C241-8658-D7FB33162F9C}"/>
                </a:ext>
              </a:extLst>
            </p:cNvPr>
            <p:cNvSpPr/>
            <p:nvPr/>
          </p:nvSpPr>
          <p:spPr bwMode="auto">
            <a:xfrm>
              <a:off x="560593" y="24559983"/>
              <a:ext cx="10122519" cy="66204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9" name="모서리가 둥근 직사각형 58"/>
            <p:cNvSpPr/>
            <p:nvPr/>
          </p:nvSpPr>
          <p:spPr bwMode="auto">
            <a:xfrm>
              <a:off x="684448" y="24225365"/>
              <a:ext cx="9826275" cy="705600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F8CD25-4976-A54A-80A8-04D2AB445846}"/>
              </a:ext>
            </a:extLst>
          </p:cNvPr>
          <p:cNvGrpSpPr/>
          <p:nvPr/>
        </p:nvGrpSpPr>
        <p:grpSpPr>
          <a:xfrm>
            <a:off x="10975195" y="25059008"/>
            <a:ext cx="10117506" cy="6112949"/>
            <a:chOff x="11007969" y="24247705"/>
            <a:chExt cx="10123200" cy="6955018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F158DD6-0D08-F14A-9712-B895C6848514}"/>
                </a:ext>
              </a:extLst>
            </p:cNvPr>
            <p:cNvSpPr/>
            <p:nvPr/>
          </p:nvSpPr>
          <p:spPr bwMode="auto">
            <a:xfrm>
              <a:off x="11007969" y="24586266"/>
              <a:ext cx="10123200" cy="661645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1233398" y="24247705"/>
              <a:ext cx="9721080" cy="705600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022E9DF-D032-41A3-B5F3-A47229758B2C}"/>
              </a:ext>
            </a:extLst>
          </p:cNvPr>
          <p:cNvSpPr txBox="1"/>
          <p:nvPr/>
        </p:nvSpPr>
        <p:spPr>
          <a:xfrm>
            <a:off x="645530" y="6424230"/>
            <a:ext cx="76234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스마트폰의 과다 이용으로 근거리 시력의 피로증상과 함께 원거리 근시안이 늘어나는 추세에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 [1]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근거리 과대 사용에 대응하여 안 내 부속물의 보상적 변화로 인하여 원거리 시력에 영향을 미칠 것으로 </a:t>
            </a:r>
            <a:r>
              <a:rPr lang="ko-KR" altLang="en-US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추정이 된다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2].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 연구는 근거리 이용의 과다로 인한 조절반응의 변화와 원거리 교정시력 간의 영향관계를 밝혀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향후 원거리 시력의 교정에 이어서 기준안과 비 기준안에 대하여 연구하고자 하였다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77A0862-A8F7-45C4-A290-669278DD6BCC}"/>
              </a:ext>
            </a:extLst>
          </p:cNvPr>
          <p:cNvSpPr txBox="1"/>
          <p:nvPr/>
        </p:nvSpPr>
        <p:spPr>
          <a:xfrm>
            <a:off x="605214" y="26384126"/>
            <a:ext cx="982074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조절반응진폭과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원거리 시력과 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(+)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방향으로 유의한 영향관계에 있었다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조절반응진폭이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2.00 D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이하 가성근시자의 경우 원거리 시력교정에 한계가 있었다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따라서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시기능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훈련을 통해 단안의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조절반응진폭을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확장할 경우 원거리 시력교정에 도움이 될 것으로 추정된다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3F52D5D-A968-4C70-B919-C713B79EF911}"/>
              </a:ext>
            </a:extLst>
          </p:cNvPr>
          <p:cNvSpPr/>
          <p:nvPr/>
        </p:nvSpPr>
        <p:spPr bwMode="auto">
          <a:xfrm>
            <a:off x="11046300" y="25976748"/>
            <a:ext cx="10046401" cy="48506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[1] </a:t>
            </a:r>
            <a:r>
              <a:rPr lang="en-US" altLang="ko-KR" sz="2700" dirty="0"/>
              <a:t>Kwon KL, Kim </a:t>
            </a:r>
            <a:r>
              <a:rPr lang="en-US" altLang="ko-KR" sz="2700" dirty="0" err="1"/>
              <a:t>Hj</a:t>
            </a:r>
            <a:r>
              <a:rPr lang="en-US" altLang="ko-KR" sz="2700" dirty="0"/>
              <a:t> et al.: The functional change of </a:t>
            </a:r>
            <a:r>
              <a:rPr lang="en-US" altLang="ko-KR" sz="2700" dirty="0" err="1"/>
              <a:t>accomm</a:t>
            </a:r>
            <a:r>
              <a:rPr lang="en-US" altLang="ko-KR" sz="2700" dirty="0"/>
              <a:t> </a:t>
            </a:r>
            <a:r>
              <a:rPr lang="en-US" altLang="ko-KR" sz="2700" dirty="0" err="1"/>
              <a:t>odation</a:t>
            </a:r>
            <a:r>
              <a:rPr lang="en-US" altLang="ko-KR" sz="2700" dirty="0"/>
              <a:t> and convergence in the mid-forties by using </a:t>
            </a:r>
            <a:r>
              <a:rPr lang="en-US" altLang="ko-KR" sz="2700" dirty="0" err="1"/>
              <a:t>smarph</a:t>
            </a:r>
            <a:r>
              <a:rPr lang="en-US" altLang="ko-KR" sz="2700" dirty="0"/>
              <a:t> one. J Korea </a:t>
            </a:r>
            <a:r>
              <a:rPr lang="en-US" altLang="ko-KR" sz="2700" dirty="0" err="1"/>
              <a:t>Ophthalmol</a:t>
            </a:r>
            <a:r>
              <a:rPr lang="en-US" altLang="ko-KR" sz="2700" dirty="0"/>
              <a:t> Soc. 2016;21(2),127-135.</a:t>
            </a:r>
          </a:p>
          <a:p>
            <a:pPr algn="just"/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[2] </a:t>
            </a:r>
            <a:r>
              <a:rPr lang="en-US" altLang="ko-KR" sz="2700" dirty="0"/>
              <a:t>Lee JS, Lim DW et al.: Normative measurements of </a:t>
            </a:r>
            <a:r>
              <a:rPr lang="en-US" altLang="ko-KR" sz="2700" dirty="0" err="1"/>
              <a:t>korea</a:t>
            </a:r>
            <a:r>
              <a:rPr lang="en-US" altLang="ko-KR" sz="2700" dirty="0"/>
              <a:t> orbital structures revealed by computerized tomography. Acta </a:t>
            </a:r>
            <a:r>
              <a:rPr lang="en-US" altLang="ko-KR" sz="2700" dirty="0" err="1"/>
              <a:t>Ophthalmol</a:t>
            </a:r>
            <a:r>
              <a:rPr lang="en-US" altLang="ko-KR" sz="2700" dirty="0"/>
              <a:t> Scand. 2001;79(2),197-200.</a:t>
            </a:r>
          </a:p>
          <a:p>
            <a:r>
              <a:rPr lang="en-US" altLang="ko-KR" sz="2700" dirty="0"/>
              <a:t>DOI: https://doi.org/10.1034/j.1600-0420.2001.079002197.x</a:t>
            </a:r>
          </a:p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[3] </a:t>
            </a:r>
            <a:r>
              <a:rPr lang="en-US" altLang="ko-KR" sz="2700" dirty="0"/>
              <a:t>Kim SJ, Kim KH: Methods of determining near addition in presbyopia using the accommodative response. J Korean Ophthalmic </a:t>
            </a:r>
            <a:r>
              <a:rPr lang="en-US" altLang="ko-KR" sz="2700" dirty="0" err="1"/>
              <a:t>Opt</a:t>
            </a:r>
            <a:r>
              <a:rPr lang="en-US" altLang="ko-KR" sz="2700" dirty="0"/>
              <a:t> Soc.2020; 25(4), 379-393.</a:t>
            </a:r>
          </a:p>
          <a:p>
            <a:r>
              <a:rPr lang="en-US" altLang="ko-KR" sz="2700" dirty="0"/>
              <a:t>DOI: https://doi.org/10.14479/jkoos.2020.25.4.379</a:t>
            </a:r>
          </a:p>
          <a:p>
            <a:endParaRPr lang="en-US" altLang="ko-KR" sz="2700" dirty="0"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1EF101F-C7C7-498F-8384-558C51182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3080" y="6301833"/>
            <a:ext cx="11650963" cy="416316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10813C2-E87B-4F58-BC6A-B3592B9BDB27}"/>
              </a:ext>
            </a:extLst>
          </p:cNvPr>
          <p:cNvSpPr txBox="1"/>
          <p:nvPr/>
        </p:nvSpPr>
        <p:spPr>
          <a:xfrm>
            <a:off x="8805211" y="10663158"/>
            <a:ext cx="12650249" cy="1945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Exam far distance of visual acuity : dynamic refraction exam (3.00 m)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Exam far distance of visual acuity : static refraction exam(0.33 m)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Response Amplitude(RA) = (3-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원거리 굴절도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)+</a:t>
            </a:r>
            <a:r>
              <a:rPr lang="ko-KR" altLang="en-US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근거리 굴절도 </a:t>
            </a:r>
            <a:r>
              <a: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[3]</a:t>
            </a:r>
            <a:endParaRPr lang="en-US" sz="2796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6" name="그림 15" descr="테이블이(가) 표시된 사진&#10;&#10;자동 생성된 설명">
            <a:extLst>
              <a:ext uri="{FF2B5EF4-FFF2-40B4-BE49-F238E27FC236}">
                <a16:creationId xmlns:a16="http://schemas.microsoft.com/office/drawing/2014/main" id="{B2CAB3A7-380A-4B04-A7C8-05B0E0147F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14" y="14141685"/>
            <a:ext cx="9549515" cy="10506081"/>
          </a:xfrm>
          <a:prstGeom prst="rect">
            <a:avLst/>
          </a:prstGeom>
        </p:spPr>
      </p:pic>
      <p:pic>
        <p:nvPicPr>
          <p:cNvPr id="18" name="그림 17" descr="테이블이(가) 표시된 사진&#10;&#10;자동 생성된 설명">
            <a:extLst>
              <a:ext uri="{FF2B5EF4-FFF2-40B4-BE49-F238E27FC236}">
                <a16:creationId xmlns:a16="http://schemas.microsoft.com/office/drawing/2014/main" id="{AFEF3CF7-86EB-4304-8D00-BF493DD624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549" y="14235827"/>
            <a:ext cx="10281564" cy="10175109"/>
          </a:xfrm>
          <a:prstGeom prst="rect">
            <a:avLst/>
          </a:prstGeom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7EDE53FF-51ED-4523-A984-751B82D04E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0017" y="618570"/>
            <a:ext cx="4030228" cy="400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294</Words>
  <Application>Microsoft Office PowerPoint</Application>
  <PresentationFormat>사용자 지정</PresentationFormat>
  <Paragraphs>29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Malgun Gothic</vt:lpstr>
      <vt:lpstr>Malgun Gothic</vt:lpstr>
      <vt:lpstr>Calibri</vt:lpstr>
      <vt:lpstr>Wingdings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김성진</cp:lastModifiedBy>
  <cp:revision>233</cp:revision>
  <dcterms:created xsi:type="dcterms:W3CDTF">2007-11-27T23:16:29Z</dcterms:created>
  <dcterms:modified xsi:type="dcterms:W3CDTF">2021-12-01T13:06:06Z</dcterms:modified>
</cp:coreProperties>
</file>