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8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9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0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1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sldIdLst>
    <p:sldId id="256" r:id="rId5"/>
    <p:sldId id="257" r:id="rId6"/>
    <p:sldId id="302" r:id="rId7"/>
    <p:sldId id="304" r:id="rId8"/>
    <p:sldId id="314" r:id="rId9"/>
    <p:sldId id="313" r:id="rId10"/>
    <p:sldId id="305" r:id="rId11"/>
    <p:sldId id="315" r:id="rId12"/>
    <p:sldId id="316" r:id="rId13"/>
    <p:sldId id="317" r:id="rId14"/>
    <p:sldId id="350" r:id="rId15"/>
    <p:sldId id="311" r:id="rId16"/>
    <p:sldId id="318" r:id="rId17"/>
    <p:sldId id="322" r:id="rId18"/>
    <p:sldId id="320" r:id="rId19"/>
    <p:sldId id="328" r:id="rId20"/>
    <p:sldId id="340" r:id="rId21"/>
    <p:sldId id="326" r:id="rId22"/>
    <p:sldId id="330" r:id="rId23"/>
    <p:sldId id="348" r:id="rId24"/>
    <p:sldId id="331" r:id="rId25"/>
    <p:sldId id="334" r:id="rId26"/>
    <p:sldId id="291" r:id="rId27"/>
  </p:sldIdLst>
  <p:sldSz cx="12192000" cy="6858000"/>
  <p:notesSz cx="9947275" cy="68151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AAE3FC"/>
    <a:srgbClr val="E5F7FF"/>
    <a:srgbClr val="C6EDFE"/>
    <a:srgbClr val="CCFFFF"/>
    <a:srgbClr val="FDDBF4"/>
    <a:srgbClr val="EA54AA"/>
    <a:srgbClr val="FAB4E8"/>
    <a:srgbClr val="BB1775"/>
    <a:srgbClr val="EA5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17" autoAdjust="0"/>
    <p:restoredTop sz="83469" autoAdjust="0"/>
  </p:normalViewPr>
  <p:slideViewPr>
    <p:cSldViewPr snapToGrid="0">
      <p:cViewPr varScale="1">
        <p:scale>
          <a:sx n="64" d="100"/>
          <a:sy n="64" d="100"/>
        </p:scale>
        <p:origin x="86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89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54637;&#49328;&#54868;\DPPH\211110%20(IPN%20X)\1H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536;&#47000;&#54532;&amp;&#50641;&#49472;\&#44228;&#49328;%20&#44536;&#47000;&#54532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536;&#47000;&#54532;&amp;&#50641;&#49472;\&#44228;&#49328;%20&#44536;&#47000;&#54532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536;&#47000;&#54532;&amp;&#50641;&#49472;\&#44228;&#49328;%20&#44536;&#47000;&#54532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536;&#47000;&#54532;&amp;&#50641;&#49472;\&#44228;&#49328;%20&#44536;&#47000;&#54532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536;&#47000;&#54532;&amp;&#50641;&#49472;\&#44228;&#49328;%20&#44536;&#47000;&#54532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44536;&#47000;&#54532;&amp;&#50641;&#49472;\&#44228;&#49328;%20&#44536;&#47000;&#54532;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'1H'!$N$1</c:f>
              <c:strCache>
                <c:ptCount val="1"/>
                <c:pt idx="0">
                  <c:v>DPPH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'1H'!$M$2:$M$82</c:f>
              <c:numCache>
                <c:formatCode>General</c:formatCode>
                <c:ptCount val="81"/>
                <c:pt idx="0">
                  <c:v>700</c:v>
                </c:pt>
                <c:pt idx="20">
                  <c:v>600</c:v>
                </c:pt>
                <c:pt idx="40">
                  <c:v>500</c:v>
                </c:pt>
                <c:pt idx="60">
                  <c:v>400</c:v>
                </c:pt>
                <c:pt idx="80">
                  <c:v>300</c:v>
                </c:pt>
              </c:numCache>
            </c:numRef>
          </c:cat>
          <c:val>
            <c:numRef>
              <c:f>'1H'!$N$2:$N$82</c:f>
              <c:numCache>
                <c:formatCode>General</c:formatCode>
                <c:ptCount val="81"/>
                <c:pt idx="0">
                  <c:v>0.469164103</c:v>
                </c:pt>
                <c:pt idx="1">
                  <c:v>0.49869865200000002</c:v>
                </c:pt>
                <c:pt idx="2">
                  <c:v>0.52617764499999997</c:v>
                </c:pt>
                <c:pt idx="3">
                  <c:v>0.55668211000000001</c:v>
                </c:pt>
                <c:pt idx="4">
                  <c:v>0.58583933099999996</c:v>
                </c:pt>
                <c:pt idx="5">
                  <c:v>0.61461049300000004</c:v>
                </c:pt>
                <c:pt idx="6">
                  <c:v>0.64249914900000005</c:v>
                </c:pt>
                <c:pt idx="7">
                  <c:v>0.66950923200000001</c:v>
                </c:pt>
                <c:pt idx="8">
                  <c:v>0.69520896700000001</c:v>
                </c:pt>
                <c:pt idx="9">
                  <c:v>0.72107374700000004</c:v>
                </c:pt>
                <c:pt idx="10">
                  <c:v>0.74610334599999995</c:v>
                </c:pt>
                <c:pt idx="11">
                  <c:v>0.77072691900000001</c:v>
                </c:pt>
                <c:pt idx="12">
                  <c:v>0.79908162400000005</c:v>
                </c:pt>
                <c:pt idx="13">
                  <c:v>0.825446546</c:v>
                </c:pt>
                <c:pt idx="14">
                  <c:v>0.85272038000000006</c:v>
                </c:pt>
                <c:pt idx="15">
                  <c:v>0.88114798100000002</c:v>
                </c:pt>
                <c:pt idx="16">
                  <c:v>0.90754371899999997</c:v>
                </c:pt>
                <c:pt idx="17">
                  <c:v>0.93780112299999996</c:v>
                </c:pt>
                <c:pt idx="18">
                  <c:v>0.97307431700000002</c:v>
                </c:pt>
                <c:pt idx="19">
                  <c:v>1.0045249460000001</c:v>
                </c:pt>
                <c:pt idx="20">
                  <c:v>1.0363277200000001</c:v>
                </c:pt>
                <c:pt idx="21">
                  <c:v>1.0735328200000001</c:v>
                </c:pt>
                <c:pt idx="22">
                  <c:v>1.111519098</c:v>
                </c:pt>
                <c:pt idx="23">
                  <c:v>1.1556581260000001</c:v>
                </c:pt>
                <c:pt idx="24">
                  <c:v>1.202381492</c:v>
                </c:pt>
                <c:pt idx="25">
                  <c:v>1.255666256</c:v>
                </c:pt>
                <c:pt idx="26">
                  <c:v>1.3205668930000001</c:v>
                </c:pt>
                <c:pt idx="27">
                  <c:v>1.390965939</c:v>
                </c:pt>
                <c:pt idx="28">
                  <c:v>1.4684971570000001</c:v>
                </c:pt>
                <c:pt idx="29">
                  <c:v>1.5585570339999999</c:v>
                </c:pt>
                <c:pt idx="30">
                  <c:v>1.6568658350000001</c:v>
                </c:pt>
                <c:pt idx="31">
                  <c:v>1.7695326810000001</c:v>
                </c:pt>
                <c:pt idx="32">
                  <c:v>1.8639005420000001</c:v>
                </c:pt>
                <c:pt idx="33">
                  <c:v>1.951418042</c:v>
                </c:pt>
                <c:pt idx="34">
                  <c:v>2.025411606</c:v>
                </c:pt>
                <c:pt idx="35">
                  <c:v>2.070026398</c:v>
                </c:pt>
                <c:pt idx="36">
                  <c:v>2.0985236170000001</c:v>
                </c:pt>
                <c:pt idx="37">
                  <c:v>2.0945992470000001</c:v>
                </c:pt>
                <c:pt idx="38">
                  <c:v>2.0668540000000002</c:v>
                </c:pt>
                <c:pt idx="39">
                  <c:v>1.9842405320000001</c:v>
                </c:pt>
                <c:pt idx="40">
                  <c:v>1.909139514</c:v>
                </c:pt>
                <c:pt idx="41">
                  <c:v>1.8160697219999999</c:v>
                </c:pt>
                <c:pt idx="42">
                  <c:v>1.6962322000000001</c:v>
                </c:pt>
                <c:pt idx="43">
                  <c:v>1.571923256</c:v>
                </c:pt>
                <c:pt idx="44">
                  <c:v>1.456622243</c:v>
                </c:pt>
                <c:pt idx="45">
                  <c:v>1.339676976</c:v>
                </c:pt>
                <c:pt idx="46">
                  <c:v>1.228671074</c:v>
                </c:pt>
                <c:pt idx="47">
                  <c:v>1.1292136909999999</c:v>
                </c:pt>
                <c:pt idx="48">
                  <c:v>1.0364240410000001</c:v>
                </c:pt>
                <c:pt idx="49">
                  <c:v>0.95650404700000002</c:v>
                </c:pt>
                <c:pt idx="50">
                  <c:v>0.889041364</c:v>
                </c:pt>
                <c:pt idx="51">
                  <c:v>0.83348375600000002</c:v>
                </c:pt>
                <c:pt idx="52">
                  <c:v>0.78678399300000001</c:v>
                </c:pt>
                <c:pt idx="53">
                  <c:v>0.74777555500000004</c:v>
                </c:pt>
                <c:pt idx="54">
                  <c:v>0.71163255000000003</c:v>
                </c:pt>
                <c:pt idx="55">
                  <c:v>0.678689718</c:v>
                </c:pt>
                <c:pt idx="56">
                  <c:v>0.64687514300000004</c:v>
                </c:pt>
                <c:pt idx="57">
                  <c:v>0.62020683300000001</c:v>
                </c:pt>
                <c:pt idx="58">
                  <c:v>0.59971827300000002</c:v>
                </c:pt>
                <c:pt idx="59">
                  <c:v>0.58479875299999995</c:v>
                </c:pt>
                <c:pt idx="60">
                  <c:v>0.57888060799999996</c:v>
                </c:pt>
                <c:pt idx="61">
                  <c:v>0.58352518099999995</c:v>
                </c:pt>
                <c:pt idx="62">
                  <c:v>0.60167366300000003</c:v>
                </c:pt>
                <c:pt idx="63">
                  <c:v>0.63231253600000004</c:v>
                </c:pt>
                <c:pt idx="64">
                  <c:v>0.67711991100000002</c:v>
                </c:pt>
                <c:pt idx="65">
                  <c:v>0.73231923600000004</c:v>
                </c:pt>
                <c:pt idx="66">
                  <c:v>0.80098086599999996</c:v>
                </c:pt>
                <c:pt idx="67">
                  <c:v>0.87603861100000002</c:v>
                </c:pt>
                <c:pt idx="68">
                  <c:v>0.97101390399999998</c:v>
                </c:pt>
                <c:pt idx="69">
                  <c:v>1.1153450009999999</c:v>
                </c:pt>
                <c:pt idx="70">
                  <c:v>1.35562706</c:v>
                </c:pt>
                <c:pt idx="71">
                  <c:v>1.7236754889999999</c:v>
                </c:pt>
                <c:pt idx="72">
                  <c:v>2.1168947220000001</c:v>
                </c:pt>
                <c:pt idx="73">
                  <c:v>2.3451170920000002</c:v>
                </c:pt>
                <c:pt idx="74">
                  <c:v>2.4481992720000001</c:v>
                </c:pt>
                <c:pt idx="75">
                  <c:v>2.46911025</c:v>
                </c:pt>
                <c:pt idx="76">
                  <c:v>2.4559905529999999</c:v>
                </c:pt>
                <c:pt idx="77">
                  <c:v>2.3721542360000001</c:v>
                </c:pt>
                <c:pt idx="78">
                  <c:v>2.1542928219999999</c:v>
                </c:pt>
                <c:pt idx="79">
                  <c:v>1.955514789</c:v>
                </c:pt>
                <c:pt idx="80">
                  <c:v>1.7939112189999999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681-4A1F-92E9-05BF35967C72}"/>
            </c:ext>
          </c:extLst>
        </c:ser>
        <c:ser>
          <c:idx val="1"/>
          <c:order val="1"/>
          <c:tx>
            <c:strRef>
              <c:f>'1H'!$O$1</c:f>
              <c:strCache>
                <c:ptCount val="1"/>
                <c:pt idx="0">
                  <c:v>기본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'1H'!$M$2:$M$82</c:f>
              <c:numCache>
                <c:formatCode>General</c:formatCode>
                <c:ptCount val="81"/>
                <c:pt idx="0">
                  <c:v>700</c:v>
                </c:pt>
                <c:pt idx="20">
                  <c:v>600</c:v>
                </c:pt>
                <c:pt idx="40">
                  <c:v>500</c:v>
                </c:pt>
                <c:pt idx="60">
                  <c:v>400</c:v>
                </c:pt>
                <c:pt idx="80">
                  <c:v>300</c:v>
                </c:pt>
              </c:numCache>
            </c:numRef>
          </c:cat>
          <c:val>
            <c:numRef>
              <c:f>'1H'!$O$2:$O$82</c:f>
              <c:numCache>
                <c:formatCode>General</c:formatCode>
                <c:ptCount val="81"/>
                <c:pt idx="0">
                  <c:v>0.45023614200000001</c:v>
                </c:pt>
                <c:pt idx="1">
                  <c:v>0.47715711599999999</c:v>
                </c:pt>
                <c:pt idx="2">
                  <c:v>0.50381445899999999</c:v>
                </c:pt>
                <c:pt idx="3">
                  <c:v>0.53310400300000005</c:v>
                </c:pt>
                <c:pt idx="4">
                  <c:v>0.56107056099999997</c:v>
                </c:pt>
                <c:pt idx="5">
                  <c:v>0.58608949200000005</c:v>
                </c:pt>
                <c:pt idx="6">
                  <c:v>0.61290061500000004</c:v>
                </c:pt>
                <c:pt idx="7">
                  <c:v>0.63881224400000003</c:v>
                </c:pt>
                <c:pt idx="8">
                  <c:v>0.66478902100000004</c:v>
                </c:pt>
                <c:pt idx="9">
                  <c:v>0.68896394999999999</c:v>
                </c:pt>
                <c:pt idx="10">
                  <c:v>0.71075320200000003</c:v>
                </c:pt>
                <c:pt idx="11">
                  <c:v>0.73600298200000003</c:v>
                </c:pt>
                <c:pt idx="12">
                  <c:v>0.76121288499999995</c:v>
                </c:pt>
                <c:pt idx="13">
                  <c:v>0.78680038500000005</c:v>
                </c:pt>
                <c:pt idx="14">
                  <c:v>0.81119221500000005</c:v>
                </c:pt>
                <c:pt idx="15">
                  <c:v>0.83681041</c:v>
                </c:pt>
                <c:pt idx="16">
                  <c:v>0.86082458500000003</c:v>
                </c:pt>
                <c:pt idx="17">
                  <c:v>0.890692174</c:v>
                </c:pt>
                <c:pt idx="18">
                  <c:v>0.92090928599999999</c:v>
                </c:pt>
                <c:pt idx="19">
                  <c:v>0.95222389699999999</c:v>
                </c:pt>
                <c:pt idx="20">
                  <c:v>0.98104637900000002</c:v>
                </c:pt>
                <c:pt idx="21">
                  <c:v>1.0147380829999999</c:v>
                </c:pt>
                <c:pt idx="22">
                  <c:v>1.05575335</c:v>
                </c:pt>
                <c:pt idx="23">
                  <c:v>1.093631864</c:v>
                </c:pt>
                <c:pt idx="24">
                  <c:v>1.1394562720000001</c:v>
                </c:pt>
                <c:pt idx="25">
                  <c:v>1.190637231</c:v>
                </c:pt>
                <c:pt idx="26">
                  <c:v>1.249107838</c:v>
                </c:pt>
                <c:pt idx="27">
                  <c:v>1.3104104999999999</c:v>
                </c:pt>
                <c:pt idx="28">
                  <c:v>1.3865671159999999</c:v>
                </c:pt>
                <c:pt idx="29">
                  <c:v>1.4777553080000001</c:v>
                </c:pt>
                <c:pt idx="30">
                  <c:v>1.5677095649999999</c:v>
                </c:pt>
                <c:pt idx="31">
                  <c:v>1.663160682</c:v>
                </c:pt>
                <c:pt idx="32">
                  <c:v>1.753634334</c:v>
                </c:pt>
                <c:pt idx="33">
                  <c:v>1.8469463589999999</c:v>
                </c:pt>
                <c:pt idx="34">
                  <c:v>1.908878326</c:v>
                </c:pt>
                <c:pt idx="35">
                  <c:v>1.958079576</c:v>
                </c:pt>
                <c:pt idx="36">
                  <c:v>1.9714255329999999</c:v>
                </c:pt>
                <c:pt idx="37">
                  <c:v>1.9679300790000001</c:v>
                </c:pt>
                <c:pt idx="38">
                  <c:v>1.938795209</c:v>
                </c:pt>
                <c:pt idx="39">
                  <c:v>1.8806952240000001</c:v>
                </c:pt>
                <c:pt idx="40">
                  <c:v>1.795334816</c:v>
                </c:pt>
                <c:pt idx="41">
                  <c:v>1.699209929</c:v>
                </c:pt>
                <c:pt idx="42">
                  <c:v>1.590533972</c:v>
                </c:pt>
                <c:pt idx="43">
                  <c:v>1.472150445</c:v>
                </c:pt>
                <c:pt idx="44">
                  <c:v>1.360631943</c:v>
                </c:pt>
                <c:pt idx="45">
                  <c:v>1.248735785</c:v>
                </c:pt>
                <c:pt idx="46">
                  <c:v>1.1434003109999999</c:v>
                </c:pt>
                <c:pt idx="47">
                  <c:v>1.0491429569999999</c:v>
                </c:pt>
                <c:pt idx="48">
                  <c:v>0.96062123799999999</c:v>
                </c:pt>
                <c:pt idx="49">
                  <c:v>0.88594156499999999</c:v>
                </c:pt>
                <c:pt idx="50">
                  <c:v>0.82227832099999998</c:v>
                </c:pt>
                <c:pt idx="51">
                  <c:v>0.77038717300000004</c:v>
                </c:pt>
                <c:pt idx="52">
                  <c:v>0.72808343200000003</c:v>
                </c:pt>
                <c:pt idx="53">
                  <c:v>0.69323039099999995</c:v>
                </c:pt>
                <c:pt idx="54">
                  <c:v>0.66075319099999996</c:v>
                </c:pt>
                <c:pt idx="55">
                  <c:v>0.63118559100000005</c:v>
                </c:pt>
                <c:pt idx="56">
                  <c:v>0.60584229199999995</c:v>
                </c:pt>
                <c:pt idx="57">
                  <c:v>0.58418363299999998</c:v>
                </c:pt>
                <c:pt idx="58">
                  <c:v>0.56876963400000002</c:v>
                </c:pt>
                <c:pt idx="59">
                  <c:v>0.55969059499999996</c:v>
                </c:pt>
                <c:pt idx="60">
                  <c:v>0.56076616099999999</c:v>
                </c:pt>
                <c:pt idx="61">
                  <c:v>0.57018154899999995</c:v>
                </c:pt>
                <c:pt idx="62">
                  <c:v>0.59398943199999998</c:v>
                </c:pt>
                <c:pt idx="63">
                  <c:v>0.62985193699999997</c:v>
                </c:pt>
                <c:pt idx="64">
                  <c:v>0.67909091700000002</c:v>
                </c:pt>
                <c:pt idx="65">
                  <c:v>0.73894280199999995</c:v>
                </c:pt>
                <c:pt idx="66">
                  <c:v>0.80989170099999996</c:v>
                </c:pt>
                <c:pt idx="67">
                  <c:v>0.88808780899999995</c:v>
                </c:pt>
                <c:pt idx="68">
                  <c:v>0.98461586199999995</c:v>
                </c:pt>
                <c:pt idx="69">
                  <c:v>1.1224670409999999</c:v>
                </c:pt>
                <c:pt idx="70">
                  <c:v>1.3610038760000001</c:v>
                </c:pt>
                <c:pt idx="71">
                  <c:v>1.7070348259999999</c:v>
                </c:pt>
                <c:pt idx="72">
                  <c:v>2.0476460460000001</c:v>
                </c:pt>
                <c:pt idx="73">
                  <c:v>2.2723178860000002</c:v>
                </c:pt>
                <c:pt idx="74">
                  <c:v>2.376208305</c:v>
                </c:pt>
                <c:pt idx="75">
                  <c:v>2.3695578579999999</c:v>
                </c:pt>
                <c:pt idx="76">
                  <c:v>2.3769369130000002</c:v>
                </c:pt>
                <c:pt idx="77">
                  <c:v>2.2918078899999998</c:v>
                </c:pt>
                <c:pt idx="78">
                  <c:v>2.135273695</c:v>
                </c:pt>
                <c:pt idx="79">
                  <c:v>1.9440044160000001</c:v>
                </c:pt>
                <c:pt idx="80">
                  <c:v>1.7856991289999999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681-4A1F-92E9-05BF35967C72}"/>
            </c:ext>
          </c:extLst>
        </c:ser>
        <c:ser>
          <c:idx val="2"/>
          <c:order val="2"/>
          <c:tx>
            <c:strRef>
              <c:f>'1H'!$P$1</c:f>
              <c:strCache>
                <c:ptCount val="1"/>
                <c:pt idx="0">
                  <c:v>T 0.1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'1H'!$M$2:$M$82</c:f>
              <c:numCache>
                <c:formatCode>General</c:formatCode>
                <c:ptCount val="81"/>
                <c:pt idx="0">
                  <c:v>700</c:v>
                </c:pt>
                <c:pt idx="20">
                  <c:v>600</c:v>
                </c:pt>
                <c:pt idx="40">
                  <c:v>500</c:v>
                </c:pt>
                <c:pt idx="60">
                  <c:v>400</c:v>
                </c:pt>
                <c:pt idx="80">
                  <c:v>300</c:v>
                </c:pt>
              </c:numCache>
            </c:numRef>
          </c:cat>
          <c:val>
            <c:numRef>
              <c:f>'1H'!$P$2:$P$82</c:f>
              <c:numCache>
                <c:formatCode>General</c:formatCode>
                <c:ptCount val="81"/>
                <c:pt idx="0">
                  <c:v>0.29956647800000002</c:v>
                </c:pt>
                <c:pt idx="1">
                  <c:v>0.31754851299999998</c:v>
                </c:pt>
                <c:pt idx="2">
                  <c:v>0.33591437299999999</c:v>
                </c:pt>
                <c:pt idx="3">
                  <c:v>0.35443744100000002</c:v>
                </c:pt>
                <c:pt idx="4">
                  <c:v>0.37235826300000002</c:v>
                </c:pt>
                <c:pt idx="5">
                  <c:v>0.39149421499999998</c:v>
                </c:pt>
                <c:pt idx="6">
                  <c:v>0.407920897</c:v>
                </c:pt>
                <c:pt idx="7">
                  <c:v>0.42553982099999998</c:v>
                </c:pt>
                <c:pt idx="8">
                  <c:v>0.44272446599999998</c:v>
                </c:pt>
                <c:pt idx="9">
                  <c:v>0.45929124999999998</c:v>
                </c:pt>
                <c:pt idx="10">
                  <c:v>0.474345982</c:v>
                </c:pt>
                <c:pt idx="11">
                  <c:v>0.49154862799999999</c:v>
                </c:pt>
                <c:pt idx="12">
                  <c:v>0.50867700599999999</c:v>
                </c:pt>
                <c:pt idx="13">
                  <c:v>0.523306787</c:v>
                </c:pt>
                <c:pt idx="14">
                  <c:v>0.54152905900000003</c:v>
                </c:pt>
                <c:pt idx="15">
                  <c:v>0.55924230799999997</c:v>
                </c:pt>
                <c:pt idx="16">
                  <c:v>0.57912623900000004</c:v>
                </c:pt>
                <c:pt idx="17">
                  <c:v>0.59651941100000005</c:v>
                </c:pt>
                <c:pt idx="18">
                  <c:v>0.61653363699999997</c:v>
                </c:pt>
                <c:pt idx="19">
                  <c:v>0.63764816499999999</c:v>
                </c:pt>
                <c:pt idx="20">
                  <c:v>0.65984398099999997</c:v>
                </c:pt>
                <c:pt idx="21">
                  <c:v>0.68199503400000006</c:v>
                </c:pt>
                <c:pt idx="22">
                  <c:v>0.70891648500000004</c:v>
                </c:pt>
                <c:pt idx="23">
                  <c:v>0.73631292599999998</c:v>
                </c:pt>
                <c:pt idx="24">
                  <c:v>0.76646357799999998</c:v>
                </c:pt>
                <c:pt idx="25">
                  <c:v>0.80204063699999995</c:v>
                </c:pt>
                <c:pt idx="26">
                  <c:v>0.84553873499999999</c:v>
                </c:pt>
                <c:pt idx="27">
                  <c:v>0.88904506000000005</c:v>
                </c:pt>
                <c:pt idx="28">
                  <c:v>0.94354552000000003</c:v>
                </c:pt>
                <c:pt idx="29">
                  <c:v>1.004699469</c:v>
                </c:pt>
                <c:pt idx="30">
                  <c:v>1.0701905490000001</c:v>
                </c:pt>
                <c:pt idx="31">
                  <c:v>1.1411930320000001</c:v>
                </c:pt>
                <c:pt idx="32">
                  <c:v>1.2126023770000001</c:v>
                </c:pt>
                <c:pt idx="33">
                  <c:v>1.280036569</c:v>
                </c:pt>
                <c:pt idx="34">
                  <c:v>1.338731289</c:v>
                </c:pt>
                <c:pt idx="35">
                  <c:v>1.3804534669999999</c:v>
                </c:pt>
                <c:pt idx="36">
                  <c:v>1.4017885919999999</c:v>
                </c:pt>
                <c:pt idx="37">
                  <c:v>1.401140928</c:v>
                </c:pt>
                <c:pt idx="38">
                  <c:v>1.3781064750000001</c:v>
                </c:pt>
                <c:pt idx="39">
                  <c:v>1.336090207</c:v>
                </c:pt>
                <c:pt idx="40">
                  <c:v>1.2790250780000001</c:v>
                </c:pt>
                <c:pt idx="41">
                  <c:v>1.2127485280000001</c:v>
                </c:pt>
                <c:pt idx="42">
                  <c:v>1.1403775220000001</c:v>
                </c:pt>
                <c:pt idx="43">
                  <c:v>1.0671305659999999</c:v>
                </c:pt>
                <c:pt idx="44">
                  <c:v>0.99890279800000004</c:v>
                </c:pt>
                <c:pt idx="45">
                  <c:v>0.93377059699999998</c:v>
                </c:pt>
                <c:pt idx="46">
                  <c:v>0.87456023699999996</c:v>
                </c:pt>
                <c:pt idx="47">
                  <c:v>0.82246911499999997</c:v>
                </c:pt>
                <c:pt idx="48">
                  <c:v>0.77675735999999995</c:v>
                </c:pt>
                <c:pt idx="49">
                  <c:v>0.73927795900000004</c:v>
                </c:pt>
                <c:pt idx="50">
                  <c:v>0.71181160200000004</c:v>
                </c:pt>
                <c:pt idx="51">
                  <c:v>0.69116693699999998</c:v>
                </c:pt>
                <c:pt idx="52">
                  <c:v>0.67815375300000003</c:v>
                </c:pt>
                <c:pt idx="53">
                  <c:v>0.66997146600000002</c:v>
                </c:pt>
                <c:pt idx="54">
                  <c:v>0.66494494699999995</c:v>
                </c:pt>
                <c:pt idx="55">
                  <c:v>0.6630916</c:v>
                </c:pt>
                <c:pt idx="56">
                  <c:v>0.66313713799999996</c:v>
                </c:pt>
                <c:pt idx="57">
                  <c:v>0.66790133699999998</c:v>
                </c:pt>
                <c:pt idx="58">
                  <c:v>0.67665392199999996</c:v>
                </c:pt>
                <c:pt idx="59">
                  <c:v>0.69167310000000004</c:v>
                </c:pt>
                <c:pt idx="60">
                  <c:v>0.713414192</c:v>
                </c:pt>
                <c:pt idx="61">
                  <c:v>0.74203050100000001</c:v>
                </c:pt>
                <c:pt idx="62">
                  <c:v>0.77914965199999997</c:v>
                </c:pt>
                <c:pt idx="63">
                  <c:v>0.82679981000000002</c:v>
                </c:pt>
                <c:pt idx="64">
                  <c:v>0.88045245400000005</c:v>
                </c:pt>
                <c:pt idx="65">
                  <c:v>0.94453036800000001</c:v>
                </c:pt>
                <c:pt idx="66">
                  <c:v>1.0170961620000001</c:v>
                </c:pt>
                <c:pt idx="67">
                  <c:v>1.093335867</c:v>
                </c:pt>
                <c:pt idx="68">
                  <c:v>1.182840586</c:v>
                </c:pt>
                <c:pt idx="69">
                  <c:v>1.2976874110000001</c:v>
                </c:pt>
                <c:pt idx="70">
                  <c:v>1.46855855</c:v>
                </c:pt>
                <c:pt idx="71">
                  <c:v>1.700491548</c:v>
                </c:pt>
                <c:pt idx="72">
                  <c:v>1.937061667</c:v>
                </c:pt>
                <c:pt idx="73">
                  <c:v>2.0762412549999998</c:v>
                </c:pt>
                <c:pt idx="74">
                  <c:v>2.1699848180000001</c:v>
                </c:pt>
                <c:pt idx="75">
                  <c:v>2.170104265</c:v>
                </c:pt>
                <c:pt idx="76">
                  <c:v>2.1867327689999998</c:v>
                </c:pt>
                <c:pt idx="77">
                  <c:v>2.146758556</c:v>
                </c:pt>
                <c:pt idx="78">
                  <c:v>2.0565416810000001</c:v>
                </c:pt>
                <c:pt idx="79">
                  <c:v>1.9442378279999999</c:v>
                </c:pt>
                <c:pt idx="80">
                  <c:v>1.833132982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A681-4A1F-92E9-05BF35967C72}"/>
            </c:ext>
          </c:extLst>
        </c:ser>
        <c:ser>
          <c:idx val="3"/>
          <c:order val="3"/>
          <c:tx>
            <c:strRef>
              <c:f>'1H'!$Q$1</c:f>
              <c:strCache>
                <c:ptCount val="1"/>
                <c:pt idx="0">
                  <c:v>T 0.3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'1H'!$M$2:$M$82</c:f>
              <c:numCache>
                <c:formatCode>General</c:formatCode>
                <c:ptCount val="81"/>
                <c:pt idx="0">
                  <c:v>700</c:v>
                </c:pt>
                <c:pt idx="20">
                  <c:v>600</c:v>
                </c:pt>
                <c:pt idx="40">
                  <c:v>500</c:v>
                </c:pt>
                <c:pt idx="60">
                  <c:v>400</c:v>
                </c:pt>
                <c:pt idx="80">
                  <c:v>300</c:v>
                </c:pt>
              </c:numCache>
            </c:numRef>
          </c:cat>
          <c:val>
            <c:numRef>
              <c:f>'1H'!$Q$2:$Q$82</c:f>
              <c:numCache>
                <c:formatCode>General</c:formatCode>
                <c:ptCount val="81"/>
                <c:pt idx="0">
                  <c:v>9.4792366000000003E-2</c:v>
                </c:pt>
                <c:pt idx="1">
                  <c:v>0.10219799</c:v>
                </c:pt>
                <c:pt idx="2">
                  <c:v>0.10834553099999999</c:v>
                </c:pt>
                <c:pt idx="3">
                  <c:v>0.1157628</c:v>
                </c:pt>
                <c:pt idx="4">
                  <c:v>0.12269361300000001</c:v>
                </c:pt>
                <c:pt idx="5">
                  <c:v>0.12927153699999999</c:v>
                </c:pt>
                <c:pt idx="6">
                  <c:v>0.13473722299999999</c:v>
                </c:pt>
                <c:pt idx="7">
                  <c:v>0.14171603299999999</c:v>
                </c:pt>
                <c:pt idx="8">
                  <c:v>0.14819712900000001</c:v>
                </c:pt>
                <c:pt idx="9">
                  <c:v>0.15468557199999999</c:v>
                </c:pt>
                <c:pt idx="10">
                  <c:v>0.16084009399999999</c:v>
                </c:pt>
                <c:pt idx="11">
                  <c:v>0.167671979</c:v>
                </c:pt>
                <c:pt idx="12">
                  <c:v>0.17418973200000001</c:v>
                </c:pt>
                <c:pt idx="13">
                  <c:v>0.18032957599999999</c:v>
                </c:pt>
                <c:pt idx="14">
                  <c:v>0.18743315299999999</c:v>
                </c:pt>
                <c:pt idx="15">
                  <c:v>0.193355426</c:v>
                </c:pt>
                <c:pt idx="16">
                  <c:v>0.201725707</c:v>
                </c:pt>
                <c:pt idx="17">
                  <c:v>0.20902679900000001</c:v>
                </c:pt>
                <c:pt idx="18">
                  <c:v>0.21710874099999999</c:v>
                </c:pt>
                <c:pt idx="19">
                  <c:v>0.22615692000000001</c:v>
                </c:pt>
                <c:pt idx="20">
                  <c:v>0.235050231</c:v>
                </c:pt>
                <c:pt idx="21">
                  <c:v>0.245813742</c:v>
                </c:pt>
                <c:pt idx="22">
                  <c:v>0.25635248399999999</c:v>
                </c:pt>
                <c:pt idx="23">
                  <c:v>0.269041419</c:v>
                </c:pt>
                <c:pt idx="24">
                  <c:v>0.282245725</c:v>
                </c:pt>
                <c:pt idx="25">
                  <c:v>0.297119409</c:v>
                </c:pt>
                <c:pt idx="26">
                  <c:v>0.31563544300000002</c:v>
                </c:pt>
                <c:pt idx="27">
                  <c:v>0.33535134799999999</c:v>
                </c:pt>
                <c:pt idx="28">
                  <c:v>0.358237892</c:v>
                </c:pt>
                <c:pt idx="29">
                  <c:v>0.38283377899999999</c:v>
                </c:pt>
                <c:pt idx="30">
                  <c:v>0.41106373099999999</c:v>
                </c:pt>
                <c:pt idx="31">
                  <c:v>0.44150298799999999</c:v>
                </c:pt>
                <c:pt idx="32">
                  <c:v>0.47345522099999998</c:v>
                </c:pt>
                <c:pt idx="33">
                  <c:v>0.50451874699999999</c:v>
                </c:pt>
                <c:pt idx="34">
                  <c:v>0.53347969100000003</c:v>
                </c:pt>
                <c:pt idx="35">
                  <c:v>0.55755960900000001</c:v>
                </c:pt>
                <c:pt idx="36">
                  <c:v>0.57521224000000004</c:v>
                </c:pt>
                <c:pt idx="37">
                  <c:v>0.58572006200000004</c:v>
                </c:pt>
                <c:pt idx="38">
                  <c:v>0.58793658000000004</c:v>
                </c:pt>
                <c:pt idx="39">
                  <c:v>0.58379530899999998</c:v>
                </c:pt>
                <c:pt idx="40">
                  <c:v>0.57653611900000001</c:v>
                </c:pt>
                <c:pt idx="41">
                  <c:v>0.56726276899999994</c:v>
                </c:pt>
                <c:pt idx="42">
                  <c:v>0.55752956899999995</c:v>
                </c:pt>
                <c:pt idx="43">
                  <c:v>0.54817408300000003</c:v>
                </c:pt>
                <c:pt idx="44">
                  <c:v>0.543552339</c:v>
                </c:pt>
                <c:pt idx="45">
                  <c:v>0.54075264899999997</c:v>
                </c:pt>
                <c:pt idx="46">
                  <c:v>0.54031103899999999</c:v>
                </c:pt>
                <c:pt idx="47">
                  <c:v>0.54404747499999995</c:v>
                </c:pt>
                <c:pt idx="48">
                  <c:v>0.55174589200000002</c:v>
                </c:pt>
                <c:pt idx="49">
                  <c:v>0.56439483199999996</c:v>
                </c:pt>
                <c:pt idx="50">
                  <c:v>0.58032250399999996</c:v>
                </c:pt>
                <c:pt idx="51">
                  <c:v>0.60020220300000005</c:v>
                </c:pt>
                <c:pt idx="52">
                  <c:v>0.62371051300000002</c:v>
                </c:pt>
                <c:pt idx="53">
                  <c:v>0.65056103499999995</c:v>
                </c:pt>
                <c:pt idx="54">
                  <c:v>0.68071931600000002</c:v>
                </c:pt>
                <c:pt idx="55">
                  <c:v>0.71271115500000004</c:v>
                </c:pt>
                <c:pt idx="56">
                  <c:v>0.74770992999999997</c:v>
                </c:pt>
                <c:pt idx="57">
                  <c:v>0.78532326200000002</c:v>
                </c:pt>
                <c:pt idx="58">
                  <c:v>0.82567226900000001</c:v>
                </c:pt>
                <c:pt idx="59">
                  <c:v>0.87252992399999996</c:v>
                </c:pt>
                <c:pt idx="60">
                  <c:v>0.92311394199999997</c:v>
                </c:pt>
                <c:pt idx="61">
                  <c:v>0.97504353499999996</c:v>
                </c:pt>
                <c:pt idx="62">
                  <c:v>1.0326552389999999</c:v>
                </c:pt>
                <c:pt idx="63">
                  <c:v>1.092128515</c:v>
                </c:pt>
                <c:pt idx="64">
                  <c:v>1.1571990249999999</c:v>
                </c:pt>
                <c:pt idx="65">
                  <c:v>1.225559831</c:v>
                </c:pt>
                <c:pt idx="66">
                  <c:v>1.3023705480000001</c:v>
                </c:pt>
                <c:pt idx="67">
                  <c:v>1.377250791</c:v>
                </c:pt>
                <c:pt idx="68">
                  <c:v>1.4554581639999999</c:v>
                </c:pt>
                <c:pt idx="69">
                  <c:v>1.5413844590000001</c:v>
                </c:pt>
                <c:pt idx="70">
                  <c:v>1.6578900809999999</c:v>
                </c:pt>
                <c:pt idx="71">
                  <c:v>1.7746136189999999</c:v>
                </c:pt>
                <c:pt idx="72">
                  <c:v>1.882001638</c:v>
                </c:pt>
                <c:pt idx="73">
                  <c:v>2.0071966649999999</c:v>
                </c:pt>
                <c:pt idx="74">
                  <c:v>2.0730493069999998</c:v>
                </c:pt>
                <c:pt idx="75">
                  <c:v>2.1060173510000002</c:v>
                </c:pt>
                <c:pt idx="76">
                  <c:v>2.119457245</c:v>
                </c:pt>
                <c:pt idx="77">
                  <c:v>2.1406161789999998</c:v>
                </c:pt>
                <c:pt idx="78">
                  <c:v>2.0984835620000002</c:v>
                </c:pt>
                <c:pt idx="79">
                  <c:v>2.056035042</c:v>
                </c:pt>
                <c:pt idx="80">
                  <c:v>1.982026815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A681-4A1F-92E9-05BF35967C72}"/>
            </c:ext>
          </c:extLst>
        </c:ser>
        <c:ser>
          <c:idx val="4"/>
          <c:order val="4"/>
          <c:tx>
            <c:strRef>
              <c:f>'1H'!$R$1</c:f>
              <c:strCache>
                <c:ptCount val="1"/>
                <c:pt idx="0">
                  <c:v>T 0.5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'1H'!$M$2:$M$82</c:f>
              <c:numCache>
                <c:formatCode>General</c:formatCode>
                <c:ptCount val="81"/>
                <c:pt idx="0">
                  <c:v>700</c:v>
                </c:pt>
                <c:pt idx="20">
                  <c:v>600</c:v>
                </c:pt>
                <c:pt idx="40">
                  <c:v>500</c:v>
                </c:pt>
                <c:pt idx="60">
                  <c:v>400</c:v>
                </c:pt>
                <c:pt idx="80">
                  <c:v>300</c:v>
                </c:pt>
              </c:numCache>
            </c:numRef>
          </c:cat>
          <c:val>
            <c:numRef>
              <c:f>'1H'!$R$2:$R$82</c:f>
              <c:numCache>
                <c:formatCode>General</c:formatCode>
                <c:ptCount val="81"/>
                <c:pt idx="0">
                  <c:v>-8.7774210000000005E-3</c:v>
                </c:pt>
                <c:pt idx="1">
                  <c:v>-7.9662050000000005E-3</c:v>
                </c:pt>
                <c:pt idx="2">
                  <c:v>-6.5474859999999999E-3</c:v>
                </c:pt>
                <c:pt idx="3">
                  <c:v>-5.2513960000000002E-3</c:v>
                </c:pt>
                <c:pt idx="4">
                  <c:v>-4.9617929999999999E-3</c:v>
                </c:pt>
                <c:pt idx="5">
                  <c:v>-3.825101E-3</c:v>
                </c:pt>
                <c:pt idx="6">
                  <c:v>-2.7547269999999998E-3</c:v>
                </c:pt>
                <c:pt idx="7">
                  <c:v>-2.206703E-3</c:v>
                </c:pt>
                <c:pt idx="8">
                  <c:v>-5.4926300000000003E-4</c:v>
                </c:pt>
                <c:pt idx="9" formatCode="0.00E+00">
                  <c:v>3.54E-5</c:v>
                </c:pt>
                <c:pt idx="10">
                  <c:v>1.9262470000000001E-3</c:v>
                </c:pt>
                <c:pt idx="11">
                  <c:v>3.3745770000000001E-3</c:v>
                </c:pt>
                <c:pt idx="12">
                  <c:v>4.9729980000000002E-3</c:v>
                </c:pt>
                <c:pt idx="13">
                  <c:v>5.6709459999999996E-3</c:v>
                </c:pt>
                <c:pt idx="14">
                  <c:v>7.42079E-3</c:v>
                </c:pt>
                <c:pt idx="15">
                  <c:v>8.1861739999999992E-3</c:v>
                </c:pt>
                <c:pt idx="16">
                  <c:v>1.0479420999999999E-2</c:v>
                </c:pt>
                <c:pt idx="17">
                  <c:v>1.1941121000000001E-2</c:v>
                </c:pt>
                <c:pt idx="18">
                  <c:v>1.3698458E-2</c:v>
                </c:pt>
                <c:pt idx="19">
                  <c:v>1.6592253000000001E-2</c:v>
                </c:pt>
                <c:pt idx="20">
                  <c:v>1.9130063999999999E-2</c:v>
                </c:pt>
                <c:pt idx="21">
                  <c:v>2.1165079999999999E-2</c:v>
                </c:pt>
                <c:pt idx="22">
                  <c:v>2.4559840999999999E-2</c:v>
                </c:pt>
                <c:pt idx="23">
                  <c:v>2.8968843000000001E-2</c:v>
                </c:pt>
                <c:pt idx="24">
                  <c:v>3.2295298E-2</c:v>
                </c:pt>
                <c:pt idx="25">
                  <c:v>3.6734503000000002E-2</c:v>
                </c:pt>
                <c:pt idx="26">
                  <c:v>4.2247466999999997E-2</c:v>
                </c:pt>
                <c:pt idx="27">
                  <c:v>4.8499208000000002E-2</c:v>
                </c:pt>
                <c:pt idx="28">
                  <c:v>5.5425796999999999E-2</c:v>
                </c:pt>
                <c:pt idx="29">
                  <c:v>6.1252176999999998E-2</c:v>
                </c:pt>
                <c:pt idx="30">
                  <c:v>6.9581493999999994E-2</c:v>
                </c:pt>
                <c:pt idx="31">
                  <c:v>7.7901170000000006E-2</c:v>
                </c:pt>
                <c:pt idx="32">
                  <c:v>8.7645060999999996E-2</c:v>
                </c:pt>
                <c:pt idx="33">
                  <c:v>9.8507807000000003E-2</c:v>
                </c:pt>
                <c:pt idx="34">
                  <c:v>0.109909758</c:v>
                </c:pt>
                <c:pt idx="35">
                  <c:v>0.122643553</c:v>
                </c:pt>
                <c:pt idx="36">
                  <c:v>0.136216104</c:v>
                </c:pt>
                <c:pt idx="37">
                  <c:v>0.15080195699999999</c:v>
                </c:pt>
                <c:pt idx="38">
                  <c:v>0.16734671600000001</c:v>
                </c:pt>
                <c:pt idx="39">
                  <c:v>0.18389591599999999</c:v>
                </c:pt>
                <c:pt idx="40">
                  <c:v>0.20307461900000001</c:v>
                </c:pt>
                <c:pt idx="41">
                  <c:v>0.22280588800000001</c:v>
                </c:pt>
                <c:pt idx="42">
                  <c:v>0.24435569400000001</c:v>
                </c:pt>
                <c:pt idx="43">
                  <c:v>0.26845645899999998</c:v>
                </c:pt>
                <c:pt idx="44">
                  <c:v>0.29369255900000002</c:v>
                </c:pt>
                <c:pt idx="45">
                  <c:v>0.32042077200000002</c:v>
                </c:pt>
                <c:pt idx="46">
                  <c:v>0.34939572200000002</c:v>
                </c:pt>
                <c:pt idx="47">
                  <c:v>0.37954360300000001</c:v>
                </c:pt>
                <c:pt idx="48">
                  <c:v>0.41282931</c:v>
                </c:pt>
                <c:pt idx="49">
                  <c:v>0.44842383299999999</c:v>
                </c:pt>
                <c:pt idx="50">
                  <c:v>0.48522612500000001</c:v>
                </c:pt>
                <c:pt idx="51">
                  <c:v>0.52444708399999995</c:v>
                </c:pt>
                <c:pt idx="52">
                  <c:v>0.56522488599999998</c:v>
                </c:pt>
                <c:pt idx="53">
                  <c:v>0.60945397599999995</c:v>
                </c:pt>
                <c:pt idx="54">
                  <c:v>0.65546143099999998</c:v>
                </c:pt>
                <c:pt idx="55">
                  <c:v>0.70520424800000003</c:v>
                </c:pt>
                <c:pt idx="56">
                  <c:v>0.75653421899999995</c:v>
                </c:pt>
                <c:pt idx="57">
                  <c:v>0.81180310300000003</c:v>
                </c:pt>
                <c:pt idx="58">
                  <c:v>0.86964619200000004</c:v>
                </c:pt>
                <c:pt idx="59">
                  <c:v>0.93387997199999995</c:v>
                </c:pt>
                <c:pt idx="60">
                  <c:v>0.99785441200000002</c:v>
                </c:pt>
                <c:pt idx="61">
                  <c:v>1.0664881470000001</c:v>
                </c:pt>
                <c:pt idx="62">
                  <c:v>1.1354378460000001</c:v>
                </c:pt>
                <c:pt idx="63">
                  <c:v>1.204449654</c:v>
                </c:pt>
                <c:pt idx="64">
                  <c:v>1.2759461400000001</c:v>
                </c:pt>
                <c:pt idx="65">
                  <c:v>1.3528397080000001</c:v>
                </c:pt>
                <c:pt idx="66">
                  <c:v>1.432093024</c:v>
                </c:pt>
                <c:pt idx="67">
                  <c:v>1.509802461</c:v>
                </c:pt>
                <c:pt idx="68">
                  <c:v>1.59357357</c:v>
                </c:pt>
                <c:pt idx="69">
                  <c:v>1.6652917860000001</c:v>
                </c:pt>
                <c:pt idx="70">
                  <c:v>1.748909831</c:v>
                </c:pt>
                <c:pt idx="71">
                  <c:v>1.8330756429999999</c:v>
                </c:pt>
                <c:pt idx="72">
                  <c:v>1.894797802</c:v>
                </c:pt>
                <c:pt idx="73">
                  <c:v>1.9849486350000001</c:v>
                </c:pt>
                <c:pt idx="74">
                  <c:v>2.0511398320000001</c:v>
                </c:pt>
                <c:pt idx="75">
                  <c:v>2.1157050129999999</c:v>
                </c:pt>
                <c:pt idx="76">
                  <c:v>2.138376713</c:v>
                </c:pt>
                <c:pt idx="77">
                  <c:v>2.1810646060000001</c:v>
                </c:pt>
                <c:pt idx="78">
                  <c:v>2.2125244140000002</c:v>
                </c:pt>
                <c:pt idx="79">
                  <c:v>2.2263033390000002</c:v>
                </c:pt>
                <c:pt idx="80">
                  <c:v>2.2100219729999999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4-A681-4A1F-92E9-05BF35967C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4798304"/>
        <c:axId val="494792728"/>
      </c:lineChart>
      <c:catAx>
        <c:axId val="494798304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94792728"/>
        <c:crosses val="autoZero"/>
        <c:auto val="1"/>
        <c:lblAlgn val="ctr"/>
        <c:lblOffset val="100"/>
        <c:noMultiLvlLbl val="0"/>
      </c:catAx>
      <c:valAx>
        <c:axId val="494792728"/>
        <c:scaling>
          <c:orientation val="minMax"/>
          <c:max val="3.6"/>
          <c:min val="0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9479830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0479532121428461"/>
          <c:y val="8.0314947825398261E-2"/>
          <c:w val="0.82060527710043274"/>
          <c:h val="8.33757694590590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'수정 후'!$D$3</c:f>
              <c:strCache>
                <c:ptCount val="1"/>
                <c:pt idx="0">
                  <c:v>T 0.1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'수정 후'!$B$4:$B$10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'수정 후'!$D$4:$D$10</c:f>
              <c:numCache>
                <c:formatCode>General</c:formatCode>
                <c:ptCount val="7"/>
                <c:pt idx="0">
                  <c:v>0</c:v>
                </c:pt>
                <c:pt idx="1">
                  <c:v>33.206000000000003</c:v>
                </c:pt>
                <c:pt idx="2">
                  <c:v>46.451000000000001</c:v>
                </c:pt>
                <c:pt idx="3">
                  <c:v>50.466999999999999</c:v>
                </c:pt>
                <c:pt idx="4">
                  <c:v>53.125999999999998</c:v>
                </c:pt>
                <c:pt idx="5">
                  <c:v>53.887</c:v>
                </c:pt>
                <c:pt idx="6">
                  <c:v>54.082000000000001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492C-44FB-BE20-461DFA4F2795}"/>
            </c:ext>
          </c:extLst>
        </c:ser>
        <c:ser>
          <c:idx val="2"/>
          <c:order val="1"/>
          <c:tx>
            <c:strRef>
              <c:f>'수정 후'!$E$3</c:f>
              <c:strCache>
                <c:ptCount val="1"/>
                <c:pt idx="0">
                  <c:v>T 0.3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'수정 후'!$B$4:$B$10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'수정 후'!$E$4:$E$10</c:f>
              <c:numCache>
                <c:formatCode>General</c:formatCode>
                <c:ptCount val="7"/>
                <c:pt idx="0">
                  <c:v>0</c:v>
                </c:pt>
                <c:pt idx="1">
                  <c:v>72.605999999999995</c:v>
                </c:pt>
                <c:pt idx="2">
                  <c:v>93.186999999999998</c:v>
                </c:pt>
                <c:pt idx="3">
                  <c:v>93.616</c:v>
                </c:pt>
                <c:pt idx="4">
                  <c:v>93.715999999999994</c:v>
                </c:pt>
                <c:pt idx="5">
                  <c:v>93.802000000000007</c:v>
                </c:pt>
                <c:pt idx="6">
                  <c:v>93.948999999999998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492C-44FB-BE20-461DFA4F2795}"/>
            </c:ext>
          </c:extLst>
        </c:ser>
        <c:ser>
          <c:idx val="3"/>
          <c:order val="2"/>
          <c:tx>
            <c:strRef>
              <c:f>'수정 후'!$F$3</c:f>
              <c:strCache>
                <c:ptCount val="1"/>
                <c:pt idx="0">
                  <c:v>T 0.5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'수정 후'!$B$4:$B$10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'수정 후'!$F$4:$F$10</c:f>
              <c:numCache>
                <c:formatCode>General</c:formatCode>
                <c:ptCount val="7"/>
                <c:pt idx="0">
                  <c:v>0</c:v>
                </c:pt>
                <c:pt idx="1">
                  <c:v>93.521000000000001</c:v>
                </c:pt>
                <c:pt idx="2">
                  <c:v>93.616</c:v>
                </c:pt>
                <c:pt idx="3">
                  <c:v>94.331000000000003</c:v>
                </c:pt>
                <c:pt idx="4">
                  <c:v>94.474000000000004</c:v>
                </c:pt>
                <c:pt idx="5">
                  <c:v>94.569000000000003</c:v>
                </c:pt>
                <c:pt idx="6">
                  <c:v>94.902000000000001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92C-44FB-BE20-461DFA4F27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5853488"/>
        <c:axId val="585856440"/>
      </c:lineChart>
      <c:catAx>
        <c:axId val="58585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85856440"/>
        <c:crosses val="autoZero"/>
        <c:auto val="1"/>
        <c:lblAlgn val="ctr"/>
        <c:lblOffset val="100"/>
        <c:noMultiLvlLbl val="0"/>
      </c:catAx>
      <c:valAx>
        <c:axId val="58585644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8585348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070515589635422"/>
          <c:y val="0.86359882221861251"/>
          <c:w val="0.58543031875183804"/>
          <c:h val="9.28177756221216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'수정 후'!$J$3</c:f>
              <c:strCache>
                <c:ptCount val="1"/>
                <c:pt idx="0">
                  <c:v>T 0.1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'수정 후'!$H$4:$H$10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'수정 후'!$J$4:$J$10</c:f>
              <c:numCache>
                <c:formatCode>0.000</c:formatCode>
                <c:ptCount val="7"/>
                <c:pt idx="0" formatCode="General">
                  <c:v>0</c:v>
                </c:pt>
                <c:pt idx="1">
                  <c:v>31.931000000000001</c:v>
                </c:pt>
                <c:pt idx="2">
                  <c:v>49.74</c:v>
                </c:pt>
                <c:pt idx="3">
                  <c:v>57.281999999999996</c:v>
                </c:pt>
                <c:pt idx="4">
                  <c:v>62.813000000000002</c:v>
                </c:pt>
                <c:pt idx="5">
                  <c:v>67.028000000000006</c:v>
                </c:pt>
                <c:pt idx="6">
                  <c:v>70.016999999999996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F8DC-46D0-9BDA-E5EF57980465}"/>
            </c:ext>
          </c:extLst>
        </c:ser>
        <c:ser>
          <c:idx val="2"/>
          <c:order val="1"/>
          <c:tx>
            <c:strRef>
              <c:f>'수정 후'!$K$3</c:f>
              <c:strCache>
                <c:ptCount val="1"/>
                <c:pt idx="0">
                  <c:v>T 0.3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'수정 후'!$H$4:$H$10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'수정 후'!$K$4:$K$10</c:f>
              <c:numCache>
                <c:formatCode>0.000</c:formatCode>
                <c:ptCount val="7"/>
                <c:pt idx="0" formatCode="General">
                  <c:v>0</c:v>
                </c:pt>
                <c:pt idx="1">
                  <c:v>84.787000000000006</c:v>
                </c:pt>
                <c:pt idx="2">
                  <c:v>88.317999999999998</c:v>
                </c:pt>
                <c:pt idx="3">
                  <c:v>88.576999999999998</c:v>
                </c:pt>
                <c:pt idx="4">
                  <c:v>88.941000000000003</c:v>
                </c:pt>
                <c:pt idx="5">
                  <c:v>89.46</c:v>
                </c:pt>
                <c:pt idx="6">
                  <c:v>89.147999999999996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8DC-46D0-9BDA-E5EF57980465}"/>
            </c:ext>
          </c:extLst>
        </c:ser>
        <c:ser>
          <c:idx val="3"/>
          <c:order val="2"/>
          <c:tx>
            <c:strRef>
              <c:f>'수정 후'!$L$3</c:f>
              <c:strCache>
                <c:ptCount val="1"/>
                <c:pt idx="0">
                  <c:v>T 0.5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'수정 후'!$H$4:$H$10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'수정 후'!$L$4:$L$10</c:f>
              <c:numCache>
                <c:formatCode>0.000</c:formatCode>
                <c:ptCount val="7"/>
                <c:pt idx="0" formatCode="General">
                  <c:v>0</c:v>
                </c:pt>
                <c:pt idx="1">
                  <c:v>86.137</c:v>
                </c:pt>
                <c:pt idx="2">
                  <c:v>88.784999999999997</c:v>
                </c:pt>
                <c:pt idx="3">
                  <c:v>88.992999999999995</c:v>
                </c:pt>
                <c:pt idx="4">
                  <c:v>89.045000000000002</c:v>
                </c:pt>
                <c:pt idx="5">
                  <c:v>89.563999999999993</c:v>
                </c:pt>
                <c:pt idx="6" formatCode="General">
                  <c:v>89.725999999999999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8DC-46D0-9BDA-E5EF579804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8281432"/>
        <c:axId val="558275200"/>
      </c:lineChart>
      <c:catAx>
        <c:axId val="558281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58275200"/>
        <c:crosses val="autoZero"/>
        <c:auto val="1"/>
        <c:lblAlgn val="ctr"/>
        <c:lblOffset val="100"/>
        <c:noMultiLvlLbl val="0"/>
      </c:catAx>
      <c:valAx>
        <c:axId val="558275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5828143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'수정 후'!$P$3</c:f>
              <c:strCache>
                <c:ptCount val="1"/>
                <c:pt idx="0">
                  <c:v>T 0.1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'수정 후'!$N$4:$N$10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'수정 후'!$P$4:$P$10</c:f>
              <c:numCache>
                <c:formatCode>0.000</c:formatCode>
                <c:ptCount val="7"/>
                <c:pt idx="0" formatCode="General">
                  <c:v>0</c:v>
                </c:pt>
                <c:pt idx="1">
                  <c:v>32.97</c:v>
                </c:pt>
                <c:pt idx="2">
                  <c:v>49.012999999999998</c:v>
                </c:pt>
                <c:pt idx="3">
                  <c:v>56.710999999999999</c:v>
                </c:pt>
                <c:pt idx="4">
                  <c:v>62.488</c:v>
                </c:pt>
                <c:pt idx="5">
                  <c:v>68.274000000000001</c:v>
                </c:pt>
                <c:pt idx="6">
                  <c:v>73.545000000000002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CFA6-432C-990E-A847635B0ECC}"/>
            </c:ext>
          </c:extLst>
        </c:ser>
        <c:ser>
          <c:idx val="2"/>
          <c:order val="1"/>
          <c:tx>
            <c:strRef>
              <c:f>'수정 후'!$Q$3</c:f>
              <c:strCache>
                <c:ptCount val="1"/>
                <c:pt idx="0">
                  <c:v>T 0.3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'수정 후'!$N$4:$N$10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'수정 후'!$Q$4:$Q$10</c:f>
              <c:numCache>
                <c:formatCode>0.000</c:formatCode>
                <c:ptCount val="7"/>
                <c:pt idx="0" formatCode="General">
                  <c:v>0</c:v>
                </c:pt>
                <c:pt idx="1">
                  <c:v>72.066000000000003</c:v>
                </c:pt>
                <c:pt idx="2">
                  <c:v>88.941000000000003</c:v>
                </c:pt>
                <c:pt idx="3">
                  <c:v>89.355999999999995</c:v>
                </c:pt>
                <c:pt idx="4">
                  <c:v>89.408000000000001</c:v>
                </c:pt>
                <c:pt idx="5">
                  <c:v>88.784999999999997</c:v>
                </c:pt>
                <c:pt idx="6">
                  <c:v>89.358000000000004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CFA6-432C-990E-A847635B0ECC}"/>
            </c:ext>
          </c:extLst>
        </c:ser>
        <c:ser>
          <c:idx val="3"/>
          <c:order val="2"/>
          <c:tx>
            <c:strRef>
              <c:f>'수정 후'!$R$3</c:f>
              <c:strCache>
                <c:ptCount val="1"/>
                <c:pt idx="0">
                  <c:v>T 0.5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'수정 후'!$N$4:$N$10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24</c:v>
                </c:pt>
                <c:pt idx="6">
                  <c:v>48</c:v>
                </c:pt>
              </c:numCache>
            </c:numRef>
          </c:cat>
          <c:val>
            <c:numRef>
              <c:f>'수정 후'!$R$4:$R$10</c:f>
              <c:numCache>
                <c:formatCode>0.000</c:formatCode>
                <c:ptCount val="7"/>
                <c:pt idx="0" formatCode="General">
                  <c:v>0</c:v>
                </c:pt>
                <c:pt idx="1">
                  <c:v>85.721999999999994</c:v>
                </c:pt>
                <c:pt idx="2">
                  <c:v>89.096999999999994</c:v>
                </c:pt>
                <c:pt idx="3">
                  <c:v>89.927000000000007</c:v>
                </c:pt>
                <c:pt idx="4">
                  <c:v>90.290999999999997</c:v>
                </c:pt>
                <c:pt idx="5">
                  <c:v>90.757999999999996</c:v>
                </c:pt>
                <c:pt idx="6">
                  <c:v>90.85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FA6-432C-990E-A847635B0E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2594352"/>
        <c:axId val="442595008"/>
      </c:lineChart>
      <c:catAx>
        <c:axId val="442594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42595008"/>
        <c:crosses val="autoZero"/>
        <c:auto val="1"/>
        <c:lblAlgn val="ctr"/>
        <c:lblOffset val="100"/>
        <c:noMultiLvlLbl val="0"/>
      </c:catAx>
      <c:valAx>
        <c:axId val="44259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4259435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Sheet6!$K$5</c:f>
              <c:strCache>
                <c:ptCount val="1"/>
                <c:pt idx="0">
                  <c:v>T 0.1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Sheet6!$L$4:$N$4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Sheet6!$L$5:$N$5</c:f>
              <c:numCache>
                <c:formatCode>General</c:formatCode>
                <c:ptCount val="3"/>
                <c:pt idx="0">
                  <c:v>13</c:v>
                </c:pt>
                <c:pt idx="1">
                  <c:v>17.2</c:v>
                </c:pt>
                <c:pt idx="2">
                  <c:v>13.4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D4-4916-AC11-DB13F8B9B665}"/>
            </c:ext>
          </c:extLst>
        </c:ser>
        <c:ser>
          <c:idx val="1"/>
          <c:order val="1"/>
          <c:tx>
            <c:strRef>
              <c:f>Sheet6!$K$6</c:f>
              <c:strCache>
                <c:ptCount val="1"/>
                <c:pt idx="0">
                  <c:v>T 0.3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Sheet6!$L$4:$N$4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Sheet6!$L$6:$N$6</c:f>
              <c:numCache>
                <c:formatCode>General</c:formatCode>
                <c:ptCount val="3"/>
                <c:pt idx="0">
                  <c:v>13.8</c:v>
                </c:pt>
                <c:pt idx="1">
                  <c:v>18.3</c:v>
                </c:pt>
                <c:pt idx="2">
                  <c:v>14.4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D4-4916-AC11-DB13F8B9B665}"/>
            </c:ext>
          </c:extLst>
        </c:ser>
        <c:ser>
          <c:idx val="2"/>
          <c:order val="2"/>
          <c:tx>
            <c:strRef>
              <c:f>Sheet6!$K$7</c:f>
              <c:strCache>
                <c:ptCount val="1"/>
                <c:pt idx="0">
                  <c:v>T 0.5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Sheet6!$L$4:$N$4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Sheet6!$L$7:$N$7</c:f>
              <c:numCache>
                <c:formatCode>General</c:formatCode>
                <c:ptCount val="3"/>
                <c:pt idx="0">
                  <c:v>14.5</c:v>
                </c:pt>
                <c:pt idx="1">
                  <c:v>18.899999999999999</c:v>
                </c:pt>
                <c:pt idx="2">
                  <c:v>15.1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D4-4916-AC11-DB13F8B9B6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2596648"/>
        <c:axId val="442597632"/>
      </c:barChart>
      <c:catAx>
        <c:axId val="442596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42597632"/>
        <c:crosses val="autoZero"/>
        <c:auto val="1"/>
        <c:lblAlgn val="ctr"/>
        <c:lblOffset val="100"/>
        <c:noMultiLvlLbl val="0"/>
      </c:catAx>
      <c:valAx>
        <c:axId val="442597632"/>
        <c:scaling>
          <c:orientation val="minMax"/>
          <c:max val="22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4259664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Sheet6!$K$26</c:f>
              <c:strCache>
                <c:ptCount val="1"/>
                <c:pt idx="0">
                  <c:v>T 0.1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Sheet6!$L$25:$N$25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Sheet6!$L$26:$N$26</c:f>
              <c:numCache>
                <c:formatCode>General</c:formatCode>
                <c:ptCount val="3"/>
                <c:pt idx="0">
                  <c:v>54.2</c:v>
                </c:pt>
                <c:pt idx="1">
                  <c:v>55.17</c:v>
                </c:pt>
                <c:pt idx="2">
                  <c:v>54.64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EA-4ED9-8410-C34956297C3A}"/>
            </c:ext>
          </c:extLst>
        </c:ser>
        <c:ser>
          <c:idx val="1"/>
          <c:order val="1"/>
          <c:tx>
            <c:strRef>
              <c:f>Sheet6!$K$27</c:f>
              <c:strCache>
                <c:ptCount val="1"/>
                <c:pt idx="0">
                  <c:v>T 0.3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Sheet6!$L$25:$N$25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Sheet6!$L$27:$N$27</c:f>
              <c:numCache>
                <c:formatCode>General</c:formatCode>
                <c:ptCount val="3"/>
                <c:pt idx="0">
                  <c:v>55.03</c:v>
                </c:pt>
                <c:pt idx="1">
                  <c:v>55.44</c:v>
                </c:pt>
                <c:pt idx="2">
                  <c:v>55.26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EA-4ED9-8410-C34956297C3A}"/>
            </c:ext>
          </c:extLst>
        </c:ser>
        <c:ser>
          <c:idx val="2"/>
          <c:order val="2"/>
          <c:tx>
            <c:strRef>
              <c:f>Sheet6!$K$28</c:f>
              <c:strCache>
                <c:ptCount val="1"/>
                <c:pt idx="0">
                  <c:v>T 0.5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Sheet6!$L$25:$N$25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Sheet6!$L$28:$N$28</c:f>
              <c:numCache>
                <c:formatCode>General</c:formatCode>
                <c:ptCount val="3"/>
                <c:pt idx="0">
                  <c:v>55.39</c:v>
                </c:pt>
                <c:pt idx="1">
                  <c:v>56.92</c:v>
                </c:pt>
                <c:pt idx="2">
                  <c:v>56.01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EA-4ED9-8410-C34956297C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9567488"/>
        <c:axId val="549562568"/>
      </c:barChart>
      <c:catAx>
        <c:axId val="549567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49562568"/>
        <c:crosses val="autoZero"/>
        <c:auto val="1"/>
        <c:lblAlgn val="ctr"/>
        <c:lblOffset val="100"/>
        <c:noMultiLvlLbl val="0"/>
      </c:catAx>
      <c:valAx>
        <c:axId val="549562568"/>
        <c:scaling>
          <c:orientation val="minMax"/>
          <c:max val="62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4956748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Sheet6!$K$14</c:f>
              <c:strCache>
                <c:ptCount val="1"/>
                <c:pt idx="0">
                  <c:v>T 0.1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Sheet6!$L$13:$N$13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Sheet6!$L$14:$N$14</c:f>
              <c:numCache>
                <c:formatCode>General</c:formatCode>
                <c:ptCount val="3"/>
                <c:pt idx="0">
                  <c:v>61.5</c:v>
                </c:pt>
                <c:pt idx="1">
                  <c:v>46.3</c:v>
                </c:pt>
                <c:pt idx="2">
                  <c:v>54.3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66-4B03-B66B-E0B0333B971E}"/>
            </c:ext>
          </c:extLst>
        </c:ser>
        <c:ser>
          <c:idx val="1"/>
          <c:order val="1"/>
          <c:tx>
            <c:strRef>
              <c:f>Sheet6!$K$15</c:f>
              <c:strCache>
                <c:ptCount val="1"/>
                <c:pt idx="0">
                  <c:v>T 0.3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Sheet6!$L$13:$N$13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Sheet6!$L$15:$N$15</c:f>
              <c:numCache>
                <c:formatCode>General</c:formatCode>
                <c:ptCount val="3"/>
                <c:pt idx="0">
                  <c:v>60.1</c:v>
                </c:pt>
                <c:pt idx="1">
                  <c:v>43.8</c:v>
                </c:pt>
                <c:pt idx="2">
                  <c:v>50.5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66-4B03-B66B-E0B0333B971E}"/>
            </c:ext>
          </c:extLst>
        </c:ser>
        <c:ser>
          <c:idx val="2"/>
          <c:order val="2"/>
          <c:tx>
            <c:strRef>
              <c:f>Sheet6!$K$16</c:f>
              <c:strCache>
                <c:ptCount val="1"/>
                <c:pt idx="0">
                  <c:v>T 0.5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Sheet6!$L$13:$N$13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Sheet6!$L$16:$N$16</c:f>
              <c:numCache>
                <c:formatCode>General</c:formatCode>
                <c:ptCount val="3"/>
                <c:pt idx="0">
                  <c:v>59.5</c:v>
                </c:pt>
                <c:pt idx="1">
                  <c:v>39.200000000000003</c:v>
                </c:pt>
                <c:pt idx="2">
                  <c:v>45.1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66-4B03-B66B-E0B0333B97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5176136"/>
        <c:axId val="555170560"/>
      </c:barChart>
      <c:catAx>
        <c:axId val="555176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55170560"/>
        <c:crosses val="autoZero"/>
        <c:auto val="1"/>
        <c:lblAlgn val="ctr"/>
        <c:lblOffset val="100"/>
        <c:noMultiLvlLbl val="0"/>
      </c:catAx>
      <c:valAx>
        <c:axId val="555170560"/>
        <c:scaling>
          <c:orientation val="minMax"/>
          <c:max val="70"/>
          <c:min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551761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Sheet6!$L$35</c:f>
              <c:strCache>
                <c:ptCount val="1"/>
                <c:pt idx="0">
                  <c:v>T 0.1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Sheet6!$M$34:$O$34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Sheet6!$M$35:$O$35</c:f>
              <c:numCache>
                <c:formatCode>General</c:formatCode>
                <c:ptCount val="3"/>
                <c:pt idx="0">
                  <c:v>95.14</c:v>
                </c:pt>
                <c:pt idx="1">
                  <c:v>95.21</c:v>
                </c:pt>
                <c:pt idx="2">
                  <c:v>95.05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28-4527-B48E-4A86B46E7278}"/>
            </c:ext>
          </c:extLst>
        </c:ser>
        <c:ser>
          <c:idx val="1"/>
          <c:order val="1"/>
          <c:tx>
            <c:strRef>
              <c:f>Sheet6!$L$36</c:f>
              <c:strCache>
                <c:ptCount val="1"/>
                <c:pt idx="0">
                  <c:v>T 0.3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Sheet6!$M$34:$O$34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Sheet6!$M$36:$O$36</c:f>
              <c:numCache>
                <c:formatCode>General</c:formatCode>
                <c:ptCount val="3"/>
                <c:pt idx="0">
                  <c:v>93.76</c:v>
                </c:pt>
                <c:pt idx="1">
                  <c:v>93.87</c:v>
                </c:pt>
                <c:pt idx="2">
                  <c:v>93.64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28-4527-B48E-4A86B46E7278}"/>
            </c:ext>
          </c:extLst>
        </c:ser>
        <c:ser>
          <c:idx val="2"/>
          <c:order val="2"/>
          <c:tx>
            <c:strRef>
              <c:f>Sheet6!$L$37</c:f>
              <c:strCache>
                <c:ptCount val="1"/>
                <c:pt idx="0">
                  <c:v>T 0.5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Sheet6!$M$34:$O$34</c:f>
              <c:strCache>
                <c:ptCount val="3"/>
                <c:pt idx="0">
                  <c:v>NONE IPN </c:v>
                </c:pt>
                <c:pt idx="1">
                  <c:v>IPN-A</c:v>
                </c:pt>
                <c:pt idx="2">
                  <c:v>IPN-C</c:v>
                </c:pt>
              </c:strCache>
            </c:strRef>
          </c:cat>
          <c:val>
            <c:numRef>
              <c:f>Sheet6!$M$37:$O$37</c:f>
              <c:numCache>
                <c:formatCode>General</c:formatCode>
                <c:ptCount val="3"/>
                <c:pt idx="0">
                  <c:v>91.58</c:v>
                </c:pt>
                <c:pt idx="1">
                  <c:v>91.79</c:v>
                </c:pt>
                <c:pt idx="2">
                  <c:v>91.49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28-4527-B48E-4A86B46E72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1832992"/>
        <c:axId val="481838896"/>
      </c:barChart>
      <c:catAx>
        <c:axId val="481832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81838896"/>
        <c:crosses val="autoZero"/>
        <c:auto val="1"/>
        <c:lblAlgn val="ctr"/>
        <c:lblOffset val="100"/>
        <c:noMultiLvlLbl val="0"/>
      </c:catAx>
      <c:valAx>
        <c:axId val="481838896"/>
        <c:scaling>
          <c:orientation val="minMax"/>
          <c:min val="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8183299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10486" cy="3419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4487" y="1"/>
            <a:ext cx="4310486" cy="3419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89E18-2490-40E8-A3BF-C865E4C24226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928938" y="852488"/>
            <a:ext cx="4089400" cy="2300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4728" y="3279785"/>
            <a:ext cx="7957820" cy="26834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73199"/>
            <a:ext cx="4310486" cy="3419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4487" y="6473199"/>
            <a:ext cx="4310486" cy="3419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9313B-BFAF-4499-80AE-E5FBDF591B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1636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79614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165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B9313B-BFAF-4499-80AE-E5FBDF591B9A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76888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83357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48118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1993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28142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0453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1575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B9313B-BFAF-4499-80AE-E5FBDF591B9A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74673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B9313B-BFAF-4499-80AE-E5FBDF591B9A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716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6983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B9313B-BFAF-4499-80AE-E5FBDF591B9A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20193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B9313B-BFAF-4499-80AE-E5FBDF591B9A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94172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23474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256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9521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8479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5771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0334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680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380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9313B-BFAF-4499-80AE-E5FBDF591B9A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0401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6E156F-6E36-4E26-8F85-B9D7429E0C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FA65A30-7C88-474A-A655-6494086DC3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731DDD-ACCA-4172-9E51-29A86D9A2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0CD1119-13DF-42E1-BDBC-891476643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E4BD74-42C8-4D4F-BE02-49CAFC45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619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A164B2-3D68-47C3-AE36-124BFD8BE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608B52A-D70D-4E58-979B-AC06FDF79C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800271-DD7D-4F92-9969-65D70BD5A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CAD1DD1-E942-4424-A6F3-E06894612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F643073-2372-42FA-B8D2-01A403B8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3451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83FA085-ADF6-48BE-A5C0-209B38CE09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14470C1-84DE-4202-B8BF-083C6D879C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9014734-6072-4147-A83E-399A8CA90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1C03AE0-00FB-4291-B487-B3437A100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AC2474C-1B81-4349-875A-5D7A0404B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235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0C6F71-630D-4FC0-A1BD-EFC4B5964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6AC832E-2AD0-4F94-938A-993E1D52E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401261-C70C-44FA-BCA9-7F1D522C8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438545A-234E-4CE8-85C0-C080E46E6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C4E8361-B353-44A9-96DB-EC63BA7D1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227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1960D74-F5EA-4158-ADC9-5FF09CED3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18FE9DF-39B1-4E0E-B763-0C8EAF15C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3092E4-327F-4DF5-A31B-2E15D403C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104D527-4C80-44C9-8856-32A62ABE6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5C17C4-E8CC-44BE-8749-DF0E01F73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1654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CC93C3-41E2-4365-B981-23989A682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E28A6-1AEC-4C50-93B7-1892117C6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A56875-A5A9-4BBB-95EE-CA90BAF7B4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D58716B-79F1-4924-8E67-DA52F8DA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527F01E-C2DC-4B82-8F6B-B6CBD8961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89318F5-41DF-43BF-B4D2-B83CDF278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93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5C7E12-6CBD-4F83-87CD-73439E9F7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22236DD-3D0F-4876-9DED-006AF79E88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41ECB59-DC5A-4499-8F40-78BAA2549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3F8624A-3548-497B-874C-7B92E276B2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04932E9-5D5C-4261-BCDC-47F391CD68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76BE52C-D369-4A48-9B1E-DB3933A39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00E359C-126E-4B85-A037-1052E0FE0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F6C56B0-9B5D-469A-8CA6-9859ED8A7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315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2008C2-3A39-4867-9412-224B1688C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4B99702-26B3-4DE7-800B-B35005ACF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5E3A39F-A8D4-4321-AF34-1AE233453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A94A635-7418-435F-A64D-9FE7D30FB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8457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A13005C-8A1E-4A09-B60B-0FC79F9F4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12BBDAB-3DBD-406B-89A8-E751A4F36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863CC32-C924-47F5-828E-56B4CB3B8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61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D2BCB7-CB85-4193-A05A-64EC6ABE4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15A3113-B537-40A1-A9BA-6ADC4BD40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EE4FEBE-7980-4809-A2B0-185B5352D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8C7A08D-6E8B-42A6-AB8A-EF60E2D5F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D73BF57-76A3-4F6B-AF58-407174766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84529AC-1812-4943-B25F-797050ABB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0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3AA3AA-0247-48DD-BF3A-ADE20254B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A165DAA-74C2-46C9-A7FE-D4B1FD0918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382ED86-5B56-43FA-B641-6C439F0B8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ECB21D9-2279-4A4A-BA16-F51C66A05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0F0102A-ACD8-4F14-8EF3-FA49DBFFB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68A3D3-D397-48D9-AAB2-237C0C6DD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0970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8F35A7F-E724-4EF0-9250-199F3EE24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23145AC-34C2-47C0-A759-589621DC7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EF992C4-146D-4B7F-8F0E-110CACEB4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60EDE-11A1-48B0-88A7-A606E4A0F06E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0C5B5DD-1D72-491C-B137-23797051D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6939AE-18A5-40B4-BDBD-43ED7DE76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DEB4-4F09-4408-859C-3A60CDFC18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303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4882AA8-77D1-4731-9753-72806D16E7EC}"/>
              </a:ext>
            </a:extLst>
          </p:cNvPr>
          <p:cNvSpPr txBox="1"/>
          <p:nvPr/>
        </p:nvSpPr>
        <p:spPr>
          <a:xfrm>
            <a:off x="2081920" y="2181395"/>
            <a:ext cx="8028160" cy="1215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600" b="1" spc="300" dirty="0">
                <a:solidFill>
                  <a:srgbClr val="002060"/>
                </a:solidFill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타닌산과 </a:t>
            </a:r>
            <a:r>
              <a:rPr lang="ko-KR" altLang="en-US" sz="2600" b="1" spc="300" dirty="0" err="1">
                <a:solidFill>
                  <a:srgbClr val="002060"/>
                </a:solidFill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해조다당류를</a:t>
            </a:r>
            <a:r>
              <a:rPr lang="ko-KR" altLang="en-US" sz="2600" b="1" spc="300" dirty="0">
                <a:solidFill>
                  <a:srgbClr val="002060"/>
                </a:solidFill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 이용한 </a:t>
            </a:r>
            <a:endParaRPr lang="en-US" altLang="ko-KR" sz="2600" b="1" spc="300" dirty="0">
              <a:solidFill>
                <a:srgbClr val="002060"/>
              </a:solidFill>
              <a:latin typeface="Noto Sans CJK KR Black" panose="020B0A00000000000000" pitchFamily="34" charset="-127"/>
              <a:ea typeface="Noto Sans CJK KR Black" panose="020B0A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600" b="1" spc="300" dirty="0">
                <a:solidFill>
                  <a:srgbClr val="002060"/>
                </a:solidFill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항산화 콘택트렌즈의 약물방출 및 물리적 특성</a:t>
            </a:r>
            <a:endParaRPr lang="ko-KR" altLang="en-US" sz="2600" b="1" kern="0" spc="0" dirty="0">
              <a:solidFill>
                <a:srgbClr val="002060"/>
              </a:solidFill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188448-8EFA-4293-8A28-D0C2D3876B26}"/>
              </a:ext>
            </a:extLst>
          </p:cNvPr>
          <p:cNvSpPr txBox="1"/>
          <p:nvPr/>
        </p:nvSpPr>
        <p:spPr>
          <a:xfrm>
            <a:off x="4119344" y="5515912"/>
            <a:ext cx="3953326" cy="869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b="1" dirty="0">
                <a:solidFill>
                  <a:srgbClr val="002060"/>
                </a:solidFill>
                <a:latin typeface="Noto Sans CJK SC Bold" pitchFamily="34" charset="-127"/>
                <a:ea typeface="Noto Sans CJK SC Bold" pitchFamily="34" charset="-127"/>
              </a:rPr>
              <a:t>발표자 </a:t>
            </a:r>
            <a:r>
              <a:rPr lang="en-US" altLang="ko-KR" b="1" dirty="0">
                <a:solidFill>
                  <a:srgbClr val="002060"/>
                </a:solidFill>
                <a:latin typeface="Noto Sans CJK SC Bold" pitchFamily="34" charset="-127"/>
                <a:ea typeface="Noto Sans CJK SC Bold" pitchFamily="34" charset="-127"/>
              </a:rPr>
              <a:t>: </a:t>
            </a:r>
            <a:r>
              <a:rPr lang="ko-KR" altLang="en-US" b="1" dirty="0" err="1">
                <a:solidFill>
                  <a:srgbClr val="002060"/>
                </a:solidFill>
                <a:latin typeface="Noto Sans CJK SC Bold" pitchFamily="34" charset="-127"/>
                <a:ea typeface="Noto Sans CJK SC Bold" pitchFamily="34" charset="-127"/>
              </a:rPr>
              <a:t>대구가톨릭대학교</a:t>
            </a:r>
            <a:r>
              <a:rPr lang="ko-KR" altLang="en-US" b="1" dirty="0">
                <a:solidFill>
                  <a:srgbClr val="002060"/>
                </a:solidFill>
                <a:latin typeface="Noto Sans CJK SC Bold" pitchFamily="34" charset="-127"/>
                <a:ea typeface="Noto Sans CJK SC Bold" pitchFamily="34" charset="-127"/>
              </a:rPr>
              <a:t> 안희경</a:t>
            </a:r>
            <a:endParaRPr lang="en-US" altLang="ko-KR" b="1" dirty="0">
              <a:solidFill>
                <a:srgbClr val="002060"/>
              </a:solidFill>
              <a:latin typeface="Noto Sans CJK SC Bold" pitchFamily="34" charset="-127"/>
              <a:ea typeface="Noto Sans CJK SC Bold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b="1" dirty="0">
                <a:solidFill>
                  <a:srgbClr val="002060"/>
                </a:solidFill>
                <a:latin typeface="Noto Sans CJK SC Bold" pitchFamily="34" charset="-127"/>
                <a:ea typeface="Noto Sans CJK SC Bold" pitchFamily="34" charset="-127"/>
              </a:rPr>
              <a:t>지도교수 </a:t>
            </a:r>
            <a:r>
              <a:rPr lang="en-US" altLang="ko-KR" b="1" dirty="0">
                <a:solidFill>
                  <a:srgbClr val="002060"/>
                </a:solidFill>
                <a:latin typeface="Noto Sans CJK SC Bold" pitchFamily="34" charset="-127"/>
                <a:ea typeface="Noto Sans CJK SC Bold" pitchFamily="34" charset="-127"/>
              </a:rPr>
              <a:t>: </a:t>
            </a:r>
            <a:r>
              <a:rPr lang="ko-KR" altLang="en-US" b="1" dirty="0" err="1">
                <a:solidFill>
                  <a:srgbClr val="002060"/>
                </a:solidFill>
                <a:latin typeface="Noto Sans CJK SC Bold" pitchFamily="34" charset="-127"/>
                <a:ea typeface="Noto Sans CJK SC Bold" pitchFamily="34" charset="-127"/>
              </a:rPr>
              <a:t>대구가톨릭대학교</a:t>
            </a:r>
            <a:r>
              <a:rPr lang="ko-KR" altLang="en-US" b="1" dirty="0">
                <a:solidFill>
                  <a:srgbClr val="002060"/>
                </a:solidFill>
                <a:latin typeface="Noto Sans CJK SC Bold" pitchFamily="34" charset="-127"/>
                <a:ea typeface="Noto Sans CJK SC Bold" pitchFamily="34" charset="-127"/>
              </a:rPr>
              <a:t> 이현미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2C2E76-642C-40D9-8C66-C605545704FF}"/>
              </a:ext>
            </a:extLst>
          </p:cNvPr>
          <p:cNvSpPr txBox="1"/>
          <p:nvPr/>
        </p:nvSpPr>
        <p:spPr>
          <a:xfrm>
            <a:off x="144383" y="3461272"/>
            <a:ext cx="11189368" cy="421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fontAlgn="base" latinLnBrk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550" kern="0" spc="0" dirty="0">
                <a:solidFill>
                  <a:srgbClr val="00B0F0"/>
                </a:solidFill>
                <a:effectLst/>
                <a:latin typeface="맑은 고딕" panose="020B0503020000020004" pitchFamily="50" charset="-127"/>
                <a:ea typeface="Noto Sans CJK KR Black" panose="020B0A00000000000000"/>
              </a:rPr>
              <a:t>Drug release and physical properties of antioxidant contact lenses using tannic acid and seaweed polysaccharides.</a:t>
            </a:r>
            <a:endParaRPr lang="en-US" altLang="ko-KR" sz="1550" kern="0" spc="0" dirty="0">
              <a:solidFill>
                <a:srgbClr val="00B0F0"/>
              </a:solidFill>
              <a:effectLst/>
              <a:ea typeface="Noto Sans CJK KR Black" panose="020B0A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2988640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CEC334AD-A18D-4AE1-ADDC-A63BB22EBD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7207" y="2402807"/>
            <a:ext cx="6548005" cy="28549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1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Introduction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3" y="1120184"/>
            <a:ext cx="8320134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ko-KR" alt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상호침투고분자네트워크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lang="en-US" altLang="ko-KR" b="1" dirty="0">
                <a:solidFill>
                  <a:schemeClr val="bg1"/>
                </a:solidFill>
              </a:rPr>
              <a:t>(Interpenetrating</a:t>
            </a:r>
            <a:r>
              <a:rPr lang="ko-KR" altLang="en-US" b="1" dirty="0">
                <a:solidFill>
                  <a:schemeClr val="bg1"/>
                </a:solidFill>
              </a:rPr>
              <a:t> </a:t>
            </a:r>
            <a:r>
              <a:rPr lang="en-US" altLang="ko-KR" b="1" dirty="0">
                <a:solidFill>
                  <a:schemeClr val="bg1"/>
                </a:solidFill>
              </a:rPr>
              <a:t>Polymer</a:t>
            </a:r>
            <a:r>
              <a:rPr lang="ko-KR" altLang="en-US" b="1" dirty="0">
                <a:solidFill>
                  <a:schemeClr val="bg1"/>
                </a:solidFill>
              </a:rPr>
              <a:t> </a:t>
            </a:r>
            <a:r>
              <a:rPr lang="en-US" altLang="ko-KR" b="1" dirty="0">
                <a:solidFill>
                  <a:schemeClr val="bg1"/>
                </a:solidFill>
              </a:rPr>
              <a:t>Network, </a:t>
            </a:r>
            <a:r>
              <a:rPr lang="en-US" altLang="ko-KR" b="1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rPr>
              <a:t>IPN)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5A1AE9-646F-400D-A7CB-27A4E97CADC6}"/>
              </a:ext>
            </a:extLst>
          </p:cNvPr>
          <p:cNvSpPr txBox="1"/>
          <p:nvPr/>
        </p:nvSpPr>
        <p:spPr>
          <a:xfrm>
            <a:off x="6061279" y="4408994"/>
            <a:ext cx="1543288" cy="3154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0" i="0" dirty="0">
                <a:solidFill>
                  <a:srgbClr val="000000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polysaccharide</a:t>
            </a:r>
            <a:endParaRPr lang="en-US" altLang="ko-KR" sz="1450" b="1" i="0" dirty="0">
              <a:solidFill>
                <a:srgbClr val="000000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8CFA19-CDC2-48F1-869F-ADC3B6C76377}"/>
              </a:ext>
            </a:extLst>
          </p:cNvPr>
          <p:cNvSpPr txBox="1"/>
          <p:nvPr/>
        </p:nvSpPr>
        <p:spPr>
          <a:xfrm>
            <a:off x="4449861" y="4408994"/>
            <a:ext cx="11630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0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hydrogel</a:t>
            </a:r>
            <a:endParaRPr lang="en-US" altLang="ko-KR" sz="1400" b="1" i="0" dirty="0">
              <a:solidFill>
                <a:srgbClr val="000000"/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71553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1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>
                <a:solidFill>
                  <a:prstClr val="white">
                    <a:lumMod val="50000"/>
                  </a:prstClr>
                </a:solidFill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Purpose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22FFB4-7487-4772-BB16-A6CE0A877143}"/>
              </a:ext>
            </a:extLst>
          </p:cNvPr>
          <p:cNvSpPr txBox="1"/>
          <p:nvPr/>
        </p:nvSpPr>
        <p:spPr>
          <a:xfrm>
            <a:off x="3115832" y="1525366"/>
            <a:ext cx="8458852" cy="2566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천연 항산화 물질인 </a:t>
            </a: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Tannic Acid</a:t>
            </a: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를 이용한 고기능성 항산화 </a:t>
            </a:r>
            <a:endParaRPr lang="en-US" altLang="ko-KR" sz="2200" b="1" dirty="0">
              <a:solidFill>
                <a:srgbClr val="0070C0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  </a:t>
            </a: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콘택트렌즈를 제조하고 한다</a:t>
            </a:r>
            <a:endParaRPr kumimoji="0" lang="en-US" altLang="ko-KR" sz="2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2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Alginate</a:t>
            </a: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와 </a:t>
            </a: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Carrageenan</a:t>
            </a: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을 이용하여 항산화성의</a:t>
            </a: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</a:t>
            </a: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지속시간을 향상시키고자 한다</a:t>
            </a:r>
            <a:endParaRPr kumimoji="0" lang="en-US" altLang="ko-KR" sz="2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9956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Method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4" y="1120184"/>
            <a:ext cx="2854856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b="1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rPr>
              <a:t>Materials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9" name="표 4">
            <a:extLst>
              <a:ext uri="{FF2B5EF4-FFF2-40B4-BE49-F238E27FC236}">
                <a16:creationId xmlns:a16="http://schemas.microsoft.com/office/drawing/2014/main" id="{B69D8900-F652-4AD8-A8B2-1329F975AA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037820"/>
              </p:ext>
            </p:extLst>
          </p:nvPr>
        </p:nvGraphicFramePr>
        <p:xfrm>
          <a:off x="3241144" y="2101208"/>
          <a:ext cx="7608366" cy="303587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313293">
                  <a:extLst>
                    <a:ext uri="{9D8B030D-6E8A-4147-A177-3AD203B41FA5}">
                      <a16:colId xmlns:a16="http://schemas.microsoft.com/office/drawing/2014/main" val="421803678"/>
                    </a:ext>
                  </a:extLst>
                </a:gridCol>
                <a:gridCol w="5295073">
                  <a:extLst>
                    <a:ext uri="{9D8B030D-6E8A-4147-A177-3AD203B41FA5}">
                      <a16:colId xmlns:a16="http://schemas.microsoft.com/office/drawing/2014/main" val="3023995983"/>
                    </a:ext>
                  </a:extLst>
                </a:gridCol>
              </a:tblGrid>
              <a:tr h="60717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000" b="1" dirty="0" err="1"/>
                        <a:t>Properies</a:t>
                      </a:r>
                      <a:endParaRPr lang="ko-KR" altLang="en-US" sz="2000" b="1" dirty="0">
                        <a:ea typeface="Noto Sans CJK KR Regular" panose="020B050000000000000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000" b="1" dirty="0"/>
                        <a:t>Ingredients</a:t>
                      </a:r>
                      <a:endParaRPr lang="ko-KR" altLang="en-US" sz="2000" b="1" dirty="0">
                        <a:ea typeface="Noto Sans CJK KR Regular" panose="020B050000000000000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926792"/>
                  </a:ext>
                </a:extLst>
              </a:tr>
              <a:tr h="60717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Monomer</a:t>
                      </a:r>
                      <a:endParaRPr lang="ko-KR" altLang="en-US" sz="2000" b="0" dirty="0">
                        <a:solidFill>
                          <a:schemeClr val="bg2">
                            <a:lumMod val="25000"/>
                          </a:schemeClr>
                        </a:solidFill>
                        <a:ea typeface="Noto Sans CJK KR Regular" panose="020B050000000000000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HEMA, MAA, Tannic Acid(TA)</a:t>
                      </a:r>
                      <a:endParaRPr lang="ko-KR" altLang="en-US" sz="2000" b="0" dirty="0">
                        <a:solidFill>
                          <a:schemeClr val="bg2">
                            <a:lumMod val="25000"/>
                          </a:schemeClr>
                        </a:solidFill>
                        <a:ea typeface="Noto Sans CJK KR Regular" panose="020B050000000000000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0056238"/>
                  </a:ext>
                </a:extLst>
              </a:tr>
              <a:tr h="60717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Initiators</a:t>
                      </a:r>
                      <a:endParaRPr lang="ko-KR" altLang="en-US" sz="2000" b="0" dirty="0">
                        <a:solidFill>
                          <a:schemeClr val="bg2">
                            <a:lumMod val="25000"/>
                          </a:schemeClr>
                        </a:solidFill>
                        <a:ea typeface="Noto Sans CJK KR Regular" panose="020B050000000000000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AIBN, APS</a:t>
                      </a:r>
                      <a:endParaRPr lang="ko-KR" altLang="en-US" sz="2000" b="0" dirty="0">
                        <a:solidFill>
                          <a:schemeClr val="bg2">
                            <a:lumMod val="25000"/>
                          </a:schemeClr>
                        </a:solidFill>
                        <a:ea typeface="Noto Sans CJK KR Regular" panose="020B050000000000000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701070"/>
                  </a:ext>
                </a:extLst>
              </a:tr>
              <a:tr h="60717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Cross linker</a:t>
                      </a:r>
                      <a:endParaRPr lang="ko-KR" altLang="en-US" sz="2000" b="0" dirty="0">
                        <a:solidFill>
                          <a:schemeClr val="bg2">
                            <a:lumMod val="25000"/>
                          </a:schemeClr>
                        </a:solidFill>
                        <a:ea typeface="Noto Sans CJK KR Regular" panose="020B050000000000000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MBAA</a:t>
                      </a:r>
                      <a:endParaRPr lang="ko-KR" altLang="en-US" sz="2000" b="0" dirty="0">
                        <a:solidFill>
                          <a:schemeClr val="bg2">
                            <a:lumMod val="25000"/>
                          </a:schemeClr>
                        </a:solidFill>
                        <a:ea typeface="Noto Sans CJK KR Regular" panose="020B050000000000000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7110633"/>
                  </a:ext>
                </a:extLst>
              </a:tr>
              <a:tr h="60717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a typeface="Noto Sans CJK KR Regular" panose="020B0500000000000000"/>
                        </a:rPr>
                        <a:t>Polysaccharide</a:t>
                      </a:r>
                      <a:endParaRPr lang="ko-KR" altLang="en-US" sz="2000" b="0" dirty="0">
                        <a:solidFill>
                          <a:schemeClr val="bg2">
                            <a:lumMod val="25000"/>
                          </a:schemeClr>
                        </a:solidFill>
                        <a:ea typeface="Noto Sans CJK KR Regular" panose="020B050000000000000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Alginate, Carrageenan</a:t>
                      </a:r>
                      <a:endParaRPr lang="ko-KR" altLang="en-US" sz="2000" b="0" dirty="0">
                        <a:solidFill>
                          <a:schemeClr val="bg2">
                            <a:lumMod val="25000"/>
                          </a:schemeClr>
                        </a:solidFill>
                        <a:ea typeface="Noto Sans CJK KR Regular" panose="020B050000000000000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50908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967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Method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4" y="1120184"/>
            <a:ext cx="2854856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Polymerization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2" name="표 3">
            <a:extLst>
              <a:ext uri="{FF2B5EF4-FFF2-40B4-BE49-F238E27FC236}">
                <a16:creationId xmlns:a16="http://schemas.microsoft.com/office/drawing/2014/main" id="{DF40A44F-3B0B-4987-A331-7883D56B76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218328"/>
              </p:ext>
            </p:extLst>
          </p:nvPr>
        </p:nvGraphicFramePr>
        <p:xfrm>
          <a:off x="3241143" y="1952564"/>
          <a:ext cx="7793304" cy="21571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298884">
                  <a:extLst>
                    <a:ext uri="{9D8B030D-6E8A-4147-A177-3AD203B41FA5}">
                      <a16:colId xmlns:a16="http://schemas.microsoft.com/office/drawing/2014/main" val="3230708496"/>
                    </a:ext>
                  </a:extLst>
                </a:gridCol>
                <a:gridCol w="1298884">
                  <a:extLst>
                    <a:ext uri="{9D8B030D-6E8A-4147-A177-3AD203B41FA5}">
                      <a16:colId xmlns:a16="http://schemas.microsoft.com/office/drawing/2014/main" val="2510544255"/>
                    </a:ext>
                  </a:extLst>
                </a:gridCol>
                <a:gridCol w="1298884">
                  <a:extLst>
                    <a:ext uri="{9D8B030D-6E8A-4147-A177-3AD203B41FA5}">
                      <a16:colId xmlns:a16="http://schemas.microsoft.com/office/drawing/2014/main" val="106664620"/>
                    </a:ext>
                  </a:extLst>
                </a:gridCol>
                <a:gridCol w="1298884">
                  <a:extLst>
                    <a:ext uri="{9D8B030D-6E8A-4147-A177-3AD203B41FA5}">
                      <a16:colId xmlns:a16="http://schemas.microsoft.com/office/drawing/2014/main" val="2308564477"/>
                    </a:ext>
                  </a:extLst>
                </a:gridCol>
                <a:gridCol w="1298884">
                  <a:extLst>
                    <a:ext uri="{9D8B030D-6E8A-4147-A177-3AD203B41FA5}">
                      <a16:colId xmlns:a16="http://schemas.microsoft.com/office/drawing/2014/main" val="932217083"/>
                    </a:ext>
                  </a:extLst>
                </a:gridCol>
                <a:gridCol w="1298884">
                  <a:extLst>
                    <a:ext uri="{9D8B030D-6E8A-4147-A177-3AD203B41FA5}">
                      <a16:colId xmlns:a16="http://schemas.microsoft.com/office/drawing/2014/main" val="4093089777"/>
                    </a:ext>
                  </a:extLst>
                </a:gridCol>
              </a:tblGrid>
              <a:tr h="431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/>
                        <a:t>Name</a:t>
                      </a:r>
                      <a:endParaRPr lang="ko-KR" altLang="en-US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HEMA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MAA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MBAA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5% AIBN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TA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870607"/>
                  </a:ext>
                </a:extLst>
              </a:tr>
              <a:tr h="431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90%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369396"/>
                  </a:ext>
                </a:extLst>
              </a:tr>
              <a:tr h="431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0.1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89.9%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0.1%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8539838"/>
                  </a:ext>
                </a:extLst>
              </a:tr>
              <a:tr h="431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0.3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89.7%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0.3%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641257"/>
                  </a:ext>
                </a:extLst>
              </a:tr>
              <a:tr h="431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0.5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89.5%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0.5%</a:t>
                      </a:r>
                      <a:endParaRPr lang="ko-KR" altLang="en-US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5686410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D072AE9-4081-4694-928E-65E11ECCBEBE}"/>
              </a:ext>
            </a:extLst>
          </p:cNvPr>
          <p:cNvSpPr txBox="1"/>
          <p:nvPr/>
        </p:nvSpPr>
        <p:spPr>
          <a:xfrm>
            <a:off x="3241143" y="4283406"/>
            <a:ext cx="8320133" cy="1112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</a:rPr>
              <a:t>Cast mold Method / PP Mold / </a:t>
            </a:r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100</a:t>
            </a:r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℃ / 1H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IPN : Semi-IPN / 24H / 37</a:t>
            </a:r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</a:rPr>
              <a:t>℃</a:t>
            </a:r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Incubation</a:t>
            </a:r>
          </a:p>
        </p:txBody>
      </p:sp>
    </p:spTree>
    <p:extLst>
      <p:ext uri="{BB962C8B-B14F-4D97-AF65-F5344CB8AC3E}">
        <p14:creationId xmlns:p14="http://schemas.microsoft.com/office/powerpoint/2010/main" val="2368259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Method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241144" y="1838402"/>
            <a:ext cx="8522766" cy="2081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DPPH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를 이용한 항산화 기능 평가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Time : 0 ~ 24H</a:t>
            </a:r>
          </a:p>
          <a:p>
            <a:pPr marL="285750" marR="0" lvl="0" indent="-285750" algn="l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DDPH : 0.2mM</a:t>
            </a:r>
          </a:p>
          <a:p>
            <a:pPr marL="285750" marR="0" lvl="0" indent="-285750" algn="l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517nm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3" y="1120184"/>
            <a:ext cx="3645793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b="1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rPr>
              <a:t>Test of antioxidant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271F13E-4BD5-44C3-857B-CD106678ED1E}"/>
                  </a:ext>
                </a:extLst>
              </p:cNvPr>
              <p:cNvSpPr txBox="1"/>
              <p:nvPr/>
            </p:nvSpPr>
            <p:spPr>
              <a:xfrm>
                <a:off x="3368460" y="4362437"/>
                <a:ext cx="7359041" cy="637739"/>
              </a:xfrm>
              <a:prstGeom prst="rect">
                <a:avLst/>
              </a:prstGeom>
              <a:noFill/>
              <a:ln w="31750" cmpd="sng">
                <a:solidFill>
                  <a:srgbClr val="00B0F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b="1" dirty="0">
                    <a:latin typeface="Noto Sans CJK SC Bold"/>
                  </a:rPr>
                  <a:t>DPPH </a:t>
                </a:r>
                <a:r>
                  <a:rPr lang="ko-KR" altLang="en-US" b="1" dirty="0" err="1">
                    <a:latin typeface="Noto Sans CJK SC Bold"/>
                  </a:rPr>
                  <a:t>라디칼</a:t>
                </a:r>
                <a:r>
                  <a:rPr lang="ko-KR" altLang="en-US" b="1" dirty="0">
                    <a:latin typeface="Noto Sans CJK SC Bold"/>
                  </a:rPr>
                  <a:t> </a:t>
                </a:r>
                <a:r>
                  <a:rPr lang="ko-KR" altLang="en-US" b="1" dirty="0" err="1">
                    <a:latin typeface="Noto Sans CJK SC Bold"/>
                  </a:rPr>
                  <a:t>소거율</a:t>
                </a:r>
                <a:r>
                  <a:rPr lang="ko-KR" altLang="en-US" b="1" dirty="0">
                    <a:latin typeface="Noto Sans CJK SC Bold"/>
                  </a:rPr>
                  <a:t> </a:t>
                </a:r>
                <a:r>
                  <a:rPr lang="en-US" altLang="ko-KR" dirty="0">
                    <a:latin typeface="Noto Sans CJK SC Bold"/>
                  </a:rPr>
                  <a:t>(%)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최</m:t>
                        </m:r>
                        <m:r>
                          <a:rPr lang="ko-KR" altLang="en-US" b="1" i="1" smtClean="0">
                            <a:latin typeface="Cambria Math" panose="02040503050406030204" pitchFamily="18" charset="0"/>
                          </a:rPr>
                          <m:t>초</m:t>
                        </m:r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흡</m:t>
                        </m:r>
                        <m:r>
                          <a:rPr lang="ko-KR" altLang="en-US" b="1" i="1" smtClean="0">
                            <a:latin typeface="Cambria Math" panose="02040503050406030204" pitchFamily="18" charset="0"/>
                          </a:rPr>
                          <m:t>광</m:t>
                        </m:r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도</m:t>
                        </m:r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항</m:t>
                        </m:r>
                        <m:r>
                          <a:rPr lang="ko-KR" altLang="en-US" b="1" i="1" smtClean="0">
                            <a:latin typeface="Cambria Math" panose="02040503050406030204" pitchFamily="18" charset="0"/>
                          </a:rPr>
                          <m:t>산</m:t>
                        </m:r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화</m:t>
                        </m:r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렌</m:t>
                        </m:r>
                        <m:r>
                          <a:rPr lang="ko-KR" altLang="en-US" b="1" i="1" smtClean="0">
                            <a:latin typeface="Cambria Math" panose="02040503050406030204" pitchFamily="18" charset="0"/>
                          </a:rPr>
                          <m:t>즈</m:t>
                        </m:r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흡</m:t>
                        </m:r>
                        <m:r>
                          <a:rPr lang="ko-KR" altLang="en-US" b="1" i="1" smtClean="0">
                            <a:latin typeface="Cambria Math" panose="02040503050406030204" pitchFamily="18" charset="0"/>
                          </a:rPr>
                          <m:t>광</m:t>
                        </m:r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도</m:t>
                        </m:r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최</m:t>
                        </m:r>
                        <m:r>
                          <a:rPr lang="ko-KR" altLang="en-US" b="1" i="1" smtClean="0">
                            <a:latin typeface="Cambria Math" panose="02040503050406030204" pitchFamily="18" charset="0"/>
                          </a:rPr>
                          <m:t>초</m:t>
                        </m:r>
                        <m:r>
                          <a:rPr lang="en-US" altLang="ko-KR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흡</m:t>
                        </m:r>
                        <m:r>
                          <a:rPr lang="ko-KR" altLang="en-US" b="1" i="1" smtClean="0">
                            <a:latin typeface="Cambria Math" panose="02040503050406030204" pitchFamily="18" charset="0"/>
                          </a:rPr>
                          <m:t>광</m:t>
                        </m:r>
                        <m:r>
                          <a:rPr lang="ko-KR" altLang="en-US" b="1" i="1">
                            <a:latin typeface="Cambria Math" panose="02040503050406030204" pitchFamily="18" charset="0"/>
                          </a:rPr>
                          <m:t>도</m:t>
                        </m:r>
                      </m:den>
                    </m:f>
                  </m:oMath>
                </a14:m>
                <a:r>
                  <a:rPr lang="ko-KR" altLang="en-US" b="1" dirty="0">
                    <a:latin typeface="Noto Sans CJK SC Bold"/>
                  </a:rPr>
                  <a:t>  </a:t>
                </a:r>
                <a:r>
                  <a:rPr lang="en-US" altLang="ko-KR" dirty="0">
                    <a:latin typeface="Noto Sans CJK SC Bold"/>
                  </a:rPr>
                  <a:t>X 100</a:t>
                </a:r>
                <a:endParaRPr lang="ko-KR" altLang="en-US" dirty="0">
                  <a:latin typeface="Noto Sans CJK SC Bold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271F13E-4BD5-44C3-857B-CD106678ED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460" y="4362437"/>
                <a:ext cx="7359041" cy="637739"/>
              </a:xfrm>
              <a:prstGeom prst="rect">
                <a:avLst/>
              </a:prstGeom>
              <a:blipFill>
                <a:blip r:embed="rId4"/>
                <a:stretch>
                  <a:fillRect l="-495" r="-330"/>
                </a:stretch>
              </a:blipFill>
              <a:ln w="31750" cmpd="sng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그림 4">
            <a:extLst>
              <a:ext uri="{FF2B5EF4-FFF2-40B4-BE49-F238E27FC236}">
                <a16:creationId xmlns:a16="http://schemas.microsoft.com/office/drawing/2014/main" id="{F826BA3A-B87F-4129-A68C-0A45282DB6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3077" y="2407532"/>
            <a:ext cx="3346574" cy="167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03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Method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241144" y="1873126"/>
            <a:ext cx="4270826" cy="399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ko-KR" b="1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Oxygen permeability (DK)</a:t>
            </a: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ISO 18369-4:2017 Polarographic method</a:t>
            </a: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O2 PERMEOMETER-201T</a:t>
            </a:r>
          </a:p>
          <a:p>
            <a:pPr marL="285750" marR="0" lvl="0" indent="-28575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dirty="0">
              <a:solidFill>
                <a:schemeClr val="bg2">
                  <a:lumMod val="25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kumimoji="0" lang="en-US" altLang="ko-KR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Optical Transmissibility</a:t>
            </a:r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Cary 60 UV-vis</a:t>
            </a:r>
          </a:p>
          <a:p>
            <a:pPr marL="285750" indent="-285750">
              <a:buFontTx/>
              <a:buChar char="-"/>
              <a:defRPr/>
            </a:pPr>
            <a:endParaRPr lang="en-US" altLang="ko-KR" b="1" dirty="0">
              <a:solidFill>
                <a:schemeClr val="bg2">
                  <a:lumMod val="25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kumimoji="0" lang="en-US" altLang="ko-KR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Water content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ko-KR" sz="1600" dirty="0">
              <a:solidFill>
                <a:schemeClr val="bg2">
                  <a:lumMod val="25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4" y="1120184"/>
            <a:ext cx="2854856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Measurement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528475A-7880-4FEA-8AF7-AD323B34C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8938" y="4870789"/>
            <a:ext cx="2854856" cy="657225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9A2F5B-DE39-40D3-89FF-7F4AA9895CFB}"/>
              </a:ext>
            </a:extLst>
          </p:cNvPr>
          <p:cNvSpPr txBox="1"/>
          <p:nvPr/>
        </p:nvSpPr>
        <p:spPr>
          <a:xfrm>
            <a:off x="8044404" y="1873126"/>
            <a:ext cx="3796498" cy="398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ko-KR" b="1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Contact angle</a:t>
            </a: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Sessile drop method</a:t>
            </a: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ANSI Z80.20-2010</a:t>
            </a:r>
          </a:p>
          <a:p>
            <a:pPr marL="285750" marR="0" lvl="0" indent="-28575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dirty="0">
              <a:solidFill>
                <a:schemeClr val="bg2">
                  <a:lumMod val="25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b="1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Anti-microbial</a:t>
            </a:r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kumimoji="0" lang="ko-KR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균주</a:t>
            </a:r>
            <a:r>
              <a:rPr kumimoji="0" lang="en-US" altLang="ko-KR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</a:t>
            </a:r>
            <a:r>
              <a:rPr kumimoji="0" lang="ko-KR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대장균 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E-Coli(ACTT 10536)</a:t>
            </a:r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endParaRPr kumimoji="0" lang="en-US" altLang="ko-KR" sz="16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US" altLang="ko-KR" b="1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Protein adsorption</a:t>
            </a:r>
          </a:p>
          <a:p>
            <a:pPr marL="285750" indent="-285750">
              <a:buFontTx/>
              <a:buChar char="-"/>
              <a:defRPr/>
            </a:pPr>
            <a:endParaRPr lang="en-US" altLang="ko-KR" sz="1400" b="1" dirty="0">
              <a:solidFill>
                <a:schemeClr val="bg2">
                  <a:lumMod val="25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indent="-285750">
              <a:buFontTx/>
              <a:buChar char="-"/>
              <a:defRPr/>
            </a:pPr>
            <a:endParaRPr lang="en-US" altLang="ko-KR" sz="1400" b="1" dirty="0">
              <a:solidFill>
                <a:schemeClr val="bg2">
                  <a:lumMod val="25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ko-KR" sz="1600" dirty="0">
              <a:solidFill>
                <a:schemeClr val="bg2">
                  <a:lumMod val="25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26FE3DD-EACA-4553-B2BD-29FB8C1B7E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6493" y="4951089"/>
            <a:ext cx="1895475" cy="600075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96189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Results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4" y="1120184"/>
            <a:ext cx="5486167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Tannic Acid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의</a:t>
            </a:r>
            <a:r>
              <a:rPr lang="ko-KR" altLang="en-US" sz="2400" b="1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항산화 기능 평가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291418-2A79-4049-9F6D-2A88BD0BF6D9}"/>
              </a:ext>
            </a:extLst>
          </p:cNvPr>
          <p:cNvSpPr txBox="1"/>
          <p:nvPr/>
        </p:nvSpPr>
        <p:spPr>
          <a:xfrm>
            <a:off x="3393544" y="1990802"/>
            <a:ext cx="852276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DPPH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를 이용한 항산화 기능 평가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(1H)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58A305-D150-47BE-A35E-891969C62153}"/>
              </a:ext>
            </a:extLst>
          </p:cNvPr>
          <p:cNvSpPr txBox="1"/>
          <p:nvPr/>
        </p:nvSpPr>
        <p:spPr>
          <a:xfrm rot="10800000">
            <a:off x="3222679" y="3749844"/>
            <a:ext cx="400110" cy="11235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absorbance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3D61BE-095C-417E-AE06-C4614FC63B51}"/>
              </a:ext>
            </a:extLst>
          </p:cNvPr>
          <p:cNvSpPr txBox="1"/>
          <p:nvPr/>
        </p:nvSpPr>
        <p:spPr>
          <a:xfrm>
            <a:off x="5312343" y="5737816"/>
            <a:ext cx="1567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Wavelength(nm)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E13A9B4B-2D19-4A85-982C-6EAE586272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45" t="13704" r="6760"/>
          <a:stretch/>
        </p:blipFill>
        <p:spPr>
          <a:xfrm>
            <a:off x="8530538" y="3428999"/>
            <a:ext cx="2986272" cy="226044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0EB60C-9DAD-402A-A6D0-81DD14185F44}"/>
              </a:ext>
            </a:extLst>
          </p:cNvPr>
          <p:cNvSpPr txBox="1"/>
          <p:nvPr/>
        </p:nvSpPr>
        <p:spPr>
          <a:xfrm>
            <a:off x="8541199" y="5354380"/>
            <a:ext cx="2986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/>
              <a:t>  </a:t>
            </a:r>
            <a:r>
              <a:rPr lang="en-US" altLang="ko-KR" sz="1500" b="1" dirty="0"/>
              <a:t>DPPH   R   T0.1  T0.3  T0.5</a:t>
            </a:r>
            <a:endParaRPr lang="ko-KR" altLang="en-US" sz="1500" b="1" dirty="0"/>
          </a:p>
        </p:txBody>
      </p:sp>
      <p:graphicFrame>
        <p:nvGraphicFramePr>
          <p:cNvPr id="14" name="차트 13">
            <a:extLst>
              <a:ext uri="{FF2B5EF4-FFF2-40B4-BE49-F238E27FC236}">
                <a16:creationId xmlns:a16="http://schemas.microsoft.com/office/drawing/2014/main" id="{C81BED1A-C53A-4370-B73B-6386E6F144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9962783"/>
              </p:ext>
            </p:extLst>
          </p:nvPr>
        </p:nvGraphicFramePr>
        <p:xfrm>
          <a:off x="3422734" y="2417139"/>
          <a:ext cx="4975308" cy="3320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32361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Results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4" y="458442"/>
            <a:ext cx="8430299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라디칼</a:t>
            </a:r>
            <a:r>
              <a:rPr kumimoji="0" lang="ko-KR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소거율</a:t>
            </a:r>
            <a:endParaRPr kumimoji="0" lang="ko-KR" altLang="en-U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84FB24-E6D0-4275-AE2C-24EB2DA3FE54}"/>
              </a:ext>
            </a:extLst>
          </p:cNvPr>
          <p:cNvSpPr txBox="1"/>
          <p:nvPr/>
        </p:nvSpPr>
        <p:spPr>
          <a:xfrm rot="10800000">
            <a:off x="5338297" y="594198"/>
            <a:ext cx="338554" cy="26225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solidFill>
                  <a:srgbClr val="E7E6E6">
                    <a:lumMod val="25000"/>
                  </a:srgbClr>
                </a:solidFill>
                <a:latin typeface="맑은 고딕" panose="020F0502020204030204"/>
                <a:ea typeface="맑은 고딕" panose="020B0503020000020004" pitchFamily="50" charset="-127"/>
              </a:rPr>
              <a:t>Free radical scavenging activity(%)</a:t>
            </a:r>
            <a:endParaRPr kumimoji="0" lang="ko-KR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3DAD49-5B97-4A23-A8EE-D7231912ECEC}"/>
              </a:ext>
            </a:extLst>
          </p:cNvPr>
          <p:cNvSpPr txBox="1"/>
          <p:nvPr/>
        </p:nvSpPr>
        <p:spPr>
          <a:xfrm>
            <a:off x="6711904" y="3484834"/>
            <a:ext cx="1809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b="1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Incubation time(h)</a:t>
            </a:r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8800AE-6320-4342-A9D1-AD2F46755DBB}"/>
              </a:ext>
            </a:extLst>
          </p:cNvPr>
          <p:cNvSpPr txBox="1"/>
          <p:nvPr/>
        </p:nvSpPr>
        <p:spPr>
          <a:xfrm>
            <a:off x="7920482" y="2633294"/>
            <a:ext cx="1513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/>
              <a:t>None IPN</a:t>
            </a:r>
            <a:endParaRPr lang="ko-KR" altLang="en-US" sz="1400" b="1" dirty="0"/>
          </a:p>
        </p:txBody>
      </p:sp>
      <p:graphicFrame>
        <p:nvGraphicFramePr>
          <p:cNvPr id="9" name="차트 8">
            <a:extLst>
              <a:ext uri="{FF2B5EF4-FFF2-40B4-BE49-F238E27FC236}">
                <a16:creationId xmlns:a16="http://schemas.microsoft.com/office/drawing/2014/main" id="{0CB727EF-491B-4F2E-813A-C25C0C8547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7216670"/>
              </p:ext>
            </p:extLst>
          </p:nvPr>
        </p:nvGraphicFramePr>
        <p:xfrm>
          <a:off x="5556499" y="1062189"/>
          <a:ext cx="3713108" cy="2622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5D3182A-9C27-499D-8B7A-FE569BB91F6C}"/>
              </a:ext>
            </a:extLst>
          </p:cNvPr>
          <p:cNvSpPr txBox="1"/>
          <p:nvPr/>
        </p:nvSpPr>
        <p:spPr>
          <a:xfrm rot="10800000">
            <a:off x="3331764" y="3429014"/>
            <a:ext cx="338554" cy="26225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Free radical scavenging activity(%)</a:t>
            </a:r>
            <a:endParaRPr kumimoji="0" lang="ko-KR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6CCA12-5C27-4881-98FA-D7DB12A37DE4}"/>
              </a:ext>
            </a:extLst>
          </p:cNvPr>
          <p:cNvSpPr txBox="1"/>
          <p:nvPr/>
        </p:nvSpPr>
        <p:spPr>
          <a:xfrm>
            <a:off x="4674152" y="6341046"/>
            <a:ext cx="1761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Incubation time(h)</a:t>
            </a:r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70F714-6288-4037-B304-972B59344227}"/>
              </a:ext>
            </a:extLst>
          </p:cNvPr>
          <p:cNvSpPr txBox="1"/>
          <p:nvPr/>
        </p:nvSpPr>
        <p:spPr>
          <a:xfrm>
            <a:off x="4924842" y="5451937"/>
            <a:ext cx="2706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/>
              <a:t>IPN using Alginate</a:t>
            </a:r>
            <a:endParaRPr lang="ko-KR" altLang="en-US" sz="1400" b="1" dirty="0"/>
          </a:p>
        </p:txBody>
      </p:sp>
      <p:graphicFrame>
        <p:nvGraphicFramePr>
          <p:cNvPr id="13" name="차트 12">
            <a:extLst>
              <a:ext uri="{FF2B5EF4-FFF2-40B4-BE49-F238E27FC236}">
                <a16:creationId xmlns:a16="http://schemas.microsoft.com/office/drawing/2014/main" id="{A206E347-DB15-4727-9E19-D6495CDC88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1620058"/>
              </p:ext>
            </p:extLst>
          </p:nvPr>
        </p:nvGraphicFramePr>
        <p:xfrm>
          <a:off x="3547861" y="3883134"/>
          <a:ext cx="3713109" cy="2622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026510D6-D277-4C88-BCF7-46B667BC952F}"/>
              </a:ext>
            </a:extLst>
          </p:cNvPr>
          <p:cNvSpPr txBox="1"/>
          <p:nvPr/>
        </p:nvSpPr>
        <p:spPr>
          <a:xfrm rot="10800000">
            <a:off x="7781864" y="3429014"/>
            <a:ext cx="338554" cy="26225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Free radical scavenging activity(%)</a:t>
            </a:r>
            <a:endParaRPr kumimoji="0" lang="ko-KR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65CBD8-A351-4C33-BDCD-206BEA8FD0B2}"/>
              </a:ext>
            </a:extLst>
          </p:cNvPr>
          <p:cNvSpPr txBox="1"/>
          <p:nvPr/>
        </p:nvSpPr>
        <p:spPr>
          <a:xfrm>
            <a:off x="9131362" y="6341046"/>
            <a:ext cx="1565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Incubation time(h)</a:t>
            </a:r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DF83F-CD61-4BB5-9151-FA1FF7359A5A}"/>
              </a:ext>
            </a:extLst>
          </p:cNvPr>
          <p:cNvSpPr txBox="1"/>
          <p:nvPr/>
        </p:nvSpPr>
        <p:spPr>
          <a:xfrm>
            <a:off x="9434394" y="5451937"/>
            <a:ext cx="2278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/>
              <a:t>IPN using Carrageenan</a:t>
            </a:r>
            <a:endParaRPr lang="ko-KR" altLang="en-US" sz="1400" b="1" dirty="0"/>
          </a:p>
        </p:txBody>
      </p:sp>
      <p:graphicFrame>
        <p:nvGraphicFramePr>
          <p:cNvPr id="19" name="차트 18">
            <a:extLst>
              <a:ext uri="{FF2B5EF4-FFF2-40B4-BE49-F238E27FC236}">
                <a16:creationId xmlns:a16="http://schemas.microsoft.com/office/drawing/2014/main" id="{9BE85855-BFC9-4C47-8996-063541BF75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8419965"/>
              </p:ext>
            </p:extLst>
          </p:nvPr>
        </p:nvGraphicFramePr>
        <p:xfrm>
          <a:off x="8000223" y="3883134"/>
          <a:ext cx="3713108" cy="2622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187517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Results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241144" y="1838402"/>
            <a:ext cx="8320133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Oxygen permeability (Dk/t)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4" y="1120184"/>
            <a:ext cx="5130012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항산화 콘택트렌즈의 물성 평가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D781026D-783D-4DD2-A1E5-F6F2C881AF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74943"/>
              </p:ext>
            </p:extLst>
          </p:nvPr>
        </p:nvGraphicFramePr>
        <p:xfrm>
          <a:off x="8371154" y="3429000"/>
          <a:ext cx="358823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059">
                  <a:extLst>
                    <a:ext uri="{9D8B030D-6E8A-4147-A177-3AD203B41FA5}">
                      <a16:colId xmlns:a16="http://schemas.microsoft.com/office/drawing/2014/main" val="2705133162"/>
                    </a:ext>
                  </a:extLst>
                </a:gridCol>
                <a:gridCol w="897059">
                  <a:extLst>
                    <a:ext uri="{9D8B030D-6E8A-4147-A177-3AD203B41FA5}">
                      <a16:colId xmlns:a16="http://schemas.microsoft.com/office/drawing/2014/main" val="853812519"/>
                    </a:ext>
                  </a:extLst>
                </a:gridCol>
                <a:gridCol w="897059">
                  <a:extLst>
                    <a:ext uri="{9D8B030D-6E8A-4147-A177-3AD203B41FA5}">
                      <a16:colId xmlns:a16="http://schemas.microsoft.com/office/drawing/2014/main" val="2751314984"/>
                    </a:ext>
                  </a:extLst>
                </a:gridCol>
                <a:gridCol w="897059">
                  <a:extLst>
                    <a:ext uri="{9D8B030D-6E8A-4147-A177-3AD203B41FA5}">
                      <a16:colId xmlns:a16="http://schemas.microsoft.com/office/drawing/2014/main" val="3785726614"/>
                    </a:ext>
                  </a:extLst>
                </a:gridCol>
              </a:tblGrid>
              <a:tr h="350429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NONE IPN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IPN-A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IPN-C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097044"/>
                  </a:ext>
                </a:extLst>
              </a:tr>
              <a:tr h="35042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0.1</a:t>
                      </a:r>
                      <a:endParaRPr lang="ko-KR" altLang="en-US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13.4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10214581"/>
                  </a:ext>
                </a:extLst>
              </a:tr>
              <a:tr h="35042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0.3</a:t>
                      </a:r>
                      <a:endParaRPr lang="ko-KR" altLang="en-US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0337850"/>
                  </a:ext>
                </a:extLst>
              </a:tr>
              <a:tr h="35042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0.5</a:t>
                      </a:r>
                      <a:endParaRPr lang="ko-KR" altLang="en-US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15.1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28803163"/>
                  </a:ext>
                </a:extLst>
              </a:tr>
            </a:tbl>
          </a:graphicData>
        </a:graphic>
      </p:graphicFrame>
      <p:graphicFrame>
        <p:nvGraphicFramePr>
          <p:cNvPr id="10" name="차트 9">
            <a:extLst>
              <a:ext uri="{FF2B5EF4-FFF2-40B4-BE49-F238E27FC236}">
                <a16:creationId xmlns:a16="http://schemas.microsoft.com/office/drawing/2014/main" id="{3815FF1B-D732-41EB-A20F-131D912E2B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4928632"/>
              </p:ext>
            </p:extLst>
          </p:nvPr>
        </p:nvGraphicFramePr>
        <p:xfrm>
          <a:off x="3241144" y="2292694"/>
          <a:ext cx="5130010" cy="3445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9594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Results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241144" y="1838402"/>
            <a:ext cx="8320133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Water content (%)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E7422EBE-E8CE-4FE8-B2D2-3F958A980145}"/>
              </a:ext>
            </a:extLst>
          </p:cNvPr>
          <p:cNvSpPr/>
          <p:nvPr/>
        </p:nvSpPr>
        <p:spPr>
          <a:xfrm>
            <a:off x="3241144" y="1120184"/>
            <a:ext cx="5130012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항산화 콘택트렌즈의 물성 평가</a:t>
            </a:r>
          </a:p>
        </p:txBody>
      </p:sp>
      <p:graphicFrame>
        <p:nvGraphicFramePr>
          <p:cNvPr id="10" name="표 5">
            <a:extLst>
              <a:ext uri="{FF2B5EF4-FFF2-40B4-BE49-F238E27FC236}">
                <a16:creationId xmlns:a16="http://schemas.microsoft.com/office/drawing/2014/main" id="{3CC532E9-4D90-422D-9971-8DDB4106D0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547574"/>
              </p:ext>
            </p:extLst>
          </p:nvPr>
        </p:nvGraphicFramePr>
        <p:xfrm>
          <a:off x="8371156" y="3429000"/>
          <a:ext cx="362432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082">
                  <a:extLst>
                    <a:ext uri="{9D8B030D-6E8A-4147-A177-3AD203B41FA5}">
                      <a16:colId xmlns:a16="http://schemas.microsoft.com/office/drawing/2014/main" val="2705133162"/>
                    </a:ext>
                  </a:extLst>
                </a:gridCol>
                <a:gridCol w="906082">
                  <a:extLst>
                    <a:ext uri="{9D8B030D-6E8A-4147-A177-3AD203B41FA5}">
                      <a16:colId xmlns:a16="http://schemas.microsoft.com/office/drawing/2014/main" val="853812519"/>
                    </a:ext>
                  </a:extLst>
                </a:gridCol>
                <a:gridCol w="906082">
                  <a:extLst>
                    <a:ext uri="{9D8B030D-6E8A-4147-A177-3AD203B41FA5}">
                      <a16:colId xmlns:a16="http://schemas.microsoft.com/office/drawing/2014/main" val="2751314984"/>
                    </a:ext>
                  </a:extLst>
                </a:gridCol>
                <a:gridCol w="906082">
                  <a:extLst>
                    <a:ext uri="{9D8B030D-6E8A-4147-A177-3AD203B41FA5}">
                      <a16:colId xmlns:a16="http://schemas.microsoft.com/office/drawing/2014/main" val="3785726614"/>
                    </a:ext>
                  </a:extLst>
                </a:gridCol>
              </a:tblGrid>
              <a:tr h="350429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NONE IPN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IPN-A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IPN-C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097044"/>
                  </a:ext>
                </a:extLst>
              </a:tr>
              <a:tr h="35042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0.1</a:t>
                      </a:r>
                      <a:endParaRPr lang="ko-KR" altLang="en-US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54.2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55.17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54.64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10214581"/>
                  </a:ext>
                </a:extLst>
              </a:tr>
              <a:tr h="35042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0.3</a:t>
                      </a:r>
                      <a:endParaRPr lang="ko-KR" altLang="en-US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55.03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55.44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55.26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0337850"/>
                  </a:ext>
                </a:extLst>
              </a:tr>
              <a:tr h="35042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0.5</a:t>
                      </a:r>
                      <a:endParaRPr lang="ko-KR" altLang="en-US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55.39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56.92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56.01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28803163"/>
                  </a:ext>
                </a:extLst>
              </a:tr>
            </a:tbl>
          </a:graphicData>
        </a:graphic>
      </p:graphicFrame>
      <p:graphicFrame>
        <p:nvGraphicFramePr>
          <p:cNvPr id="11" name="차트 10">
            <a:extLst>
              <a:ext uri="{FF2B5EF4-FFF2-40B4-BE49-F238E27FC236}">
                <a16:creationId xmlns:a16="http://schemas.microsoft.com/office/drawing/2014/main" id="{E05CBA3F-4DD9-4163-84F0-1534920122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8555937"/>
              </p:ext>
            </p:extLst>
          </p:nvPr>
        </p:nvGraphicFramePr>
        <p:xfrm>
          <a:off x="3241144" y="2292695"/>
          <a:ext cx="5130012" cy="3445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7860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2C758D-8369-4FAE-9C8C-80E8CC882AE3}"/>
              </a:ext>
            </a:extLst>
          </p:cNvPr>
          <p:cNvSpPr txBox="1"/>
          <p:nvPr/>
        </p:nvSpPr>
        <p:spPr>
          <a:xfrm>
            <a:off x="4301650" y="1029630"/>
            <a:ext cx="2944909" cy="5287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ko-KR" sz="28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01. Introduction</a:t>
            </a:r>
          </a:p>
          <a:p>
            <a:pPr>
              <a:lnSpc>
                <a:spcPct val="250000"/>
              </a:lnSpc>
            </a:pPr>
            <a:r>
              <a:rPr lang="en-US" altLang="ko-KR" sz="28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02. Purpose</a:t>
            </a:r>
          </a:p>
          <a:p>
            <a:pPr>
              <a:lnSpc>
                <a:spcPct val="250000"/>
              </a:lnSpc>
            </a:pPr>
            <a:r>
              <a:rPr lang="en-US" altLang="ko-KR" sz="28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03. Method</a:t>
            </a:r>
          </a:p>
          <a:p>
            <a:pPr>
              <a:lnSpc>
                <a:spcPct val="250000"/>
              </a:lnSpc>
            </a:pPr>
            <a:r>
              <a:rPr lang="en-US" altLang="ko-KR" sz="28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04. Results</a:t>
            </a:r>
          </a:p>
          <a:p>
            <a:pPr>
              <a:lnSpc>
                <a:spcPct val="250000"/>
              </a:lnSpc>
            </a:pPr>
            <a:r>
              <a:rPr lang="en-US" altLang="ko-KR" sz="28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05. Conclusion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869140-6ABC-4245-BFDC-A7999832DB07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>
                    <a:lumMod val="50000"/>
                  </a:schemeClr>
                </a:solidFill>
                <a:latin typeface="Noto Sans CJK KR Black"/>
                <a:ea typeface="Noto Sans CJK KR Thin" panose="020B0200000000000000"/>
              </a:rPr>
              <a:t>CONTENTS</a:t>
            </a:r>
            <a:endParaRPr lang="ko-KR" altLang="en-US" sz="2400" dirty="0">
              <a:solidFill>
                <a:schemeClr val="bg1">
                  <a:lumMod val="50000"/>
                </a:schemeClr>
              </a:solidFill>
              <a:latin typeface="Noto Sans CJK KR Black"/>
              <a:ea typeface="Noto Sans CJK KR Thin" panose="020B02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16526609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Results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241144" y="1838402"/>
            <a:ext cx="8320133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ko-KR" b="1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Contact Angle(</a:t>
            </a:r>
            <a:r>
              <a:rPr lang="en-US" altLang="ko-KR" b="1" dirty="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°</a:t>
            </a:r>
            <a:r>
              <a:rPr lang="en-US" altLang="ko-KR" b="1" dirty="0">
                <a:solidFill>
                  <a:schemeClr val="bg2">
                    <a:lumMod val="25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)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E7422EBE-E8CE-4FE8-B2D2-3F958A980145}"/>
              </a:ext>
            </a:extLst>
          </p:cNvPr>
          <p:cNvSpPr/>
          <p:nvPr/>
        </p:nvSpPr>
        <p:spPr>
          <a:xfrm>
            <a:off x="3241144" y="1120184"/>
            <a:ext cx="5130012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항산화 콘택트렌즈의 물성 평가</a:t>
            </a:r>
          </a:p>
        </p:txBody>
      </p:sp>
      <p:graphicFrame>
        <p:nvGraphicFramePr>
          <p:cNvPr id="10" name="표 5">
            <a:extLst>
              <a:ext uri="{FF2B5EF4-FFF2-40B4-BE49-F238E27FC236}">
                <a16:creationId xmlns:a16="http://schemas.microsoft.com/office/drawing/2014/main" id="{3CC532E9-4D90-422D-9971-8DDB4106D0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138457"/>
              </p:ext>
            </p:extLst>
          </p:nvPr>
        </p:nvGraphicFramePr>
        <p:xfrm>
          <a:off x="8371155" y="3429000"/>
          <a:ext cx="36123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075">
                  <a:extLst>
                    <a:ext uri="{9D8B030D-6E8A-4147-A177-3AD203B41FA5}">
                      <a16:colId xmlns:a16="http://schemas.microsoft.com/office/drawing/2014/main" val="2705133162"/>
                    </a:ext>
                  </a:extLst>
                </a:gridCol>
                <a:gridCol w="903075">
                  <a:extLst>
                    <a:ext uri="{9D8B030D-6E8A-4147-A177-3AD203B41FA5}">
                      <a16:colId xmlns:a16="http://schemas.microsoft.com/office/drawing/2014/main" val="853812519"/>
                    </a:ext>
                  </a:extLst>
                </a:gridCol>
                <a:gridCol w="903075">
                  <a:extLst>
                    <a:ext uri="{9D8B030D-6E8A-4147-A177-3AD203B41FA5}">
                      <a16:colId xmlns:a16="http://schemas.microsoft.com/office/drawing/2014/main" val="2751314984"/>
                    </a:ext>
                  </a:extLst>
                </a:gridCol>
                <a:gridCol w="903075">
                  <a:extLst>
                    <a:ext uri="{9D8B030D-6E8A-4147-A177-3AD203B41FA5}">
                      <a16:colId xmlns:a16="http://schemas.microsoft.com/office/drawing/2014/main" val="3785726614"/>
                    </a:ext>
                  </a:extLst>
                </a:gridCol>
              </a:tblGrid>
              <a:tr h="324853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NONE IPN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IPN-A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IPN-C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097044"/>
                  </a:ext>
                </a:extLst>
              </a:tr>
              <a:tr h="3248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0.1</a:t>
                      </a:r>
                      <a:endParaRPr lang="ko-KR" altLang="en-US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61.5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46.3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54.3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10214581"/>
                  </a:ext>
                </a:extLst>
              </a:tr>
              <a:tr h="3248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0.3</a:t>
                      </a:r>
                      <a:endParaRPr lang="ko-KR" altLang="en-US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60.1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43.8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50.5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0337850"/>
                  </a:ext>
                </a:extLst>
              </a:tr>
              <a:tr h="3248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 0.5</a:t>
                      </a:r>
                      <a:endParaRPr lang="ko-KR" altLang="en-US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59.5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39.2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45.1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28803163"/>
                  </a:ext>
                </a:extLst>
              </a:tr>
            </a:tbl>
          </a:graphicData>
        </a:graphic>
      </p:graphicFrame>
      <p:graphicFrame>
        <p:nvGraphicFramePr>
          <p:cNvPr id="12" name="차트 11">
            <a:extLst>
              <a:ext uri="{FF2B5EF4-FFF2-40B4-BE49-F238E27FC236}">
                <a16:creationId xmlns:a16="http://schemas.microsoft.com/office/drawing/2014/main" id="{A1DABD1B-3F3F-4FE9-9B81-9E379FA167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0642910"/>
              </p:ext>
            </p:extLst>
          </p:nvPr>
        </p:nvGraphicFramePr>
        <p:xfrm>
          <a:off x="3241144" y="2292694"/>
          <a:ext cx="5130011" cy="3445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19702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02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Results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241144" y="1838402"/>
            <a:ext cx="8320133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Optical Transmissibility (%)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E6AD150-DDC0-4B5D-86C8-C1E5A503B367}"/>
              </a:ext>
            </a:extLst>
          </p:cNvPr>
          <p:cNvSpPr/>
          <p:nvPr/>
        </p:nvSpPr>
        <p:spPr>
          <a:xfrm>
            <a:off x="3241144" y="1120184"/>
            <a:ext cx="5130012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항산화 콘택트렌즈의 물성 평가</a:t>
            </a:r>
          </a:p>
        </p:txBody>
      </p:sp>
      <p:graphicFrame>
        <p:nvGraphicFramePr>
          <p:cNvPr id="12" name="차트 11">
            <a:extLst>
              <a:ext uri="{FF2B5EF4-FFF2-40B4-BE49-F238E27FC236}">
                <a16:creationId xmlns:a16="http://schemas.microsoft.com/office/drawing/2014/main" id="{DBE72BD2-98BC-4FEB-AE0E-3EA3B7D77F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7848029"/>
              </p:ext>
            </p:extLst>
          </p:nvPr>
        </p:nvGraphicFramePr>
        <p:xfrm>
          <a:off x="3241145" y="2549247"/>
          <a:ext cx="5130011" cy="3188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2DD40347-DD61-4B1A-95F9-9FEB107100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86827"/>
              </p:ext>
            </p:extLst>
          </p:nvPr>
        </p:nvGraphicFramePr>
        <p:xfrm>
          <a:off x="8371156" y="3429000"/>
          <a:ext cx="3600264" cy="1491916"/>
        </p:xfrm>
        <a:graphic>
          <a:graphicData uri="http://schemas.openxmlformats.org/drawingml/2006/table">
            <a:tbl>
              <a:tblPr/>
              <a:tblGrid>
                <a:gridCol w="900066">
                  <a:extLst>
                    <a:ext uri="{9D8B030D-6E8A-4147-A177-3AD203B41FA5}">
                      <a16:colId xmlns:a16="http://schemas.microsoft.com/office/drawing/2014/main" val="3773916701"/>
                    </a:ext>
                  </a:extLst>
                </a:gridCol>
                <a:gridCol w="900066">
                  <a:extLst>
                    <a:ext uri="{9D8B030D-6E8A-4147-A177-3AD203B41FA5}">
                      <a16:colId xmlns:a16="http://schemas.microsoft.com/office/drawing/2014/main" val="1165287152"/>
                    </a:ext>
                  </a:extLst>
                </a:gridCol>
                <a:gridCol w="900066">
                  <a:extLst>
                    <a:ext uri="{9D8B030D-6E8A-4147-A177-3AD203B41FA5}">
                      <a16:colId xmlns:a16="http://schemas.microsoft.com/office/drawing/2014/main" val="3870585188"/>
                    </a:ext>
                  </a:extLst>
                </a:gridCol>
                <a:gridCol w="900066">
                  <a:extLst>
                    <a:ext uri="{9D8B030D-6E8A-4147-A177-3AD203B41FA5}">
                      <a16:colId xmlns:a16="http://schemas.microsoft.com/office/drawing/2014/main" val="2936408019"/>
                    </a:ext>
                  </a:extLst>
                </a:gridCol>
              </a:tblGrid>
              <a:tr h="370334"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NONE IPN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IPN-A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IPN-C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970360"/>
                  </a:ext>
                </a:extLst>
              </a:tr>
              <a:tr h="3809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3B3838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 0.1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95.14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95.21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95.05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996120"/>
                  </a:ext>
                </a:extLst>
              </a:tr>
              <a:tr h="3703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3B3838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 0.3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93.76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93.87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93.64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8019270"/>
                  </a:ext>
                </a:extLst>
              </a:tr>
              <a:tr h="3703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3B3838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 0.5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91.58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91.79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91.49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6811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97870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2797F02-FA34-4963-8FCA-4D2A9B4AF336}"/>
              </a:ext>
            </a:extLst>
          </p:cNvPr>
          <p:cNvSpPr txBox="1"/>
          <p:nvPr/>
        </p:nvSpPr>
        <p:spPr>
          <a:xfrm>
            <a:off x="0" y="889352"/>
            <a:ext cx="271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>
                <a:solidFill>
                  <a:prstClr val="white">
                    <a:lumMod val="50000"/>
                  </a:prstClr>
                </a:solidFill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Conclusion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115832" y="1236598"/>
            <a:ext cx="845885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Tannic Acid</a:t>
            </a: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가</a:t>
            </a:r>
            <a:r>
              <a:rPr kumimoji="0" lang="ko-KR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함유된 콘택트렌즈는 항</a:t>
            </a: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산</a:t>
            </a:r>
            <a:r>
              <a:rPr kumimoji="0" lang="ko-KR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화 기능이 뛰어난 것을 </a:t>
            </a:r>
            <a:endParaRPr kumimoji="0" lang="en-US" altLang="ko-KR" sz="2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  </a:t>
            </a:r>
            <a:r>
              <a:rPr kumimoji="0" lang="ko-KR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확인하였다</a:t>
            </a:r>
            <a:endParaRPr kumimoji="0" lang="en-US" altLang="ko-KR" sz="2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2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Tannic Acid</a:t>
            </a: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농도가 높을수록 콘택트렌즈의 </a:t>
            </a:r>
            <a:r>
              <a:rPr lang="ko-KR" altLang="en-US" sz="2200" b="1" dirty="0" err="1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산소투과도</a:t>
            </a: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</a:t>
            </a: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      </a:t>
            </a:r>
            <a:r>
              <a:rPr lang="ko-KR" altLang="en-US" sz="2200" b="1" dirty="0" err="1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함수율</a:t>
            </a: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</a:t>
            </a:r>
            <a:r>
              <a:rPr lang="ko-KR" altLang="en-US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습윤성이 증가되었다</a:t>
            </a: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.</a:t>
            </a: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ko-KR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ko-KR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천연다당류인</a:t>
            </a:r>
            <a:r>
              <a:rPr kumimoji="0" lang="ko-KR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</a:t>
            </a: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Alginate</a:t>
            </a:r>
            <a:r>
              <a:rPr kumimoji="0" lang="ko-KR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와 </a:t>
            </a:r>
            <a:r>
              <a:rPr lang="en-US" altLang="ko-KR" sz="2200" b="1" dirty="0">
                <a:solidFill>
                  <a:srgbClr val="0070C0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Carrageenan</a:t>
            </a:r>
            <a:r>
              <a:rPr kumimoji="0" lang="ko-KR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을 </a:t>
            </a:r>
            <a:r>
              <a:rPr kumimoji="0" lang="en-US" altLang="ko-KR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IPN </a:t>
            </a:r>
            <a:r>
              <a:rPr kumimoji="0" lang="ko-KR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할 경우         </a:t>
            </a:r>
            <a:r>
              <a:rPr kumimoji="0" lang="en-US" altLang="ko-KR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Tannic Acid</a:t>
            </a:r>
            <a:r>
              <a:rPr kumimoji="0" lang="ko-KR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농도가 낮을수록 항산화 지속시간이 증가되었다</a:t>
            </a:r>
            <a:r>
              <a:rPr kumimoji="0" lang="en-US" altLang="ko-KR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</a:t>
            </a:r>
          </a:p>
          <a:p>
            <a:pPr marL="285750" marR="0" lvl="0" indent="-28575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ko-KR" sz="2200" b="1" dirty="0">
              <a:solidFill>
                <a:srgbClr val="0070C0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3781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4882AA8-77D1-4731-9753-72806D16E7EC}"/>
              </a:ext>
            </a:extLst>
          </p:cNvPr>
          <p:cNvSpPr txBox="1"/>
          <p:nvPr/>
        </p:nvSpPr>
        <p:spPr>
          <a:xfrm>
            <a:off x="3073223" y="2265726"/>
            <a:ext cx="60455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200" spc="300" dirty="0">
                <a:solidFill>
                  <a:srgbClr val="002060"/>
                </a:solidFill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THANK YOU!</a:t>
            </a:r>
            <a:endParaRPr lang="ko-KR" altLang="en-US" sz="7200" spc="300" dirty="0">
              <a:solidFill>
                <a:srgbClr val="002060"/>
              </a:solidFill>
              <a:latin typeface="Noto Sans CJK KR Black" panose="020B0A00000000000000" pitchFamily="34" charset="-127"/>
              <a:ea typeface="Noto Sans CJK KR Black" panose="020B0A00000000000000" pitchFamily="34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CF392F-E3A2-42C1-91F4-5E13B306F505}"/>
              </a:ext>
            </a:extLst>
          </p:cNvPr>
          <p:cNvSpPr txBox="1"/>
          <p:nvPr/>
        </p:nvSpPr>
        <p:spPr>
          <a:xfrm>
            <a:off x="2903471" y="3404105"/>
            <a:ext cx="6385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600" dirty="0">
                <a:solidFill>
                  <a:srgbClr val="002060"/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  <a:sym typeface="Wingdings" panose="05000000000000000000" pitchFamily="2" charset="2"/>
              </a:rPr>
              <a:t></a:t>
            </a:r>
            <a:r>
              <a:rPr lang="ko-KR" altLang="en-US" sz="2800" spc="600" dirty="0">
                <a:solidFill>
                  <a:srgbClr val="002060"/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경청해 주셔서 감사합니다</a:t>
            </a:r>
            <a:r>
              <a:rPr lang="en-US" altLang="ko-KR" sz="2800" spc="600" dirty="0">
                <a:solidFill>
                  <a:srgbClr val="002060"/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  <a:sym typeface="Wingdings" panose="05000000000000000000" pitchFamily="2" charset="2"/>
              </a:rPr>
              <a:t></a:t>
            </a:r>
            <a:endParaRPr lang="ko-KR" altLang="en-US" sz="2800" spc="600" dirty="0">
              <a:solidFill>
                <a:srgbClr val="002060"/>
              </a:solidFill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2494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241144" y="1838402"/>
            <a:ext cx="8298816" cy="3778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함수율이 높고 착용감이 우수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ea typeface="Noto Sans CJK KR Regular" panose="020B0500000000000000" pitchFamily="34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ea typeface="Noto Sans CJK KR Regular" panose="020B0500000000000000" pitchFamily="34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콘택트렌즈의 물리적 특성은 눈건강에 영향을 미치고 있음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ea typeface="Noto Sans CJK KR Regular" panose="020B0500000000000000" pitchFamily="34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ea typeface="Noto Sans CJK KR Regular" panose="020B0500000000000000" pitchFamily="34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특히 </a:t>
            </a:r>
            <a:r>
              <a:rPr lang="ko-KR" altLang="en-US" dirty="0" err="1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고습윤성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, </a:t>
            </a:r>
            <a:r>
              <a:rPr lang="ko-KR" altLang="en-US" dirty="0" err="1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고산소투과성에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 대한 연구가 활발히 진행되고 있음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ea typeface="Noto Sans CJK KR Regular" panose="020B0500000000000000" pitchFamily="34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ea typeface="Noto Sans CJK KR Regular" panose="020B0500000000000000" pitchFamily="34" charset="-127"/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스마트 콘택트렌즈에 대한 연구 활발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ea typeface="Noto Sans CJK KR Regular" panose="020B0500000000000000" pitchFamily="34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Ex)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진단용 및 치료용 콘택트렌즈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, </a:t>
            </a:r>
            <a:r>
              <a:rPr lang="ko-KR" altLang="en-US" dirty="0" err="1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향균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ea typeface="Noto Sans CJK KR Regular" panose="020B0500000000000000" pitchFamily="34" charset="-127"/>
              </a:rPr>
              <a:t> 및 항산화 콘택트렌즈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ea typeface="Noto Sans CJK KR Regular" panose="020B0500000000000000" pitchFamily="34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3" y="1120184"/>
            <a:ext cx="4372007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하이드로겔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콘택트렌즈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02851F-B895-493E-8B06-A18AC48DC2BC}"/>
              </a:ext>
            </a:extLst>
          </p:cNvPr>
          <p:cNvSpPr txBox="1"/>
          <p:nvPr/>
        </p:nvSpPr>
        <p:spPr>
          <a:xfrm>
            <a:off x="0" y="889352"/>
            <a:ext cx="271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Introduction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3A0D18D-9891-4F09-A5AB-95CC8A12AF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28" t="3115" r="11659" b="4090"/>
          <a:stretch/>
        </p:blipFill>
        <p:spPr>
          <a:xfrm>
            <a:off x="8985489" y="482114"/>
            <a:ext cx="2554471" cy="1913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89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C224132-0FAB-4AE9-8DE1-43853B9A3EF7}"/>
              </a:ext>
            </a:extLst>
          </p:cNvPr>
          <p:cNvSpPr txBox="1"/>
          <p:nvPr/>
        </p:nvSpPr>
        <p:spPr>
          <a:xfrm>
            <a:off x="3241144" y="3425952"/>
            <a:ext cx="8461121" cy="2947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생체 내 세포에 손상을 입히는 모든 종류의 변형된 산소를 말함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슈퍼옥사이드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라디칼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(O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2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-),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일중항산소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1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O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2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하이드록시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라디칼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(OH-)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등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노화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질병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스트레스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흡연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자외선 등에 의해 증가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우리 몸의 정상 세포를 공격하여 각종 질병의 원인으로 작용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9A698F7-F63E-4862-922A-03ECE70E6E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9692" y="1826827"/>
            <a:ext cx="2762964" cy="1492534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4" y="1120184"/>
            <a:ext cx="2854856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b="1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rPr>
              <a:t>활성산소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E4A34D-03E5-4912-A731-BFE1FBBE1AA6}"/>
              </a:ext>
            </a:extLst>
          </p:cNvPr>
          <p:cNvSpPr txBox="1"/>
          <p:nvPr/>
        </p:nvSpPr>
        <p:spPr>
          <a:xfrm>
            <a:off x="0" y="889352"/>
            <a:ext cx="271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Introduction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718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3" y="1120184"/>
            <a:ext cx="5029553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활성산소가 눈에 미치는 영향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224132-0FAB-4AE9-8DE1-43853B9A3EF7}"/>
              </a:ext>
            </a:extLst>
          </p:cNvPr>
          <p:cNvSpPr txBox="1"/>
          <p:nvPr/>
        </p:nvSpPr>
        <p:spPr>
          <a:xfrm>
            <a:off x="3406557" y="3854023"/>
            <a:ext cx="2511359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sym typeface="Wingdings" panose="05000000000000000000" pitchFamily="2" charset="2"/>
              </a:rPr>
              <a:t>노화 관련 </a:t>
            </a:r>
            <a:r>
              <a:rPr lang="ko-KR" altLang="en-US" dirty="0" err="1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sym typeface="Wingdings" panose="05000000000000000000" pitchFamily="2" charset="2"/>
              </a:rPr>
              <a:t>황반변성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sym typeface="Wingdings" panose="05000000000000000000" pitchFamily="2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64FEC2-E27B-48E1-BFD7-E49664F83869}"/>
              </a:ext>
            </a:extLst>
          </p:cNvPr>
          <p:cNvSpPr txBox="1"/>
          <p:nvPr/>
        </p:nvSpPr>
        <p:spPr>
          <a:xfrm>
            <a:off x="0" y="889352"/>
            <a:ext cx="271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Introduction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6D2BA6-6805-4B96-9A76-0E9133CB0188}"/>
              </a:ext>
            </a:extLst>
          </p:cNvPr>
          <p:cNvSpPr txBox="1"/>
          <p:nvPr/>
        </p:nvSpPr>
        <p:spPr>
          <a:xfrm>
            <a:off x="6318793" y="3856731"/>
            <a:ext cx="2370581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sym typeface="Wingdings" panose="05000000000000000000" pitchFamily="2" charset="2"/>
              </a:rPr>
              <a:t>백내장 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sym typeface="Wingdings" panose="05000000000000000000" pitchFamily="2" charset="2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28C3D001-3F20-48F3-B1BF-26881217EF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2355" y="4384521"/>
            <a:ext cx="5197018" cy="1935665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609A46EB-78AF-4875-A550-1BFF6AB250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7356" y="6129345"/>
            <a:ext cx="876807" cy="16762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B8DDC00-A6C0-4827-AFD6-4AF351CB6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355" y="1800538"/>
            <a:ext cx="2425561" cy="205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AF61C971-FF5D-43C6-92F2-CD852C537FA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2324" r="4477" b="26076"/>
          <a:stretch/>
        </p:blipFill>
        <p:spPr>
          <a:xfrm>
            <a:off x="6096000" y="1800538"/>
            <a:ext cx="2593373" cy="205348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145E18A-DC77-4DC5-B5D0-A674BC3011FE}"/>
              </a:ext>
            </a:extLst>
          </p:cNvPr>
          <p:cNvSpPr txBox="1"/>
          <p:nvPr/>
        </p:nvSpPr>
        <p:spPr>
          <a:xfrm>
            <a:off x="4905573" y="6296970"/>
            <a:ext cx="2370581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sym typeface="Wingdings" panose="05000000000000000000" pitchFamily="2" charset="2"/>
              </a:rPr>
              <a:t>녹내장 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sym typeface="Wingdings" panose="05000000000000000000" pitchFamily="2" charset="2"/>
            </a:endParaRP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81F99D85-80B9-4902-8F6A-C789F6D748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95271" y="1801887"/>
            <a:ext cx="1127668" cy="183988"/>
          </a:xfrm>
          <a:prstGeom prst="rect">
            <a:avLst/>
          </a:prstGeom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24A0C4BF-268B-4978-9F7C-34111D8729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92681" y="3755945"/>
            <a:ext cx="1089596" cy="16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409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241144" y="1838402"/>
            <a:ext cx="8320133" cy="336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합성 항산화제 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  : BHA, BHT, PG, NDGA, </a:t>
            </a:r>
            <a:r>
              <a:rPr lang="en-US" altLang="ko-KR" dirty="0" err="1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Cathechol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Hydroquinone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등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천연 항산화제 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  : Tannic acid, Gallic acid, Fucoidan, Quercetin, Curcumin, Chitosan, 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    </a:t>
            </a:r>
            <a:r>
              <a:rPr lang="en-US" altLang="ko-KR" dirty="0" err="1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Dopamin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Alginic acid, Hyaluronic acid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등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여러가지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합성 항산화제가 개발되었지만 다양한 부작용과 독성이 문제가 됨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3" y="1120184"/>
            <a:ext cx="2175809" cy="536634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b="1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rPr>
              <a:t>항산화제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723941-429A-473A-A124-34358B7C0DCE}"/>
              </a:ext>
            </a:extLst>
          </p:cNvPr>
          <p:cNvSpPr txBox="1"/>
          <p:nvPr/>
        </p:nvSpPr>
        <p:spPr>
          <a:xfrm>
            <a:off x="0" y="889352"/>
            <a:ext cx="271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Introduction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8436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AF700574-434B-4F2D-A69E-13054BBB2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012"/>
          <a:stretch/>
        </p:blipFill>
        <p:spPr>
          <a:xfrm>
            <a:off x="3547943" y="1744815"/>
            <a:ext cx="2980179" cy="27600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241144" y="4465860"/>
            <a:ext cx="8440573" cy="1562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식물성 폴리페놀</a:t>
            </a:r>
          </a:p>
          <a:p>
            <a:pPr marL="285750" marR="0" lvl="0" indent="-28575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항산화 효과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항암효과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lang="ko-KR" altLang="en-US" dirty="0" err="1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향균작용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항바이러스 작용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                              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발암물질 활성억제 등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의 효과가 있음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3" y="1120184"/>
            <a:ext cx="4741877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b="1" dirty="0">
                <a:solidFill>
                  <a:schemeClr val="bg1"/>
                </a:solidFill>
                <a:latin typeface="맑은 고딕" panose="020F0502020204030204"/>
                <a:ea typeface="맑은 고딕" panose="020B0503020000020004" pitchFamily="50" charset="-127"/>
              </a:rPr>
              <a:t>천연 항산화제</a:t>
            </a:r>
            <a:r>
              <a:rPr lang="en-US" altLang="ko-KR" sz="2400" b="1" dirty="0">
                <a:solidFill>
                  <a:schemeClr val="bg1"/>
                </a:solidFill>
                <a:latin typeface="맑은 고딕" panose="020F0502020204030204"/>
                <a:ea typeface="맑은 고딕" panose="020B0503020000020004" pitchFamily="50" charset="-127"/>
              </a:rPr>
              <a:t> - Tannic</a:t>
            </a:r>
            <a:r>
              <a:rPr lang="ko-KR" altLang="en-US" sz="2400" b="1" dirty="0">
                <a:solidFill>
                  <a:schemeClr val="bg1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sz="2400" b="1" dirty="0">
                <a:solidFill>
                  <a:schemeClr val="bg1"/>
                </a:solidFill>
                <a:latin typeface="맑은 고딕" panose="020F0502020204030204"/>
                <a:ea typeface="맑은 고딕" panose="020B0503020000020004" pitchFamily="50" charset="-127"/>
              </a:rPr>
              <a:t>Acid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91050C-813F-4C07-95C7-D82F833FDB59}"/>
              </a:ext>
            </a:extLst>
          </p:cNvPr>
          <p:cNvSpPr txBox="1"/>
          <p:nvPr/>
        </p:nvSpPr>
        <p:spPr>
          <a:xfrm>
            <a:off x="0" y="889352"/>
            <a:ext cx="271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Introduction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8971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7B89B07-3FD2-4FA0-B875-7649D688F89F}"/>
              </a:ext>
            </a:extLst>
          </p:cNvPr>
          <p:cNvSpPr txBox="1"/>
          <p:nvPr/>
        </p:nvSpPr>
        <p:spPr>
          <a:xfrm>
            <a:off x="3241144" y="3910268"/>
            <a:ext cx="8450847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미역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다시마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톳과 같은 갈조류로부터 추출가능한 음이온성 고분자 다당류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>
              <a:lnSpc>
                <a:spcPct val="150000"/>
              </a:lnSpc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중량의 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200~300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배 이상의 수분을 흡수할 수 있는 높은 습윤성을 가짐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높은 생체적합성과 항균성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,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낮은 독성을 가지고 있어 </a:t>
            </a:r>
            <a:r>
              <a:rPr lang="ko-KR" altLang="en-US" dirty="0" err="1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생의학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분야에 널리 사용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</p:txBody>
      </p:sp>
      <p:pic>
        <p:nvPicPr>
          <p:cNvPr id="1026" name="Picture 2" descr="Alginate - an overview | ScienceDirect Topics">
            <a:extLst>
              <a:ext uri="{FF2B5EF4-FFF2-40B4-BE49-F238E27FC236}">
                <a16:creationId xmlns:a16="http://schemas.microsoft.com/office/drawing/2014/main" id="{48EECD10-37BD-46F9-B531-48958073B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144" y="1885668"/>
            <a:ext cx="3444790" cy="193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4" y="1120184"/>
            <a:ext cx="4721328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천연 해조 다당류 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– Alginate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C78AD0-E753-4261-952C-A978FABC03D3}"/>
              </a:ext>
            </a:extLst>
          </p:cNvPr>
          <p:cNvSpPr txBox="1"/>
          <p:nvPr/>
        </p:nvSpPr>
        <p:spPr>
          <a:xfrm>
            <a:off x="0" y="889352"/>
            <a:ext cx="271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Introduction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6EF7ACD-8AD5-44AA-AB6C-598FD174C9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8641" y="1885668"/>
            <a:ext cx="3042358" cy="193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15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7FC71B-D45D-4707-A2DF-688BB8228CC7}"/>
              </a:ext>
            </a:extLst>
          </p:cNvPr>
          <p:cNvSpPr txBox="1"/>
          <p:nvPr/>
        </p:nvSpPr>
        <p:spPr>
          <a:xfrm>
            <a:off x="3241144" y="3898695"/>
            <a:ext cx="8481669" cy="2254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홍조류에서 추출가능한 수용성 겔을 형성하는 다당류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R="0" lvl="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생체적합성을 가지며 항응고제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항암제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면역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조절제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등의 효과가 있음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marL="285750" marR="0" lvl="0" indent="-28575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황산기가 어디에 붙는지에 따라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</a:t>
            </a:r>
            <a:r>
              <a:rPr lang="el-GR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(κ)-</a:t>
            </a:r>
            <a:r>
              <a:rPr lang="en-US" altLang="ko-KR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carrageenan, (ι)- carrageenan,             (λ)- carrageenan</a:t>
            </a:r>
            <a:r>
              <a:rPr lang="ko-KR" altLang="en-US" dirty="0">
                <a:solidFill>
                  <a:schemeClr val="accent3">
                    <a:lumMod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으로 종류가 나뉨</a:t>
            </a:r>
            <a:endParaRPr lang="en-US" altLang="ko-KR" dirty="0">
              <a:solidFill>
                <a:schemeClr val="accent3">
                  <a:lumMod val="50000"/>
                </a:schemeClr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1328AF3-8FFF-4828-A2F7-A920EDD7D8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1143" y="1790286"/>
            <a:ext cx="3125170" cy="1984362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C31D49F6-751A-45EC-843B-1D0206B00F36}"/>
              </a:ext>
            </a:extLst>
          </p:cNvPr>
          <p:cNvSpPr/>
          <p:nvPr/>
        </p:nvSpPr>
        <p:spPr>
          <a:xfrm>
            <a:off x="3241143" y="1120184"/>
            <a:ext cx="5343269" cy="46166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천연 해조 다당류 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– Carrageenan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09B0AC-57C2-46B8-B21D-01F125ED029E}"/>
              </a:ext>
            </a:extLst>
          </p:cNvPr>
          <p:cNvSpPr txBox="1"/>
          <p:nvPr/>
        </p:nvSpPr>
        <p:spPr>
          <a:xfrm>
            <a:off x="0" y="889352"/>
            <a:ext cx="2712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Noto Sans CJK KR Thin" panose="020B0200000000000000" pitchFamily="34" charset="-127"/>
                <a:ea typeface="Noto Sans CJK KR Thin" panose="020B0200000000000000" pitchFamily="34" charset="-127"/>
                <a:cs typeface="+mn-cs"/>
              </a:rPr>
              <a:t>Introduction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Noto Sans CJK KR Thin" panose="020B0200000000000000" pitchFamily="34" charset="-127"/>
              <a:ea typeface="Noto Sans CJK KR Thin" panose="020B0200000000000000" pitchFamily="34" charset="-127"/>
              <a:cs typeface="+mn-cs"/>
            </a:endParaRPr>
          </a:p>
        </p:txBody>
      </p:sp>
      <p:pic>
        <p:nvPicPr>
          <p:cNvPr id="2050" name="Picture 2" descr="홍조류(red algae) 나야 나. 출처: Wikimedia Commons">
            <a:extLst>
              <a:ext uri="{FF2B5EF4-FFF2-40B4-BE49-F238E27FC236}">
                <a16:creationId xmlns:a16="http://schemas.microsoft.com/office/drawing/2014/main" id="{B1BDA316-6E0B-43BB-96E1-5C0A78DC84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6" r="5848" b="7015"/>
          <a:stretch/>
        </p:blipFill>
        <p:spPr bwMode="auto">
          <a:xfrm>
            <a:off x="6817490" y="1786469"/>
            <a:ext cx="3125170" cy="199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038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5B5E726889A8E949AC887CD5128799B6" ma:contentTypeVersion="2" ma:contentTypeDescription="새 문서를 만듭니다." ma:contentTypeScope="" ma:versionID="bc008df3abc06b8a5a85fef5f8190789">
  <xsd:schema xmlns:xsd="http://www.w3.org/2001/XMLSchema" xmlns:xs="http://www.w3.org/2001/XMLSchema" xmlns:p="http://schemas.microsoft.com/office/2006/metadata/properties" xmlns:ns3="af83ef9d-58ac-47c2-b96b-e5e3b15804cb" targetNamespace="http://schemas.microsoft.com/office/2006/metadata/properties" ma:root="true" ma:fieldsID="4dd7213aa6a32fa09e821ce6f819fba6" ns3:_="">
    <xsd:import namespace="af83ef9d-58ac-47c2-b96b-e5e3b15804c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83ef9d-58ac-47c2-b96b-e5e3b15804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93DE15-BC40-4CF6-8A18-D8500D2D5884}">
  <ds:schemaRefs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f83ef9d-58ac-47c2-b96b-e5e3b15804cb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930849E-EBEF-44AC-A9A5-016EC2FA49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C5AD86-2EA7-4974-A395-CB71D34A06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83ef9d-58ac-47c2-b96b-e5e3b15804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6573</TotalTime>
  <Words>760</Words>
  <Application>Microsoft Office PowerPoint</Application>
  <PresentationFormat>와이드스크린</PresentationFormat>
  <Paragraphs>268</Paragraphs>
  <Slides>23</Slides>
  <Notes>23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4" baseType="lpstr">
      <vt:lpstr>Noto Sans CJK KR Black</vt:lpstr>
      <vt:lpstr>Noto Sans CJK KR Medium</vt:lpstr>
      <vt:lpstr>Noto Sans CJK KR Regular</vt:lpstr>
      <vt:lpstr>Noto Sans CJK KR Thin</vt:lpstr>
      <vt:lpstr>Noto Sans CJK SC Bold</vt:lpstr>
      <vt:lpstr>맑은 고딕</vt:lpstr>
      <vt:lpstr>Aharoni</vt:lpstr>
      <vt:lpstr>Arial</vt:lpstr>
      <vt:lpstr>Cambria Math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치키홍</dc:creator>
  <cp:lastModifiedBy>안희경</cp:lastModifiedBy>
  <cp:revision>130</cp:revision>
  <cp:lastPrinted>2021-10-27T04:31:12Z</cp:lastPrinted>
  <dcterms:created xsi:type="dcterms:W3CDTF">2020-01-05T08:04:12Z</dcterms:created>
  <dcterms:modified xsi:type="dcterms:W3CDTF">2021-12-01T12:56:43Z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0x0101005B5E726889A8E949AC887CD5128799B6</vt:lpwstr>
  </property>
</Properties>
</file>