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21602700" cy="32404050"/>
  <p:notesSz cx="6858000" cy="994568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40" d="100"/>
          <a:sy n="40" d="100"/>
        </p:scale>
        <p:origin x="30" y="-186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746125"/>
            <a:ext cx="2486025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1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온라인 </a:t>
            </a:r>
            <a:r>
              <a:rPr lang="ko-KR" altLang="en-US" sz="6000" b="1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수업방법에</a:t>
            </a:r>
            <a:r>
              <a:rPr lang="ko-KR" altLang="en-US" sz="60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대한 선호도 조사</a:t>
            </a:r>
            <a:endParaRPr lang="en-US" altLang="ko-KR" sz="6000" b="1" dirty="0" smtClean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en-US" altLang="ko-KR" sz="60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- </a:t>
            </a:r>
            <a:r>
              <a:rPr lang="ko-KR" altLang="en-US" sz="54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안경광학과 학생 중심으로</a:t>
            </a:r>
            <a:endParaRPr lang="en-US" altLang="ko-KR" sz="54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u="sng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박경희</a:t>
            </a:r>
            <a:r>
              <a:rPr lang="en-US" altLang="ko-KR" sz="44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en-US" altLang="ko-KR" sz="36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국제대학교  안경광학과</a:t>
            </a:r>
            <a:endParaRPr lang="ko-KR" altLang="en-US" sz="36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E17A1858-6DAA-C848-B8EA-35CBA6835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2"/>
            <a:ext cx="6756837" cy="862823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617168" y="5045248"/>
            <a:ext cx="6476010" cy="875060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654942" y="5904880"/>
            <a:ext cx="6387009" cy="85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스마트 교육에 대한 선행연구는 초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중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고등학교 뿐 아니라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en-US" altLang="ko-KR" sz="2800" baseline="30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[1-2]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국내 대학 및 산업체에서 스마트 교육에 대한 연구가 활발히 진행되고 있다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대면 수업에서 온라인 수업으로의 전환은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교수자로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인해 설계 장애물을 발생시키는데 이로 인해 도출된 장애물은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수업구조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재설계의 필요성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기존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교수전력의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부적합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교수자와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학습자의 낮은 온라인 수업 준비도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온라인 수업에 대한 대학의 한정된 이해와 지원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수업 외 활동 설계의 어려움으로 나타났다</a:t>
            </a:r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r>
              <a:rPr lang="en-US" altLang="ko-KR" sz="2800" baseline="30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[3]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endParaRPr lang="en-US" altLang="ko-KR" sz="2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코로나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19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 인해 온라인 수업을 위해 다양한 방법을 사용하고 있다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안경광학과 학생들의 학업성취도와 학습만족도를 높이기 위한 온라인 학습방법을 연구할 </a:t>
            </a:r>
            <a:r>
              <a:rPr lang="ko-KR" altLang="en-US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필요가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있으며 대학에서 사용한 다양한 온라인 방법 중 학생들의 만족도가 높은 방법을 알아보고자 한다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9C36A7-B3A5-3644-B1AA-25C41B649B4D}"/>
              </a:ext>
            </a:extLst>
          </p:cNvPr>
          <p:cNvGrpSpPr/>
          <p:nvPr/>
        </p:nvGrpSpPr>
        <p:grpSpPr>
          <a:xfrm>
            <a:off x="7658318" y="5044262"/>
            <a:ext cx="13377921" cy="23343735"/>
            <a:chOff x="7564267" y="5044313"/>
            <a:chExt cx="13377921" cy="23343735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D2779E3-ADC4-EF48-8296-ACE50D61D64D}"/>
                </a:ext>
              </a:extLst>
            </p:cNvPr>
            <p:cNvGrpSpPr/>
            <p:nvPr/>
          </p:nvGrpSpPr>
          <p:grpSpPr>
            <a:xfrm>
              <a:off x="7564267" y="5044313"/>
              <a:ext cx="13377921" cy="21053889"/>
              <a:chOff x="7423047" y="5069384"/>
              <a:chExt cx="13377921" cy="21053889"/>
            </a:xfrm>
          </p:grpSpPr>
          <p:sp>
            <p:nvSpPr>
              <p:cNvPr id="47" name="직사각형 3">
                <a:extLst>
                  <a:ext uri="{FF2B5EF4-FFF2-40B4-BE49-F238E27FC236}">
                    <a16:creationId xmlns:a16="http://schemas.microsoft.com/office/drawing/2014/main" id="{B2443427-C0C5-0346-B692-5C65BE0375AB}"/>
                  </a:ext>
                </a:extLst>
              </p:cNvPr>
              <p:cNvSpPr/>
              <p:nvPr/>
            </p:nvSpPr>
            <p:spPr bwMode="auto">
              <a:xfrm>
                <a:off x="7423047" y="5459455"/>
                <a:ext cx="13377921" cy="2066381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8" name="모서리가 둥근 직사각형 33">
                <a:extLst>
                  <a:ext uri="{FF2B5EF4-FFF2-40B4-BE49-F238E27FC236}">
                    <a16:creationId xmlns:a16="http://schemas.microsoft.com/office/drawing/2014/main" id="{CC9E86ED-710F-244E-BE52-0D76D424061D}"/>
                  </a:ext>
                </a:extLst>
              </p:cNvPr>
              <p:cNvSpPr/>
              <p:nvPr/>
            </p:nvSpPr>
            <p:spPr bwMode="auto">
              <a:xfrm>
                <a:off x="7577470" y="5069384"/>
                <a:ext cx="13135646" cy="876046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AAA602-D249-0547-BCFD-008EA933FFD6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224676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>
                <a:buAutoNum type="arabicPeriod"/>
              </a:pPr>
              <a:r>
                <a:rPr lang="ko-KR" altLang="en-US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대상자의 특성 결과</a:t>
              </a:r>
              <a:endParaRPr lang="en-US" altLang="ko-KR" sz="2800" b="1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학년에 따른 온라인 수업 인식조사에서 시간절약에서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대상자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75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(1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32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2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20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3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22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의 학년에 따른 온라인 수업 인식조사 결과 매우 좋음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5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점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매우 나쁨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점인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리커트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척도에 의하면 학년별로 분석한 결과 통학 공강 등 시간 절약에서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3.97±0.918, 2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4.00±1.026, 3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4.41±0.854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로 나타났다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자유로운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학습공간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선택 항목에서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4.06±0.933, 2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3.80±0.894, 3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3.95±0.999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으로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나타났다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또한 교실 출석 불필요 항목에서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3.82±0.950, 2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3.70±1.031, 3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3.86±1.074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로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온라인을 통한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학습자료의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송수신 부분에서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3.76±0.902, 2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3.75±1.164, 3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3.86±0.774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로 모든 항목에서 학년에 따른 통계적 유의성은 없었다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(p&lt;0.05</a:t>
              </a:r>
              <a:r>
                <a:rPr lang="en-US" altLang="ko-KR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).</a:t>
              </a:r>
            </a:p>
            <a:p>
              <a:endParaRPr lang="en-US" altLang="ko-KR" sz="28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en-US" altLang="ko-KR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2. </a:t>
              </a:r>
              <a:r>
                <a:rPr lang="ko-KR" altLang="en-US" sz="28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선호하는 온라인 수업방법</a:t>
              </a:r>
              <a:endParaRPr lang="en-US" altLang="ko-KR" sz="2800" b="1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선호하는 방법을 성별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통학시간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나이에 따라 각각 비교하였다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성별에 따른 차이를 비교한 결과 여성이 파워포인트에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목소리녹음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항목에서 높은 선호도를 보였으며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en-US" altLang="ko-KR" sz="2800" i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=0.011)(Table </a:t>
              </a:r>
              <a:r>
                <a:rPr lang="en-US" altLang="ko-KR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1)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통학시간에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따라 선호하는 온라인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수업방법의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차이는 없었다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학년에 따라 선호하는 온라인 수업방법을 비교한 결과 동영상 시청에서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학년이 가장 높은 선호도를 보였으며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학년이 가장 낮은 선호도를 나타냈으며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학년과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학년은 차이가 발생하지 않았다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유투브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학년이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학년에 비해 높은 선호도를 나타냈으며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학년과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학년은 차이가 발생하지 </a:t>
              </a:r>
              <a:r>
                <a:rPr lang="ko-KR" altLang="en-US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않았다</a:t>
              </a:r>
              <a:r>
                <a:rPr lang="en-US" altLang="ko-KR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(Table 2).</a:t>
              </a:r>
            </a:p>
            <a:p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14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altLang="ko-KR" sz="14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Table 1. </a:t>
              </a:r>
              <a:r>
                <a:rPr lang="en-US" altLang="ko-KR" sz="1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The comparison of difference according to </a:t>
              </a:r>
              <a:r>
                <a:rPr lang="en-US" altLang="ko-KR" sz="14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gender                       Table </a:t>
              </a:r>
              <a:r>
                <a:rPr lang="en-US" altLang="ko-KR" sz="1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2. The comparison of difference according to grade</a:t>
              </a:r>
            </a:p>
            <a:p>
              <a:endPara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3. </a:t>
              </a:r>
              <a:r>
                <a:rPr lang="ko-KR" altLang="en-US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선호하지 않는 온라인 수업방법</a:t>
              </a:r>
            </a:p>
            <a:p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실험에 참여한 학생들이 선호하지 않는 온라인 </a:t>
              </a:r>
              <a:r>
                <a:rPr lang="ko-KR" altLang="en-US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수업방법을 조사한 결과</a:t>
              </a:r>
              <a:r>
                <a:rPr lang="en-US" altLang="ko-KR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동영상 시청은 </a:t>
              </a:r>
              <a:r>
                <a:rPr lang="en-US" altLang="ko-KR" sz="2800" i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=0.155, PPT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 목소리 녹음은 </a:t>
              </a:r>
              <a:r>
                <a:rPr lang="en-US" altLang="ko-KR" sz="2800" i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=0.353, YouTube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는 </a:t>
              </a:r>
              <a:r>
                <a:rPr lang="en-US" altLang="ko-KR" sz="2800" i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=0.777,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네이버 밴드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-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까페는 </a:t>
              </a:r>
              <a:r>
                <a:rPr lang="en-US" altLang="ko-KR" sz="2800" i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=0.877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로 모든 온라인 수업방법 간에 통계적으로 유의한 차이가 발생하지 않았다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en-US" altLang="ko-KR" sz="2800" i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&lt;0.05).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또한 선호하지 않는 학습방법을 성별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통학시간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나이에 따라 각각 비교한 결과 성별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en-US" altLang="ko-KR" sz="2800" i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=0.51),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통학시간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en-US" altLang="ko-KR" sz="2800" i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=0.459),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en-US" altLang="ko-KR" sz="2800" i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=0.416),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나이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en-US" altLang="ko-KR" sz="2800" i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=0.99)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 따라 차이가 발생하지 않았다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endPara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altLang="ko-KR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4. </a:t>
              </a:r>
              <a:r>
                <a:rPr lang="ko-KR" altLang="en-US" sz="28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온라인 </a:t>
              </a:r>
              <a:r>
                <a:rPr lang="ko-KR" altLang="en-US" sz="28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학습방법 간의 </a:t>
              </a:r>
              <a:r>
                <a:rPr lang="ko-KR" altLang="en-US" sz="2800" b="1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상관분석</a:t>
              </a:r>
              <a:endPara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실험에 사용된 온라인 학습 방법인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Zoom,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비디오 시청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PPT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 목소리 녹음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네이버 밴드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-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까페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YouTube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간의 상대적인 영향력을 파악하기 위해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person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상관분석을 실시하여 두 변수간의 상관관계를 알아보았다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그 결과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PPT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 목소리 녹음과 동영상 시청과의 상관관계는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r=0.324, p=0.005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로 가장 높은 정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(+)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적 상관관계를 나타냈다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또한 동영상 시청과 네이버 밴드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-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까페는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r=0.131, p=0.265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로 가장 낮은 정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(+)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적 상관관계를 나타냈다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endPara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514350" indent="-514350">
                <a:buAutoNum type="arabicPeriod"/>
              </a:pPr>
              <a:endPara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24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557517" y="14264099"/>
            <a:ext cx="6674941" cy="7501515"/>
            <a:chOff x="513160" y="11182918"/>
            <a:chExt cx="6779622" cy="10690387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513160" y="11182918"/>
              <a:ext cx="6779622" cy="10690387"/>
              <a:chOff x="513160" y="11182918"/>
              <a:chExt cx="6779622" cy="10690387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513160" y="11839945"/>
                <a:ext cx="6779622" cy="1003336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631457" y="11182918"/>
                <a:ext cx="6576987" cy="1111231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5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654941" y="12385602"/>
              <a:ext cx="6546009" cy="7294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>
                <a:buAutoNum type="arabicPeriod"/>
              </a:pPr>
              <a:r>
                <a:rPr lang="ko-KR" altLang="en-US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연구대상</a:t>
              </a:r>
              <a:endPara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ko-KR" altLang="en-US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경기도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지역 안경광학과 재학생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75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남자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41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여자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34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에게 진행된 온라인 수업방법을 대상으로 온라인 학습방법의 만족도에 관한 설문조사를 시행하였다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endPara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altLang="ko-KR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2. </a:t>
              </a:r>
              <a:r>
                <a:rPr lang="ko-KR" altLang="en-US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분석방법</a:t>
              </a: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설문문항은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성별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통학시간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학년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나이 등 인구사회학적 특성과 온라인 수업에서 사용한 방법 각각을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5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점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리커트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척도를 이용하여 선호도 조사 및 비 선호도 조사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학습동기 검사를 실시하였다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</a:p>
            <a:p>
              <a:r>
                <a:rPr lang="ko-KR" altLang="en-US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통계는 </a:t>
              </a:r>
              <a:r>
                <a:rPr 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SPSS20(SPSS Inc, Chicago, IL, USA)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프로그램으로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일원배치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분산분석과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반복설계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분산분석을 실시하였다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endParaRPr lang="en-US" sz="24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4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04DEDF8-04DB-084B-B010-813C900CA793}"/>
              </a:ext>
            </a:extLst>
          </p:cNvPr>
          <p:cNvGrpSpPr/>
          <p:nvPr/>
        </p:nvGrpSpPr>
        <p:grpSpPr>
          <a:xfrm>
            <a:off x="557516" y="22020150"/>
            <a:ext cx="6702777" cy="9875710"/>
            <a:chOff x="573138" y="22906612"/>
            <a:chExt cx="6811938" cy="846311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5793C86-BCB2-B240-9FD8-EED5B8040249}"/>
                </a:ext>
              </a:extLst>
            </p:cNvPr>
            <p:cNvGrpSpPr/>
            <p:nvPr/>
          </p:nvGrpSpPr>
          <p:grpSpPr>
            <a:xfrm>
              <a:off x="573138" y="22906612"/>
              <a:ext cx="6811938" cy="7502021"/>
              <a:chOff x="573138" y="21000925"/>
              <a:chExt cx="6811938" cy="7502021"/>
            </a:xfrm>
          </p:grpSpPr>
          <p:sp>
            <p:nvSpPr>
              <p:cNvPr id="57" name="직사각형 3">
                <a:extLst>
                  <a:ext uri="{FF2B5EF4-FFF2-40B4-BE49-F238E27FC236}">
                    <a16:creationId xmlns:a16="http://schemas.microsoft.com/office/drawing/2014/main" id="{1B7DBF47-AEB0-2844-B28E-F95662E9377A}"/>
                  </a:ext>
                </a:extLst>
              </p:cNvPr>
              <p:cNvSpPr/>
              <p:nvPr/>
            </p:nvSpPr>
            <p:spPr bwMode="auto">
              <a:xfrm>
                <a:off x="573138" y="21599619"/>
                <a:ext cx="6811938" cy="690332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8" name="모서리가 둥근 직사각형 32">
                <a:extLst>
                  <a:ext uri="{FF2B5EF4-FFF2-40B4-BE49-F238E27FC236}">
                    <a16:creationId xmlns:a16="http://schemas.microsoft.com/office/drawing/2014/main" id="{F86618F7-BBE9-1F4A-9630-023CD934DBC6}"/>
                  </a:ext>
                </a:extLst>
              </p:cNvPr>
              <p:cNvSpPr/>
              <p:nvPr/>
            </p:nvSpPr>
            <p:spPr bwMode="auto">
              <a:xfrm>
                <a:off x="673071" y="21000925"/>
                <a:ext cx="6583782" cy="699257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F6B742B-CE78-B947-BCF3-8A72D70C6ADB}"/>
                </a:ext>
              </a:extLst>
            </p:cNvPr>
            <p:cNvSpPr txBox="1"/>
            <p:nvPr/>
          </p:nvSpPr>
          <p:spPr>
            <a:xfrm>
              <a:off x="690665" y="23737981"/>
              <a:ext cx="6670073" cy="7631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1. </a:t>
              </a:r>
              <a:r>
                <a:rPr lang="ko-KR" altLang="en-US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온라인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수업에 사용된 방법은 학생 개인별 선호도가 다르게 나타났으며 이는 학생의 개인별 특성을 반영하여 온라인 학습 방법을 설계하고 운영하는 것이 어려운 것임을 </a:t>
              </a:r>
              <a:r>
                <a:rPr lang="ko-KR" altLang="en-US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시사한다</a:t>
              </a:r>
              <a:r>
                <a:rPr lang="en-US" altLang="ko-KR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r>
                <a:rPr lang="en-US" altLang="ko-KR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2. </a:t>
              </a:r>
              <a:r>
                <a:rPr lang="ko-KR" altLang="en-US" sz="28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교수자와</a:t>
              </a:r>
              <a:r>
                <a:rPr lang="ko-KR" altLang="en-US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학생 모두에게 </a:t>
              </a:r>
              <a:r>
                <a:rPr lang="ko-KR" altLang="en-US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최적화된 온라인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수업을 개발 및 운영하기 위해 기존의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대면수업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방식의 학습설계에서 온라인을 기반으로 하는 학습설계로의 개발 및 개편이 요구된다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endPara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altLang="ko-KR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3. </a:t>
              </a:r>
              <a:r>
                <a:rPr lang="ko-KR" altLang="en-US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학과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특성 상 </a:t>
              </a:r>
              <a:r>
                <a:rPr lang="ko-KR" altLang="en-US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협업을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통한 과목별 표준화된 온라인 학습방법 및 콘텐츠 개발이 이루어진다면 내실 있는 온라인 교육이 가능할 것으로 기대된다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endPara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altLang="ko-KR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4. </a:t>
              </a:r>
              <a:r>
                <a:rPr lang="ko-KR" altLang="en-US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온라인수업의 요구도가 증가함에 따라 안경광학과 교육과정을 위한 교수법과 학습성취도에 관한 후속연구가 필요하다</a:t>
              </a:r>
              <a:r>
                <a:rPr lang="en-US" altLang="ko-KR" sz="28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7631527" y="26205984"/>
            <a:ext cx="13316859" cy="4568365"/>
            <a:chOff x="7602256" y="24852578"/>
            <a:chExt cx="13330510" cy="5538708"/>
          </a:xfrm>
        </p:grpSpPr>
        <p:sp>
          <p:nvSpPr>
            <p:cNvPr id="60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6" y="25340267"/>
              <a:ext cx="13330510" cy="5051019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1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734706" y="24852578"/>
              <a:ext cx="13065435" cy="941141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2021</a:t>
            </a:r>
            <a:r>
              <a:rPr lang="ko-KR" altLang="en-US" sz="3604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7869261" y="27090077"/>
            <a:ext cx="1307912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[1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] Joo HS. The effects of smart learning on the motivation and performance of middle school students in golf classes. Korea National Sport University. 2013;6-8. MPE </a:t>
            </a:r>
          </a:p>
          <a:p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[2] Yun CS, Kim HS. Relationship among high school students" trust in teachers, interactions and learning satisfaction in online physical education classes caused by COVID-19. JKSSPE. 2021;25(4):123-134. DOI : 10.15831/JKSSPE.2021.25.4.123</a:t>
            </a:r>
          </a:p>
          <a:p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[3] Do JW. An investigation of design constraints in the process of converting face-to-face course into online course[5] Joo HS. The effects of smart learning on the motivation and performance of middle school students in golf classes. Korea National Sport University. 2013;6-8. MPE </a:t>
            </a:r>
          </a:p>
          <a:p>
            <a:endParaRPr lang="en-US" altLang="ko-KR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32" name="object 56">
            <a:extLst>
              <a:ext uri="{FF2B5EF4-FFF2-40B4-BE49-F238E27FC236}">
                <a16:creationId xmlns:a16="http://schemas.microsoft.com/office/drawing/2014/main" id="{47D99F72-CCCD-4D5F-A203-19F16C5A6C80}"/>
              </a:ext>
            </a:extLst>
          </p:cNvPr>
          <p:cNvPicPr/>
          <p:nvPr/>
        </p:nvPicPr>
        <p:blipFill rotWithShape="1">
          <a:blip r:embed="rId5" cstate="print"/>
          <a:srcRect l="4390" t="6041" r="2208" b="2973"/>
          <a:stretch/>
        </p:blipFill>
        <p:spPr>
          <a:xfrm>
            <a:off x="17893730" y="959287"/>
            <a:ext cx="3071185" cy="3101897"/>
          </a:xfrm>
          <a:prstGeom prst="ellipse">
            <a:avLst/>
          </a:prstGeom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137054" y="10401530"/>
            <a:ext cx="21602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624825"/>
              </p:ext>
            </p:extLst>
          </p:nvPr>
        </p:nvGraphicFramePr>
        <p:xfrm>
          <a:off x="8070600" y="14196424"/>
          <a:ext cx="5571747" cy="440996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937266">
                  <a:extLst>
                    <a:ext uri="{9D8B030D-6E8A-4147-A177-3AD203B41FA5}">
                      <a16:colId xmlns:a16="http://schemas.microsoft.com/office/drawing/2014/main" val="1326861704"/>
                    </a:ext>
                  </a:extLst>
                </a:gridCol>
                <a:gridCol w="1559603">
                  <a:extLst>
                    <a:ext uri="{9D8B030D-6E8A-4147-A177-3AD203B41FA5}">
                      <a16:colId xmlns:a16="http://schemas.microsoft.com/office/drawing/2014/main" val="3922816865"/>
                    </a:ext>
                  </a:extLst>
                </a:gridCol>
                <a:gridCol w="945869">
                  <a:extLst>
                    <a:ext uri="{9D8B030D-6E8A-4147-A177-3AD203B41FA5}">
                      <a16:colId xmlns:a16="http://schemas.microsoft.com/office/drawing/2014/main" val="3043396264"/>
                    </a:ext>
                  </a:extLst>
                </a:gridCol>
                <a:gridCol w="1129009">
                  <a:extLst>
                    <a:ext uri="{9D8B030D-6E8A-4147-A177-3AD203B41FA5}">
                      <a16:colId xmlns:a16="http://schemas.microsoft.com/office/drawing/2014/main" val="210766163"/>
                    </a:ext>
                  </a:extLst>
                </a:gridCol>
              </a:tblGrid>
              <a:tr h="731747"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Mean Square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F</a:t>
                      </a:r>
                      <a:endParaRPr 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Sig.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639842041"/>
                  </a:ext>
                </a:extLst>
              </a:tr>
              <a:tr h="381593"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ZOOM</a:t>
                      </a:r>
                      <a:endParaRPr 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0.000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.</a:t>
                      </a:r>
                      <a:endParaRPr 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.</a:t>
                      </a:r>
                      <a:endParaRPr 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631973383"/>
                  </a:ext>
                </a:extLst>
              </a:tr>
              <a:tr h="694035"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Video watching</a:t>
                      </a:r>
                      <a:endParaRPr 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0.230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1.162</a:t>
                      </a:r>
                      <a:endParaRPr 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0.285</a:t>
                      </a:r>
                      <a:endParaRPr 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017665260"/>
                  </a:ext>
                </a:extLst>
              </a:tr>
              <a:tr h="1092999"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Voice recording on PPT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1.477</a:t>
                      </a:r>
                      <a:endParaRPr 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6.824</a:t>
                      </a:r>
                      <a:endParaRPr 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0.011</a:t>
                      </a:r>
                      <a:endParaRPr 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3969262795"/>
                  </a:ext>
                </a:extLst>
              </a:tr>
              <a:tr h="381593"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YouTube</a:t>
                      </a:r>
                      <a:endParaRPr 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0.687</a:t>
                      </a:r>
                      <a:endParaRPr 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3.286</a:t>
                      </a:r>
                      <a:endParaRPr 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0.074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3174426479"/>
                  </a:ext>
                </a:extLst>
              </a:tr>
              <a:tr h="381593"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Kakaolive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0.000</a:t>
                      </a:r>
                      <a:endParaRPr 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.</a:t>
                      </a:r>
                      <a:endParaRPr 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effectLst/>
                        </a:rPr>
                        <a:t>.</a:t>
                      </a:r>
                      <a:endParaRPr lang="en-US" sz="18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620591981"/>
                  </a:ext>
                </a:extLst>
              </a:tr>
              <a:tr h="731747"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Naver band-cafe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0.517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2.074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effectLst/>
                        </a:rPr>
                        <a:t>0.154</a:t>
                      </a:r>
                      <a:endParaRPr lang="en-US" sz="18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1410404891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137690" y="1381419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80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759621"/>
              </p:ext>
            </p:extLst>
          </p:nvPr>
        </p:nvGraphicFramePr>
        <p:xfrm>
          <a:off x="14013230" y="14183524"/>
          <a:ext cx="6647969" cy="443933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843509">
                  <a:extLst>
                    <a:ext uri="{9D8B030D-6E8A-4147-A177-3AD203B41FA5}">
                      <a16:colId xmlns:a16="http://schemas.microsoft.com/office/drawing/2014/main" val="475978509"/>
                    </a:ext>
                  </a:extLst>
                </a:gridCol>
                <a:gridCol w="894303">
                  <a:extLst>
                    <a:ext uri="{9D8B030D-6E8A-4147-A177-3AD203B41FA5}">
                      <a16:colId xmlns:a16="http://schemas.microsoft.com/office/drawing/2014/main" val="1507926146"/>
                    </a:ext>
                  </a:extLst>
                </a:gridCol>
                <a:gridCol w="1191720">
                  <a:extLst>
                    <a:ext uri="{9D8B030D-6E8A-4147-A177-3AD203B41FA5}">
                      <a16:colId xmlns:a16="http://schemas.microsoft.com/office/drawing/2014/main" val="1488711154"/>
                    </a:ext>
                  </a:extLst>
                </a:gridCol>
                <a:gridCol w="1191720">
                  <a:extLst>
                    <a:ext uri="{9D8B030D-6E8A-4147-A177-3AD203B41FA5}">
                      <a16:colId xmlns:a16="http://schemas.microsoft.com/office/drawing/2014/main" val="1020719303"/>
                    </a:ext>
                  </a:extLst>
                </a:gridCol>
                <a:gridCol w="744422">
                  <a:extLst>
                    <a:ext uri="{9D8B030D-6E8A-4147-A177-3AD203B41FA5}">
                      <a16:colId xmlns:a16="http://schemas.microsoft.com/office/drawing/2014/main" val="296158657"/>
                    </a:ext>
                  </a:extLst>
                </a:gridCol>
                <a:gridCol w="782295">
                  <a:extLst>
                    <a:ext uri="{9D8B030D-6E8A-4147-A177-3AD203B41FA5}">
                      <a16:colId xmlns:a16="http://schemas.microsoft.com/office/drawing/2014/main" val="664341748"/>
                    </a:ext>
                  </a:extLst>
                </a:gridCol>
              </a:tblGrid>
              <a:tr h="227433">
                <a:tc gridSpan="6"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effectLst/>
                        </a:rPr>
                        <a:t>Multiple Comparisons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450656"/>
                  </a:ext>
                </a:extLst>
              </a:tr>
              <a:tr h="613998"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Methods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Grade(I)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Grade(J) 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Mean Difference (I-J)+SD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Sig.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scheffe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3687513370"/>
                  </a:ext>
                </a:extLst>
              </a:tr>
              <a:tr h="227433">
                <a:tc rowSpan="6"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baseline="30000" dirty="0">
                          <a:effectLst/>
                        </a:rPr>
                        <a:t>Video watching</a:t>
                      </a:r>
                      <a:endParaRPr lang="en-US" sz="1400" b="1" kern="0" spc="0" baseline="300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 rowSpan="2"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1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2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0.415</a:t>
                      </a:r>
                      <a:r>
                        <a:rPr lang="en-US" sz="1000" kern="0" spc="0" baseline="30000">
                          <a:effectLst/>
                        </a:rPr>
                        <a:t>*</a:t>
                      </a:r>
                      <a:r>
                        <a:rPr lang="en-US" sz="1000" kern="0" spc="0">
                          <a:effectLst/>
                        </a:rPr>
                        <a:t>±0.111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0.002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 rowSpan="6"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3&gt;1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234437459"/>
                  </a:ext>
                </a:extLst>
              </a:tr>
              <a:tr h="2274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3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0.470</a:t>
                      </a:r>
                      <a:r>
                        <a:rPr lang="en-US" sz="1000" kern="0" spc="0" baseline="30000">
                          <a:effectLst/>
                        </a:rPr>
                        <a:t>*</a:t>
                      </a:r>
                      <a:r>
                        <a:rPr lang="en-US" sz="1000" kern="0" spc="0">
                          <a:effectLst/>
                        </a:rPr>
                        <a:t>±0.108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0.000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89398"/>
                  </a:ext>
                </a:extLst>
              </a:tr>
              <a:tr h="3722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effectLst/>
                        </a:rPr>
                        <a:t>2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1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-0.415</a:t>
                      </a:r>
                      <a:r>
                        <a:rPr lang="en-US" sz="1000" kern="0" spc="0" baseline="30000">
                          <a:effectLst/>
                        </a:rPr>
                        <a:t>*</a:t>
                      </a:r>
                      <a:r>
                        <a:rPr lang="en-US" sz="1000" kern="0" spc="0">
                          <a:effectLst/>
                        </a:rPr>
                        <a:t>±0.111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0.002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94996"/>
                  </a:ext>
                </a:extLst>
              </a:tr>
              <a:tr h="2274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3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0.055±0.121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0.903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1061549"/>
                  </a:ext>
                </a:extLst>
              </a:tr>
              <a:tr h="3722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effectLst/>
                        </a:rPr>
                        <a:t>3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1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-0.470</a:t>
                      </a:r>
                      <a:r>
                        <a:rPr lang="en-US" sz="1000" kern="0" spc="0" baseline="30000">
                          <a:effectLst/>
                        </a:rPr>
                        <a:t>*</a:t>
                      </a:r>
                      <a:r>
                        <a:rPr lang="en-US" sz="1000" kern="0" spc="0">
                          <a:effectLst/>
                        </a:rPr>
                        <a:t>±0.108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0.000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053266"/>
                  </a:ext>
                </a:extLst>
              </a:tr>
              <a:tr h="3722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2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-0.055±0.121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0.903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3618650"/>
                  </a:ext>
                </a:extLst>
              </a:tr>
              <a:tr h="372218">
                <a:tc rowSpan="6"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baseline="30000" dirty="0">
                          <a:effectLst/>
                        </a:rPr>
                        <a:t>YouTube</a:t>
                      </a:r>
                      <a:endParaRPr lang="en-US" sz="1400" b="1" kern="0" spc="0" baseline="300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 rowSpan="2"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1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2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-0.338</a:t>
                      </a:r>
                      <a:r>
                        <a:rPr lang="en-US" sz="1000" kern="0" spc="0" baseline="30000">
                          <a:effectLst/>
                        </a:rPr>
                        <a:t>*</a:t>
                      </a:r>
                      <a:r>
                        <a:rPr lang="en-US" sz="1000" kern="0" spc="0">
                          <a:effectLst/>
                        </a:rPr>
                        <a:t>±0.126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0.033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 rowSpan="6"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effectLst/>
                        </a:rPr>
                        <a:t>2&gt;1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451812315"/>
                  </a:ext>
                </a:extLst>
              </a:tr>
              <a:tr h="3722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3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-0.015±0.123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0.992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657137"/>
                  </a:ext>
                </a:extLst>
              </a:tr>
              <a:tr h="2274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2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1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0.338</a:t>
                      </a:r>
                      <a:r>
                        <a:rPr lang="en-US" sz="1000" kern="0" spc="0" baseline="30000">
                          <a:effectLst/>
                        </a:rPr>
                        <a:t>*</a:t>
                      </a:r>
                      <a:r>
                        <a:rPr lang="en-US" sz="1000" kern="0" spc="0">
                          <a:effectLst/>
                        </a:rPr>
                        <a:t>±0.126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0.033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6298829"/>
                  </a:ext>
                </a:extLst>
              </a:tr>
              <a:tr h="2274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3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0.323±0.138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0.071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7523191"/>
                  </a:ext>
                </a:extLst>
              </a:tr>
              <a:tr h="2274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3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1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0.015±0.123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effectLst/>
                        </a:rPr>
                        <a:t>0.992</a:t>
                      </a:r>
                      <a:endParaRPr lang="en-US" sz="1600" b="1" kern="0" spc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01161"/>
                  </a:ext>
                </a:extLst>
              </a:tr>
              <a:tr h="3722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effectLst/>
                        </a:rPr>
                        <a:t>2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effectLst/>
                        </a:rPr>
                        <a:t>-0.323±0.138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8100" marR="38100" indent="0" algn="ctr" fontAlgn="base" latinLnBrk="0">
                        <a:lnSpc>
                          <a:spcPct val="13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effectLst/>
                        </a:rPr>
                        <a:t>0.071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605407"/>
                  </a:ext>
                </a:extLst>
              </a:tr>
            </a:tbl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4629597" y="13814795"/>
            <a:ext cx="21054974" cy="404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019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2553</TotalTime>
  <Words>953</Words>
  <Application>Microsoft Office PowerPoint</Application>
  <PresentationFormat>사용자 지정</PresentationFormat>
  <Paragraphs>135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굴림</vt:lpstr>
      <vt:lpstr>맑은 고딕</vt:lpstr>
      <vt:lpstr>맑은 고딕</vt:lpstr>
      <vt:lpstr>Calibri</vt:lpstr>
      <vt:lpstr>Courier New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hp6300</cp:lastModifiedBy>
  <cp:revision>219</cp:revision>
  <cp:lastPrinted>2021-12-01T07:26:37Z</cp:lastPrinted>
  <dcterms:created xsi:type="dcterms:W3CDTF">2007-11-27T23:16:29Z</dcterms:created>
  <dcterms:modified xsi:type="dcterms:W3CDTF">2021-12-01T07:33:41Z</dcterms:modified>
</cp:coreProperties>
</file>