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9" r:id="rId2"/>
    <p:sldId id="424" r:id="rId3"/>
    <p:sldId id="411" r:id="rId4"/>
    <p:sldId id="422" r:id="rId5"/>
    <p:sldId id="428" r:id="rId6"/>
    <p:sldId id="408" r:id="rId7"/>
    <p:sldId id="421" r:id="rId8"/>
    <p:sldId id="409" r:id="rId9"/>
    <p:sldId id="410" r:id="rId10"/>
    <p:sldId id="412" r:id="rId11"/>
    <p:sldId id="420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5" r:id="rId20"/>
    <p:sldId id="426" r:id="rId21"/>
    <p:sldId id="427" r:id="rId22"/>
    <p:sldId id="429" r:id="rId2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홍소희" initials="홍" lastIdx="1" clrIdx="0">
    <p:extLst>
      <p:ext uri="{19B8F6BF-5375-455C-9EA6-DF929625EA0E}">
        <p15:presenceInfo xmlns:p15="http://schemas.microsoft.com/office/powerpoint/2012/main" userId="홍소희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83" autoAdjust="0"/>
    <p:restoredTop sz="78115" autoAdjust="0"/>
  </p:normalViewPr>
  <p:slideViewPr>
    <p:cSldViewPr snapToGrid="0">
      <p:cViewPr varScale="1">
        <p:scale>
          <a:sx n="95" d="100"/>
          <a:sy n="95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44608;&#49849;&#49688;\Desktop\3333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56689891908806"/>
          <c:y val="7.1804596086266478E-2"/>
          <c:w val="0.76290492912129881"/>
          <c:h val="0.638538155169667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'C:\Users\김승수\Desktop\[엑셀 데이터 최종 정리+표 완성.xlsx]함수율'!$V$25</c:f>
              <c:strCache>
                <c:ptCount val="1"/>
                <c:pt idx="0">
                  <c:v>baseline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[2]함수율!$U$26:$U$30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[2]함수율!$V$26:$V$30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2A-4362-9D9F-0C47F3B0CEBA}"/>
            </c:ext>
          </c:extLst>
        </c:ser>
        <c:ser>
          <c:idx val="2"/>
          <c:order val="2"/>
          <c:tx>
            <c:strRef>
              <c:f>'C:\Users\김승수\Desktop\[엑셀 데이터 최종 정리+표 완성.xlsx]함수율'!$X$25</c:f>
              <c:strCache>
                <c:ptCount val="1"/>
                <c:pt idx="0">
                  <c:v>after exposure to AOSept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errBars>
            <c:errBarType val="plus"/>
            <c:errValType val="cust"/>
            <c:noEndCap val="0"/>
            <c:plus>
              <c:numRef>
                <c:f>[2]함수율!$R$17:$R$21</c:f>
                <c:numCache>
                  <c:formatCode>General</c:formatCode>
                  <c:ptCount val="5"/>
                  <c:pt idx="0">
                    <c:v>0.31705344387944007</c:v>
                  </c:pt>
                  <c:pt idx="1">
                    <c:v>1.1178186904872007</c:v>
                  </c:pt>
                  <c:pt idx="2">
                    <c:v>0.57135423831614962</c:v>
                  </c:pt>
                  <c:pt idx="3">
                    <c:v>0.84595166976066971</c:v>
                  </c:pt>
                  <c:pt idx="4">
                    <c:v>0.7026178156268027</c:v>
                  </c:pt>
                </c:numCache>
              </c:numRef>
            </c:plus>
            <c:minus>
              <c:numRef>
                <c:f>[2]함수율!$R$17:$R$21</c:f>
                <c:numCache>
                  <c:formatCode>General</c:formatCode>
                  <c:ptCount val="5"/>
                  <c:pt idx="0">
                    <c:v>0.31705344387944007</c:v>
                  </c:pt>
                  <c:pt idx="1">
                    <c:v>1.1178186904872007</c:v>
                  </c:pt>
                  <c:pt idx="2">
                    <c:v>0.57135423831614962</c:v>
                  </c:pt>
                  <c:pt idx="3">
                    <c:v>0.84595166976066971</c:v>
                  </c:pt>
                  <c:pt idx="4">
                    <c:v>0.7026178156268027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[2]함수율!$U$26:$U$30</c:f>
              <c:strCache>
                <c:ptCount val="5"/>
                <c:pt idx="0">
                  <c:v>Contact lensⅠ</c:v>
                </c:pt>
                <c:pt idx="1">
                  <c:v>Contact lensⅡ
</c:v>
                </c:pt>
                <c:pt idx="2">
                  <c:v>Contact lensⅢ</c:v>
                </c:pt>
                <c:pt idx="3">
                  <c:v>Contact lensⅣ</c:v>
                </c:pt>
                <c:pt idx="4">
                  <c:v>Contact lensⅤ</c:v>
                </c:pt>
              </c:strCache>
            </c:strRef>
          </c:cat>
          <c:val>
            <c:numRef>
              <c:f>[2]함수율!$X$26:$X$30</c:f>
              <c:numCache>
                <c:formatCode>General</c:formatCode>
                <c:ptCount val="5"/>
                <c:pt idx="0">
                  <c:v>91.99</c:v>
                </c:pt>
                <c:pt idx="1">
                  <c:v>108.84</c:v>
                </c:pt>
                <c:pt idx="2">
                  <c:v>85.8</c:v>
                </c:pt>
                <c:pt idx="3">
                  <c:v>73.599999999999994</c:v>
                </c:pt>
                <c:pt idx="4">
                  <c:v>81.2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2A-4362-9D9F-0C47F3B0C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64079"/>
        <c:axId val="1965327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'C:\Users\김승수\Desktop\[엑셀 데이터 최종 정리+표 완성.xlsx]함수율'!$W$25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[2]함수율!$U$26:$U$30</c15:sqref>
                        </c15:formulaRef>
                      </c:ext>
                    </c:extLst>
                    <c:strCache>
                      <c:ptCount val="5"/>
                      <c:pt idx="0">
                        <c:v>Contact lensⅠ</c:v>
                      </c:pt>
                      <c:pt idx="1">
                        <c:v>Contact lensⅡ
</c:v>
                      </c:pt>
                      <c:pt idx="2">
                        <c:v>Contact lensⅢ</c:v>
                      </c:pt>
                      <c:pt idx="3">
                        <c:v>Contact lensⅣ</c:v>
                      </c:pt>
                      <c:pt idx="4">
                        <c:v>Contact lensⅤ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[2]함수율!$W$26:$W$30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532A-4362-9D9F-0C47F3B0CEBA}"/>
                  </c:ext>
                </c:extLst>
              </c15:ser>
            </c15:filteredBarSeries>
          </c:ext>
        </c:extLst>
      </c:barChart>
      <c:catAx>
        <c:axId val="196407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65327"/>
        <c:crosses val="autoZero"/>
        <c:auto val="1"/>
        <c:lblAlgn val="ctr"/>
        <c:lblOffset val="90"/>
        <c:tickLblSkip val="1"/>
        <c:noMultiLvlLbl val="0"/>
      </c:catAx>
      <c:valAx>
        <c:axId val="1965327"/>
        <c:scaling>
          <c:orientation val="minMax"/>
          <c:max val="110"/>
          <c:min val="7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dirty="0"/>
                  <a:t>Relative </a:t>
                </a:r>
                <a:r>
                  <a:rPr lang="en-US" dirty="0"/>
                  <a:t>Water Content (%)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1.8080211791885658E-3"/>
              <c:y val="8.036531986090901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64079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243DB6-1AA1-4D52-BA2F-2C7FB9A8994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B281FE3-D33B-4C28-B21E-74EA111F2BF2}">
      <dgm:prSet phldrT="[텍스트]" custT="1"/>
      <dgm:spPr>
        <a:solidFill>
          <a:schemeClr val="accent1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latinLnBrk="1"/>
          <a:r>
            <a:rPr lang="ko-KR" altLang="en-US" sz="2000" dirty="0"/>
            <a:t>렌즈산성화 </a:t>
          </a:r>
          <a:endParaRPr lang="en-US" altLang="ko-KR" sz="2000" dirty="0"/>
        </a:p>
        <a:p>
          <a:pPr latinLnBrk="1"/>
          <a:r>
            <a:rPr lang="en-US" altLang="ko-KR" sz="2000" dirty="0"/>
            <a:t>&amp; </a:t>
          </a:r>
          <a:r>
            <a:rPr lang="ko-KR" altLang="en-US" sz="2000" dirty="0"/>
            <a:t>안정화범위 이탈</a:t>
          </a:r>
        </a:p>
      </dgm:t>
    </dgm:pt>
    <dgm:pt modelId="{D696F063-AD48-4272-AED1-1B152F4DC0BC}" type="parTrans" cxnId="{FD3F165B-55B7-4629-86B6-AC509C4E693A}">
      <dgm:prSet/>
      <dgm:spPr/>
      <dgm:t>
        <a:bodyPr/>
        <a:lstStyle/>
        <a:p>
          <a:pPr latinLnBrk="1"/>
          <a:endParaRPr lang="ko-KR" altLang="en-US" sz="1000"/>
        </a:p>
      </dgm:t>
    </dgm:pt>
    <dgm:pt modelId="{A7AA6868-3FC6-49EE-8CCC-75038F0DC708}" type="sibTrans" cxnId="{FD3F165B-55B7-4629-86B6-AC509C4E693A}">
      <dgm:prSet/>
      <dgm:spPr/>
      <dgm:t>
        <a:bodyPr/>
        <a:lstStyle/>
        <a:p>
          <a:pPr latinLnBrk="1"/>
          <a:endParaRPr lang="ko-KR" altLang="en-US" sz="1000"/>
        </a:p>
      </dgm:t>
    </dgm:pt>
    <dgm:pt modelId="{73DFB56A-9F91-490C-B341-9FD4BB1FB32E}">
      <dgm:prSet phldrT="[텍스트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latinLnBrk="1"/>
          <a:r>
            <a:rPr lang="ko-KR" altLang="en-US" sz="2000" dirty="0"/>
            <a:t>렌즈 변색 및 손상</a:t>
          </a:r>
        </a:p>
      </dgm:t>
    </dgm:pt>
    <dgm:pt modelId="{4E5EB482-5205-4D30-8AEB-E6C3A498EB73}" type="parTrans" cxnId="{09D77D15-B7DB-4035-BF55-C1CD26070EC2}">
      <dgm:prSet/>
      <dgm:spPr/>
      <dgm:t>
        <a:bodyPr/>
        <a:lstStyle/>
        <a:p>
          <a:pPr latinLnBrk="1"/>
          <a:endParaRPr lang="ko-KR" altLang="en-US" sz="1000"/>
        </a:p>
      </dgm:t>
    </dgm:pt>
    <dgm:pt modelId="{02B5F3C1-DA74-4BD8-8E37-C1EA0DD5D271}" type="sibTrans" cxnId="{09D77D15-B7DB-4035-BF55-C1CD26070EC2}">
      <dgm:prSet/>
      <dgm:spPr/>
      <dgm:t>
        <a:bodyPr/>
        <a:lstStyle/>
        <a:p>
          <a:pPr latinLnBrk="1"/>
          <a:endParaRPr lang="ko-KR" altLang="en-US" sz="1000"/>
        </a:p>
      </dgm:t>
    </dgm:pt>
    <dgm:pt modelId="{9ABBC579-B7F6-41A0-AFFD-9AFDE8439721}">
      <dgm:prSet phldrT="[텍스트]" custT="1"/>
      <dgm:spPr>
        <a:solidFill>
          <a:schemeClr val="accent1">
            <a:lumMod val="5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latinLnBrk="1"/>
          <a:r>
            <a:rPr lang="ko-KR" altLang="en-US" sz="2000" dirty="0"/>
            <a:t>부작용 유발 </a:t>
          </a:r>
          <a:r>
            <a:rPr lang="en-US" altLang="ko-KR" sz="2000" baseline="30000" dirty="0"/>
            <a:t>4)</a:t>
          </a:r>
          <a:endParaRPr lang="ko-KR" altLang="en-US" sz="2000" baseline="30000" dirty="0"/>
        </a:p>
      </dgm:t>
    </dgm:pt>
    <dgm:pt modelId="{1E95D72F-7B96-44A6-800A-68EF1DD0C8C4}" type="parTrans" cxnId="{791DC12A-55A3-401B-918E-EA1C136E9577}">
      <dgm:prSet/>
      <dgm:spPr/>
      <dgm:t>
        <a:bodyPr/>
        <a:lstStyle/>
        <a:p>
          <a:pPr latinLnBrk="1"/>
          <a:endParaRPr lang="ko-KR" altLang="en-US" sz="1000"/>
        </a:p>
      </dgm:t>
    </dgm:pt>
    <dgm:pt modelId="{DF11A11B-A029-4E15-A7BC-210F97221190}" type="sibTrans" cxnId="{791DC12A-55A3-401B-918E-EA1C136E9577}">
      <dgm:prSet/>
      <dgm:spPr/>
      <dgm:t>
        <a:bodyPr/>
        <a:lstStyle/>
        <a:p>
          <a:pPr latinLnBrk="1"/>
          <a:endParaRPr lang="ko-KR" altLang="en-US" sz="1000"/>
        </a:p>
      </dgm:t>
    </dgm:pt>
    <dgm:pt modelId="{70FAB636-88CA-45E8-B80D-F05092883241}" type="pres">
      <dgm:prSet presAssocID="{69243DB6-1AA1-4D52-BA2F-2C7FB9A89946}" presName="CompostProcess" presStyleCnt="0">
        <dgm:presLayoutVars>
          <dgm:dir/>
          <dgm:resizeHandles val="exact"/>
        </dgm:presLayoutVars>
      </dgm:prSet>
      <dgm:spPr/>
    </dgm:pt>
    <dgm:pt modelId="{92F11B7B-115A-498B-AAED-16E77A0FDE95}" type="pres">
      <dgm:prSet presAssocID="{69243DB6-1AA1-4D52-BA2F-2C7FB9A89946}" presName="arrow" presStyleLbl="bgShp" presStyleIdx="0" presStyleCnt="1"/>
      <dgm:spPr/>
    </dgm:pt>
    <dgm:pt modelId="{077459B2-83B0-4709-A363-CEAA4C0A5FC7}" type="pres">
      <dgm:prSet presAssocID="{69243DB6-1AA1-4D52-BA2F-2C7FB9A89946}" presName="linearProcess" presStyleCnt="0"/>
      <dgm:spPr/>
    </dgm:pt>
    <dgm:pt modelId="{D789DCAC-8FFB-45D6-AF01-EF476B460B29}" type="pres">
      <dgm:prSet presAssocID="{4B281FE3-D33B-4C28-B21E-74EA111F2BF2}" presName="textNode" presStyleLbl="node1" presStyleIdx="0" presStyleCnt="3">
        <dgm:presLayoutVars>
          <dgm:bulletEnabled val="1"/>
        </dgm:presLayoutVars>
      </dgm:prSet>
      <dgm:spPr/>
    </dgm:pt>
    <dgm:pt modelId="{77E5A012-DE44-4D53-825B-CF7906E1559A}" type="pres">
      <dgm:prSet presAssocID="{A7AA6868-3FC6-49EE-8CCC-75038F0DC708}" presName="sibTrans" presStyleCnt="0"/>
      <dgm:spPr/>
    </dgm:pt>
    <dgm:pt modelId="{7FFD1FE6-AFAC-44F8-B445-0D82EA29A032}" type="pres">
      <dgm:prSet presAssocID="{73DFB56A-9F91-490C-B341-9FD4BB1FB32E}" presName="textNode" presStyleLbl="node1" presStyleIdx="1" presStyleCnt="3">
        <dgm:presLayoutVars>
          <dgm:bulletEnabled val="1"/>
        </dgm:presLayoutVars>
      </dgm:prSet>
      <dgm:spPr/>
    </dgm:pt>
    <dgm:pt modelId="{85E81130-5D1D-47EE-BEC1-C439B6CFDE9F}" type="pres">
      <dgm:prSet presAssocID="{02B5F3C1-DA74-4BD8-8E37-C1EA0DD5D271}" presName="sibTrans" presStyleCnt="0"/>
      <dgm:spPr/>
    </dgm:pt>
    <dgm:pt modelId="{CD67B961-EC59-44D6-A46B-5002BC692412}" type="pres">
      <dgm:prSet presAssocID="{9ABBC579-B7F6-41A0-AFFD-9AFDE8439721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09D77D15-B7DB-4035-BF55-C1CD26070EC2}" srcId="{69243DB6-1AA1-4D52-BA2F-2C7FB9A89946}" destId="{73DFB56A-9F91-490C-B341-9FD4BB1FB32E}" srcOrd="1" destOrd="0" parTransId="{4E5EB482-5205-4D30-8AEB-E6C3A498EB73}" sibTransId="{02B5F3C1-DA74-4BD8-8E37-C1EA0DD5D271}"/>
    <dgm:cxn modelId="{791DC12A-55A3-401B-918E-EA1C136E9577}" srcId="{69243DB6-1AA1-4D52-BA2F-2C7FB9A89946}" destId="{9ABBC579-B7F6-41A0-AFFD-9AFDE8439721}" srcOrd="2" destOrd="0" parTransId="{1E95D72F-7B96-44A6-800A-68EF1DD0C8C4}" sibTransId="{DF11A11B-A029-4E15-A7BC-210F97221190}"/>
    <dgm:cxn modelId="{FD3F165B-55B7-4629-86B6-AC509C4E693A}" srcId="{69243DB6-1AA1-4D52-BA2F-2C7FB9A89946}" destId="{4B281FE3-D33B-4C28-B21E-74EA111F2BF2}" srcOrd="0" destOrd="0" parTransId="{D696F063-AD48-4272-AED1-1B152F4DC0BC}" sibTransId="{A7AA6868-3FC6-49EE-8CCC-75038F0DC708}"/>
    <dgm:cxn modelId="{6C72D050-2A90-4A86-8589-3420E9277D25}" type="presOf" srcId="{4B281FE3-D33B-4C28-B21E-74EA111F2BF2}" destId="{D789DCAC-8FFB-45D6-AF01-EF476B460B29}" srcOrd="0" destOrd="0" presId="urn:microsoft.com/office/officeart/2005/8/layout/hProcess9"/>
    <dgm:cxn modelId="{D99DF651-9439-4D0E-88EA-3E18BC5E06CF}" type="presOf" srcId="{9ABBC579-B7F6-41A0-AFFD-9AFDE8439721}" destId="{CD67B961-EC59-44D6-A46B-5002BC692412}" srcOrd="0" destOrd="0" presId="urn:microsoft.com/office/officeart/2005/8/layout/hProcess9"/>
    <dgm:cxn modelId="{57D05E5A-A7FB-4493-B1C2-460FCE69DB69}" type="presOf" srcId="{73DFB56A-9F91-490C-B341-9FD4BB1FB32E}" destId="{7FFD1FE6-AFAC-44F8-B445-0D82EA29A032}" srcOrd="0" destOrd="0" presId="urn:microsoft.com/office/officeart/2005/8/layout/hProcess9"/>
    <dgm:cxn modelId="{F4AC71CB-F488-4F0D-9B42-1A7097FD73FA}" type="presOf" srcId="{69243DB6-1AA1-4D52-BA2F-2C7FB9A89946}" destId="{70FAB636-88CA-45E8-B80D-F05092883241}" srcOrd="0" destOrd="0" presId="urn:microsoft.com/office/officeart/2005/8/layout/hProcess9"/>
    <dgm:cxn modelId="{351FF831-A685-487D-8746-8D6465244051}" type="presParOf" srcId="{70FAB636-88CA-45E8-B80D-F05092883241}" destId="{92F11B7B-115A-498B-AAED-16E77A0FDE95}" srcOrd="0" destOrd="0" presId="urn:microsoft.com/office/officeart/2005/8/layout/hProcess9"/>
    <dgm:cxn modelId="{E797B569-AD6F-4A64-B57B-DDC539FC2980}" type="presParOf" srcId="{70FAB636-88CA-45E8-B80D-F05092883241}" destId="{077459B2-83B0-4709-A363-CEAA4C0A5FC7}" srcOrd="1" destOrd="0" presId="urn:microsoft.com/office/officeart/2005/8/layout/hProcess9"/>
    <dgm:cxn modelId="{5FB60170-94EA-43C0-87C3-8B21EEBB0960}" type="presParOf" srcId="{077459B2-83B0-4709-A363-CEAA4C0A5FC7}" destId="{D789DCAC-8FFB-45D6-AF01-EF476B460B29}" srcOrd="0" destOrd="0" presId="urn:microsoft.com/office/officeart/2005/8/layout/hProcess9"/>
    <dgm:cxn modelId="{206E011D-6C64-4C10-AFA5-3A36C12111D6}" type="presParOf" srcId="{077459B2-83B0-4709-A363-CEAA4C0A5FC7}" destId="{77E5A012-DE44-4D53-825B-CF7906E1559A}" srcOrd="1" destOrd="0" presId="urn:microsoft.com/office/officeart/2005/8/layout/hProcess9"/>
    <dgm:cxn modelId="{484CE10A-4D2D-44E7-9220-B2423E853C97}" type="presParOf" srcId="{077459B2-83B0-4709-A363-CEAA4C0A5FC7}" destId="{7FFD1FE6-AFAC-44F8-B445-0D82EA29A032}" srcOrd="2" destOrd="0" presId="urn:microsoft.com/office/officeart/2005/8/layout/hProcess9"/>
    <dgm:cxn modelId="{0CF3C96D-4B26-489F-8FF4-D6F585ED0468}" type="presParOf" srcId="{077459B2-83B0-4709-A363-CEAA4C0A5FC7}" destId="{85E81130-5D1D-47EE-BEC1-C439B6CFDE9F}" srcOrd="3" destOrd="0" presId="urn:microsoft.com/office/officeart/2005/8/layout/hProcess9"/>
    <dgm:cxn modelId="{ACFFC2AE-2519-47E5-9C44-9445C0C14DFE}" type="presParOf" srcId="{077459B2-83B0-4709-A363-CEAA4C0A5FC7}" destId="{CD67B961-EC59-44D6-A46B-5002BC692412}" srcOrd="4" destOrd="0" presId="urn:microsoft.com/office/officeart/2005/8/layout/hProcess9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123737-60F0-4F3E-B69B-67B4D5B7B31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E4363715-E1CC-4319-905F-26F73BB5ADF6}">
      <dgm:prSet phldrT="[텍스트]" custT="1"/>
      <dgm:spPr>
        <a:noFill/>
        <a:ln w="254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</a:rPr>
            <a:t>써클</a:t>
          </a:r>
          <a:r>
            <a:rPr lang="ko-KR" altLang="en-US" sz="1800" dirty="0">
              <a:solidFill>
                <a:schemeClr val="tx1"/>
              </a:solidFill>
            </a:rPr>
            <a:t> </a:t>
          </a:r>
          <a:r>
            <a:rPr lang="ko-KR" altLang="en-US" sz="1800" dirty="0" err="1">
              <a:solidFill>
                <a:schemeClr val="tx1"/>
              </a:solidFill>
            </a:rPr>
            <a:t>소프트콘택트렌즈</a:t>
          </a:r>
          <a:r>
            <a:rPr lang="ko-KR" altLang="en-US" sz="1800" dirty="0">
              <a:solidFill>
                <a:schemeClr val="tx1"/>
              </a:solidFill>
            </a:rPr>
            <a:t> </a:t>
          </a:r>
          <a:r>
            <a:rPr lang="en-US" altLang="ko-KR" sz="1800" dirty="0">
              <a:solidFill>
                <a:schemeClr val="tx1"/>
              </a:solidFill>
            </a:rPr>
            <a:t>5</a:t>
          </a:r>
          <a:r>
            <a:rPr lang="ko-KR" altLang="en-US" sz="1800" dirty="0">
              <a:solidFill>
                <a:schemeClr val="tx1"/>
              </a:solidFill>
            </a:rPr>
            <a:t>종을 </a:t>
          </a:r>
          <a:r>
            <a:rPr lang="en-US" altLang="ko-KR" sz="1800" dirty="0">
              <a:solidFill>
                <a:schemeClr val="tx1"/>
              </a:solidFill>
            </a:rPr>
            <a:t>AO Sept</a:t>
          </a:r>
          <a:r>
            <a:rPr lang="ko-KR" altLang="en-US" sz="1800" dirty="0">
              <a:solidFill>
                <a:schemeClr val="tx1"/>
              </a:solidFill>
            </a:rPr>
            <a:t>에 사용주기에 따라 반복 노출</a:t>
          </a:r>
        </a:p>
      </dgm:t>
    </dgm:pt>
    <dgm:pt modelId="{51527EC6-0465-4747-A38D-013A1CEBD1C4}" type="parTrans" cxnId="{5A56F145-B3CC-458A-8C55-68F6E679ABA2}">
      <dgm:prSet/>
      <dgm:spPr/>
      <dgm:t>
        <a:bodyPr/>
        <a:lstStyle/>
        <a:p>
          <a:pPr latinLnBrk="1"/>
          <a:endParaRPr lang="ko-KR" altLang="en-US" sz="800">
            <a:solidFill>
              <a:schemeClr val="tx1"/>
            </a:solidFill>
          </a:endParaRPr>
        </a:p>
      </dgm:t>
    </dgm:pt>
    <dgm:pt modelId="{BD67D9D0-B333-4E1F-805A-01CDDE83D07F}" type="sibTrans" cxnId="{5A56F145-B3CC-458A-8C55-68F6E679ABA2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latinLnBrk="1"/>
          <a:endParaRPr lang="ko-KR" altLang="en-US" sz="800">
            <a:solidFill>
              <a:schemeClr val="tx1"/>
            </a:solidFill>
          </a:endParaRPr>
        </a:p>
      </dgm:t>
    </dgm:pt>
    <dgm:pt modelId="{90E79ACA-CE01-47F8-BAFE-F58EDB5BC829}">
      <dgm:prSet phldrT="[텍스트]" custT="1"/>
      <dgm:spPr>
        <a:noFill/>
        <a:ln w="25400">
          <a:solidFill>
            <a:schemeClr val="accent5">
              <a:lumMod val="75000"/>
            </a:schemeClr>
          </a:solidFill>
        </a:ln>
      </dgm:spPr>
      <dgm:t>
        <a:bodyPr/>
        <a:lstStyle/>
        <a:p>
          <a:pPr marL="2782888" indent="0" algn="l" latinLnBrk="1"/>
          <a:r>
            <a:rPr lang="en-US" altLang="ko-KR" sz="1800" dirty="0">
              <a:solidFill>
                <a:schemeClr val="tx1"/>
              </a:solidFill>
            </a:rPr>
            <a:t>1) </a:t>
          </a:r>
          <a:r>
            <a:rPr lang="ko-KR" altLang="en-US" sz="1800" dirty="0" err="1">
              <a:solidFill>
                <a:schemeClr val="tx1"/>
              </a:solidFill>
            </a:rPr>
            <a:t>함수율</a:t>
          </a:r>
          <a:r>
            <a:rPr lang="ko-KR" altLang="en-US" sz="1800" dirty="0">
              <a:solidFill>
                <a:schemeClr val="tx1"/>
              </a:solidFill>
            </a:rPr>
            <a:t> 감소</a:t>
          </a:r>
          <a:endParaRPr lang="en-US" altLang="ko-KR" sz="1800" dirty="0">
            <a:solidFill>
              <a:schemeClr val="tx1"/>
            </a:solidFill>
          </a:endParaRPr>
        </a:p>
        <a:p>
          <a:pPr marL="2782888" indent="0" algn="l" latinLnBrk="1"/>
          <a:r>
            <a:rPr lang="en-US" altLang="ko-KR" sz="1800" dirty="0">
              <a:solidFill>
                <a:schemeClr val="tx1"/>
              </a:solidFill>
            </a:rPr>
            <a:t>2) </a:t>
          </a:r>
          <a:r>
            <a:rPr lang="ko-KR" altLang="en-US" sz="1800" dirty="0">
              <a:solidFill>
                <a:schemeClr val="tx1"/>
              </a:solidFill>
            </a:rPr>
            <a:t>렌즈 표면 착색부위 변화</a:t>
          </a:r>
        </a:p>
      </dgm:t>
    </dgm:pt>
    <dgm:pt modelId="{FC337DE0-E73F-4917-BF2F-95AD1C84F576}" type="parTrans" cxnId="{7F33BFC4-435D-4D6E-8EEB-13B2FD96B1DE}">
      <dgm:prSet/>
      <dgm:spPr/>
      <dgm:t>
        <a:bodyPr/>
        <a:lstStyle/>
        <a:p>
          <a:pPr latinLnBrk="1"/>
          <a:endParaRPr lang="ko-KR" altLang="en-US" sz="800">
            <a:solidFill>
              <a:schemeClr val="tx1"/>
            </a:solidFill>
          </a:endParaRPr>
        </a:p>
      </dgm:t>
    </dgm:pt>
    <dgm:pt modelId="{888915C1-641E-4034-8B05-488455D4506C}" type="sibTrans" cxnId="{7F33BFC4-435D-4D6E-8EEB-13B2FD96B1DE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latinLnBrk="1"/>
          <a:endParaRPr lang="ko-KR" altLang="en-US" sz="800">
            <a:solidFill>
              <a:schemeClr val="tx1"/>
            </a:solidFill>
          </a:endParaRPr>
        </a:p>
      </dgm:t>
    </dgm:pt>
    <dgm:pt modelId="{E73BE0BB-DF4B-4EFE-9A00-D77E44421105}" type="pres">
      <dgm:prSet presAssocID="{B9123737-60F0-4F3E-B69B-67B4D5B7B310}" presName="linearFlow" presStyleCnt="0">
        <dgm:presLayoutVars>
          <dgm:resizeHandles val="exact"/>
        </dgm:presLayoutVars>
      </dgm:prSet>
      <dgm:spPr/>
    </dgm:pt>
    <dgm:pt modelId="{472C46D8-444F-4B4E-BB82-E164B1E46A7B}" type="pres">
      <dgm:prSet presAssocID="{E4363715-E1CC-4319-905F-26F73BB5ADF6}" presName="node" presStyleLbl="node1" presStyleIdx="0" presStyleCnt="2" custScaleX="333333" custScaleY="50379">
        <dgm:presLayoutVars>
          <dgm:bulletEnabled val="1"/>
        </dgm:presLayoutVars>
      </dgm:prSet>
      <dgm:spPr/>
    </dgm:pt>
    <dgm:pt modelId="{5A649EDA-D78A-4D5F-B16B-ECCABC9E2100}" type="pres">
      <dgm:prSet presAssocID="{BD67D9D0-B333-4E1F-805A-01CDDE83D07F}" presName="sibTrans" presStyleLbl="sibTrans2D1" presStyleIdx="0" presStyleCnt="1"/>
      <dgm:spPr/>
    </dgm:pt>
    <dgm:pt modelId="{D734AC58-1449-455E-986B-20AAA68E4336}" type="pres">
      <dgm:prSet presAssocID="{BD67D9D0-B333-4E1F-805A-01CDDE83D07F}" presName="connectorText" presStyleLbl="sibTrans2D1" presStyleIdx="0" presStyleCnt="1"/>
      <dgm:spPr/>
    </dgm:pt>
    <dgm:pt modelId="{EFB2EAB5-F230-46B1-9EE5-83A2A65DD4DB}" type="pres">
      <dgm:prSet presAssocID="{90E79ACA-CE01-47F8-BAFE-F58EDB5BC829}" presName="node" presStyleLbl="node1" presStyleIdx="1" presStyleCnt="2" custScaleX="333333" custScaleY="50379">
        <dgm:presLayoutVars>
          <dgm:bulletEnabled val="1"/>
        </dgm:presLayoutVars>
      </dgm:prSet>
      <dgm:spPr/>
    </dgm:pt>
  </dgm:ptLst>
  <dgm:cxnLst>
    <dgm:cxn modelId="{5A56F145-B3CC-458A-8C55-68F6E679ABA2}" srcId="{B9123737-60F0-4F3E-B69B-67B4D5B7B310}" destId="{E4363715-E1CC-4319-905F-26F73BB5ADF6}" srcOrd="0" destOrd="0" parTransId="{51527EC6-0465-4747-A38D-013A1CEBD1C4}" sibTransId="{BD67D9D0-B333-4E1F-805A-01CDDE83D07F}"/>
    <dgm:cxn modelId="{0FF08953-9B69-4E3E-AF01-D910B0A661E9}" type="presOf" srcId="{90E79ACA-CE01-47F8-BAFE-F58EDB5BC829}" destId="{EFB2EAB5-F230-46B1-9EE5-83A2A65DD4DB}" srcOrd="0" destOrd="0" presId="urn:microsoft.com/office/officeart/2005/8/layout/process2"/>
    <dgm:cxn modelId="{53F79783-EE06-495B-8B3D-FBFD2B1EA001}" type="presOf" srcId="{BD67D9D0-B333-4E1F-805A-01CDDE83D07F}" destId="{D734AC58-1449-455E-986B-20AAA68E4336}" srcOrd="1" destOrd="0" presId="urn:microsoft.com/office/officeart/2005/8/layout/process2"/>
    <dgm:cxn modelId="{4907459F-5D38-4CCB-8F50-D04562974737}" type="presOf" srcId="{BD67D9D0-B333-4E1F-805A-01CDDE83D07F}" destId="{5A649EDA-D78A-4D5F-B16B-ECCABC9E2100}" srcOrd="0" destOrd="0" presId="urn:microsoft.com/office/officeart/2005/8/layout/process2"/>
    <dgm:cxn modelId="{22BA56B9-B52C-40A7-BA3A-9C4643DDE108}" type="presOf" srcId="{B9123737-60F0-4F3E-B69B-67B4D5B7B310}" destId="{E73BE0BB-DF4B-4EFE-9A00-D77E44421105}" srcOrd="0" destOrd="0" presId="urn:microsoft.com/office/officeart/2005/8/layout/process2"/>
    <dgm:cxn modelId="{7F33BFC4-435D-4D6E-8EEB-13B2FD96B1DE}" srcId="{B9123737-60F0-4F3E-B69B-67B4D5B7B310}" destId="{90E79ACA-CE01-47F8-BAFE-F58EDB5BC829}" srcOrd="1" destOrd="0" parTransId="{FC337DE0-E73F-4917-BF2F-95AD1C84F576}" sibTransId="{888915C1-641E-4034-8B05-488455D4506C}"/>
    <dgm:cxn modelId="{B033CBC4-EC03-47FF-BE5D-5B78484C7715}" type="presOf" srcId="{E4363715-E1CC-4319-905F-26F73BB5ADF6}" destId="{472C46D8-444F-4B4E-BB82-E164B1E46A7B}" srcOrd="0" destOrd="0" presId="urn:microsoft.com/office/officeart/2005/8/layout/process2"/>
    <dgm:cxn modelId="{06F30EAD-D04D-4595-B586-E54D28D8B4C2}" type="presParOf" srcId="{E73BE0BB-DF4B-4EFE-9A00-D77E44421105}" destId="{472C46D8-444F-4B4E-BB82-E164B1E46A7B}" srcOrd="0" destOrd="0" presId="urn:microsoft.com/office/officeart/2005/8/layout/process2"/>
    <dgm:cxn modelId="{84030183-E5FB-49BA-9DBB-22E1012AC34A}" type="presParOf" srcId="{E73BE0BB-DF4B-4EFE-9A00-D77E44421105}" destId="{5A649EDA-D78A-4D5F-B16B-ECCABC9E2100}" srcOrd="1" destOrd="0" presId="urn:microsoft.com/office/officeart/2005/8/layout/process2"/>
    <dgm:cxn modelId="{6F6642E5-AEC5-400E-9B2A-CD1396ED95C5}" type="presParOf" srcId="{5A649EDA-D78A-4D5F-B16B-ECCABC9E2100}" destId="{D734AC58-1449-455E-986B-20AAA68E4336}" srcOrd="0" destOrd="0" presId="urn:microsoft.com/office/officeart/2005/8/layout/process2"/>
    <dgm:cxn modelId="{983DDAE1-1F0A-44CA-9C08-EE73B493A169}" type="presParOf" srcId="{E73BE0BB-DF4B-4EFE-9A00-D77E44421105}" destId="{EFB2EAB5-F230-46B1-9EE5-83A2A65DD4DB}" srcOrd="2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123737-60F0-4F3E-B69B-67B4D5B7B31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CAE8A2E-22E5-4287-82BE-F959575351B1}">
      <dgm:prSet phldrT="[텍스트]" custT="1"/>
      <dgm:spPr>
        <a:noFill/>
        <a:ln w="38100">
          <a:solidFill>
            <a:srgbClr val="FF0000"/>
          </a:solidFill>
        </a:ln>
      </dgm:spPr>
      <dgm:t>
        <a:bodyPr/>
        <a:lstStyle/>
        <a:p>
          <a:pPr latinLnBrk="1"/>
          <a:r>
            <a:rPr lang="en-US" altLang="ko-KR" sz="1800" b="1" dirty="0">
              <a:solidFill>
                <a:schemeClr val="tx1"/>
              </a:solidFill>
            </a:rPr>
            <a:t>- </a:t>
          </a:r>
          <a:r>
            <a:rPr lang="ko-KR" altLang="en-US" sz="1800" b="1" dirty="0">
              <a:solidFill>
                <a:schemeClr val="tx1"/>
              </a:solidFill>
            </a:rPr>
            <a:t>렌즈 관리에 대한 교육의 필요성</a:t>
          </a:r>
          <a:endParaRPr lang="en-US" altLang="ko-KR" sz="1800" b="1" dirty="0">
            <a:solidFill>
              <a:schemeClr val="tx1"/>
            </a:solidFill>
          </a:endParaRPr>
        </a:p>
        <a:p>
          <a:pPr latinLnBrk="1"/>
          <a:r>
            <a:rPr lang="en-US" altLang="ko-KR" sz="1800" b="1" dirty="0">
              <a:solidFill>
                <a:schemeClr val="tx1"/>
              </a:solidFill>
            </a:rPr>
            <a:t>- </a:t>
          </a:r>
          <a:r>
            <a:rPr lang="ko-KR" altLang="en-US" sz="1800" b="1" dirty="0">
              <a:solidFill>
                <a:schemeClr val="tx1"/>
              </a:solidFill>
            </a:rPr>
            <a:t>제조사에서</a:t>
          </a:r>
          <a:r>
            <a:rPr lang="en-US" altLang="ko-KR" sz="1800" b="1" dirty="0">
              <a:solidFill>
                <a:schemeClr val="tx1"/>
              </a:solidFill>
            </a:rPr>
            <a:t> </a:t>
          </a:r>
          <a:r>
            <a:rPr lang="ko-KR" altLang="en-US" sz="1800" b="1" dirty="0">
              <a:solidFill>
                <a:schemeClr val="tx1"/>
              </a:solidFill>
            </a:rPr>
            <a:t>제시하는 가이드라인을 철저하게 준수해야함</a:t>
          </a:r>
        </a:p>
      </dgm:t>
    </dgm:pt>
    <dgm:pt modelId="{78BA0BE2-DA91-4F7E-B890-0312640F31B7}" type="parTrans" cxnId="{F58811BD-74C1-43EB-9A29-4A705CEDBAFD}">
      <dgm:prSet/>
      <dgm:spPr/>
      <dgm:t>
        <a:bodyPr/>
        <a:lstStyle/>
        <a:p>
          <a:pPr latinLnBrk="1"/>
          <a:endParaRPr lang="ko-KR" altLang="en-US" sz="800">
            <a:solidFill>
              <a:schemeClr val="tx1"/>
            </a:solidFill>
          </a:endParaRPr>
        </a:p>
      </dgm:t>
    </dgm:pt>
    <dgm:pt modelId="{45EDC2BD-BFAD-4A1D-A7F1-757E843328DC}" type="sibTrans" cxnId="{F58811BD-74C1-43EB-9A29-4A705CEDBAFD}">
      <dgm:prSet/>
      <dgm:spPr/>
      <dgm:t>
        <a:bodyPr/>
        <a:lstStyle/>
        <a:p>
          <a:pPr latinLnBrk="1"/>
          <a:endParaRPr lang="ko-KR" altLang="en-US" sz="800">
            <a:solidFill>
              <a:schemeClr val="tx1"/>
            </a:solidFill>
          </a:endParaRPr>
        </a:p>
      </dgm:t>
    </dgm:pt>
    <dgm:pt modelId="{8C72E797-CFB3-44A0-B467-B07F5CF27D4B}">
      <dgm:prSet phldrT="[텍스트]" custT="1"/>
      <dgm:spPr>
        <a:noFill/>
        <a:ln w="25400">
          <a:solidFill>
            <a:schemeClr val="accent1">
              <a:lumMod val="50000"/>
            </a:schemeClr>
          </a:solidFill>
        </a:ln>
      </dgm:spPr>
      <dgm:t>
        <a:bodyPr/>
        <a:lstStyle/>
        <a:p>
          <a:pPr latinLnBrk="1"/>
          <a:r>
            <a:rPr lang="en-US" altLang="ko-KR" sz="2000" dirty="0">
              <a:solidFill>
                <a:schemeClr val="tx1"/>
              </a:solidFill>
            </a:rPr>
            <a:t>AO Sept </a:t>
          </a:r>
          <a:r>
            <a:rPr lang="ko-KR" altLang="en-US" sz="2000" dirty="0">
              <a:solidFill>
                <a:schemeClr val="tx1"/>
              </a:solidFill>
            </a:rPr>
            <a:t>과도한 반복 노출 시 </a:t>
          </a:r>
          <a:endParaRPr lang="en-US" altLang="ko-KR" sz="2000" dirty="0">
            <a:solidFill>
              <a:schemeClr val="tx1"/>
            </a:solidFill>
          </a:endParaRPr>
        </a:p>
        <a:p>
          <a:pPr latinLnBrk="1"/>
          <a:r>
            <a:rPr lang="ko-KR" altLang="en-US" sz="2000" dirty="0" err="1">
              <a:solidFill>
                <a:schemeClr val="tx1"/>
              </a:solidFill>
            </a:rPr>
            <a:t>착용감</a:t>
          </a:r>
          <a:r>
            <a:rPr lang="ko-KR" altLang="en-US" sz="2000" dirty="0">
              <a:solidFill>
                <a:schemeClr val="tx1"/>
              </a:solidFill>
            </a:rPr>
            <a:t> 저하 및 안질환 유발 가능성 </a:t>
          </a:r>
          <a:r>
            <a:rPr lang="en-US" altLang="ko-KR" sz="2000" dirty="0">
              <a:solidFill>
                <a:schemeClr val="tx1"/>
              </a:solidFill>
            </a:rPr>
            <a:t>O</a:t>
          </a:r>
          <a:endParaRPr lang="ko-KR" altLang="en-US" sz="2000" dirty="0">
            <a:solidFill>
              <a:schemeClr val="tx1"/>
            </a:solidFill>
          </a:endParaRPr>
        </a:p>
      </dgm:t>
    </dgm:pt>
    <dgm:pt modelId="{7D0B8185-2EE5-4097-B0A9-A5C53E065C82}" type="parTrans" cxnId="{3F939DC0-EAA5-4499-953A-819BB5CADA83}">
      <dgm:prSet/>
      <dgm:spPr/>
      <dgm:t>
        <a:bodyPr/>
        <a:lstStyle/>
        <a:p>
          <a:pPr latinLnBrk="1"/>
          <a:endParaRPr lang="ko-KR" altLang="en-US"/>
        </a:p>
      </dgm:t>
    </dgm:pt>
    <dgm:pt modelId="{2BCA72FA-3FBD-4C6A-A4E8-5F0A7C56BBF1}" type="sibTrans" cxnId="{3F939DC0-EAA5-4499-953A-819BB5CADA8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latinLnBrk="1"/>
          <a:endParaRPr lang="ko-KR" altLang="en-US"/>
        </a:p>
      </dgm:t>
    </dgm:pt>
    <dgm:pt modelId="{E73BE0BB-DF4B-4EFE-9A00-D77E44421105}" type="pres">
      <dgm:prSet presAssocID="{B9123737-60F0-4F3E-B69B-67B4D5B7B310}" presName="linearFlow" presStyleCnt="0">
        <dgm:presLayoutVars>
          <dgm:resizeHandles val="exact"/>
        </dgm:presLayoutVars>
      </dgm:prSet>
      <dgm:spPr/>
    </dgm:pt>
    <dgm:pt modelId="{F0AB373B-DAAC-4BF7-ADF4-909A1D2151C2}" type="pres">
      <dgm:prSet presAssocID="{8C72E797-CFB3-44A0-B467-B07F5CF27D4B}" presName="node" presStyleLbl="node1" presStyleIdx="0" presStyleCnt="2" custScaleX="333333" custScaleY="50928">
        <dgm:presLayoutVars>
          <dgm:bulletEnabled val="1"/>
        </dgm:presLayoutVars>
      </dgm:prSet>
      <dgm:spPr/>
    </dgm:pt>
    <dgm:pt modelId="{F8B15C38-472C-4A36-9652-2FD8B1A342B5}" type="pres">
      <dgm:prSet presAssocID="{2BCA72FA-3FBD-4C6A-A4E8-5F0A7C56BBF1}" presName="sibTrans" presStyleLbl="sibTrans2D1" presStyleIdx="0" presStyleCnt="1"/>
      <dgm:spPr/>
    </dgm:pt>
    <dgm:pt modelId="{146FA182-7C72-4377-81CA-CA68808C4727}" type="pres">
      <dgm:prSet presAssocID="{2BCA72FA-3FBD-4C6A-A4E8-5F0A7C56BBF1}" presName="connectorText" presStyleLbl="sibTrans2D1" presStyleIdx="0" presStyleCnt="1"/>
      <dgm:spPr/>
    </dgm:pt>
    <dgm:pt modelId="{93E3B79C-A788-4680-B16A-D1A3DE329014}" type="pres">
      <dgm:prSet presAssocID="{0CAE8A2E-22E5-4287-82BE-F959575351B1}" presName="node" presStyleLbl="node1" presStyleIdx="1" presStyleCnt="2" custScaleX="333333" custScaleY="58273">
        <dgm:presLayoutVars>
          <dgm:bulletEnabled val="1"/>
        </dgm:presLayoutVars>
      </dgm:prSet>
      <dgm:spPr/>
    </dgm:pt>
  </dgm:ptLst>
  <dgm:cxnLst>
    <dgm:cxn modelId="{DF35223A-254B-405C-9829-D5EB3E8C50F8}" type="presOf" srcId="{8C72E797-CFB3-44A0-B467-B07F5CF27D4B}" destId="{F0AB373B-DAAC-4BF7-ADF4-909A1D2151C2}" srcOrd="0" destOrd="0" presId="urn:microsoft.com/office/officeart/2005/8/layout/process2"/>
    <dgm:cxn modelId="{946AB66F-EACA-44AA-9EE6-06D3C78E3BAD}" type="presOf" srcId="{2BCA72FA-3FBD-4C6A-A4E8-5F0A7C56BBF1}" destId="{146FA182-7C72-4377-81CA-CA68808C4727}" srcOrd="1" destOrd="0" presId="urn:microsoft.com/office/officeart/2005/8/layout/process2"/>
    <dgm:cxn modelId="{B548ABA6-789E-4269-8121-D6739F2BAD82}" type="presOf" srcId="{0CAE8A2E-22E5-4287-82BE-F959575351B1}" destId="{93E3B79C-A788-4680-B16A-D1A3DE329014}" srcOrd="0" destOrd="0" presId="urn:microsoft.com/office/officeart/2005/8/layout/process2"/>
    <dgm:cxn modelId="{22D145AE-10E8-4E07-AF6B-6460D4D0C0AE}" type="presOf" srcId="{2BCA72FA-3FBD-4C6A-A4E8-5F0A7C56BBF1}" destId="{F8B15C38-472C-4A36-9652-2FD8B1A342B5}" srcOrd="0" destOrd="0" presId="urn:microsoft.com/office/officeart/2005/8/layout/process2"/>
    <dgm:cxn modelId="{22BA56B9-B52C-40A7-BA3A-9C4643DDE108}" type="presOf" srcId="{B9123737-60F0-4F3E-B69B-67B4D5B7B310}" destId="{E73BE0BB-DF4B-4EFE-9A00-D77E44421105}" srcOrd="0" destOrd="0" presId="urn:microsoft.com/office/officeart/2005/8/layout/process2"/>
    <dgm:cxn modelId="{F58811BD-74C1-43EB-9A29-4A705CEDBAFD}" srcId="{B9123737-60F0-4F3E-B69B-67B4D5B7B310}" destId="{0CAE8A2E-22E5-4287-82BE-F959575351B1}" srcOrd="1" destOrd="0" parTransId="{78BA0BE2-DA91-4F7E-B890-0312640F31B7}" sibTransId="{45EDC2BD-BFAD-4A1D-A7F1-757E843328DC}"/>
    <dgm:cxn modelId="{3F939DC0-EAA5-4499-953A-819BB5CADA83}" srcId="{B9123737-60F0-4F3E-B69B-67B4D5B7B310}" destId="{8C72E797-CFB3-44A0-B467-B07F5CF27D4B}" srcOrd="0" destOrd="0" parTransId="{7D0B8185-2EE5-4097-B0A9-A5C53E065C82}" sibTransId="{2BCA72FA-3FBD-4C6A-A4E8-5F0A7C56BBF1}"/>
    <dgm:cxn modelId="{2ACB8DD4-15A5-4E4B-8968-F6A00970883D}" type="presParOf" srcId="{E73BE0BB-DF4B-4EFE-9A00-D77E44421105}" destId="{F0AB373B-DAAC-4BF7-ADF4-909A1D2151C2}" srcOrd="0" destOrd="0" presId="urn:microsoft.com/office/officeart/2005/8/layout/process2"/>
    <dgm:cxn modelId="{8AA70A40-A2CE-4153-944F-C11162F9BBE3}" type="presParOf" srcId="{E73BE0BB-DF4B-4EFE-9A00-D77E44421105}" destId="{F8B15C38-472C-4A36-9652-2FD8B1A342B5}" srcOrd="1" destOrd="0" presId="urn:microsoft.com/office/officeart/2005/8/layout/process2"/>
    <dgm:cxn modelId="{44D5532C-2C1A-4261-8CEC-32EDEDA94987}" type="presParOf" srcId="{F8B15C38-472C-4A36-9652-2FD8B1A342B5}" destId="{146FA182-7C72-4377-81CA-CA68808C4727}" srcOrd="0" destOrd="0" presId="urn:microsoft.com/office/officeart/2005/8/layout/process2"/>
    <dgm:cxn modelId="{D35BBE22-58CC-467B-943D-F35F457CC342}" type="presParOf" srcId="{E73BE0BB-DF4B-4EFE-9A00-D77E44421105}" destId="{93E3B79C-A788-4680-B16A-D1A3DE329014}" srcOrd="2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F11B7B-115A-498B-AAED-16E77A0FDE95}">
      <dsp:nvSpPr>
        <dsp:cNvPr id="0" name=""/>
        <dsp:cNvSpPr/>
      </dsp:nvSpPr>
      <dsp:spPr>
        <a:xfrm>
          <a:off x="823196" y="0"/>
          <a:ext cx="9329561" cy="34654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89DCAC-8FFB-45D6-AF01-EF476B460B29}">
      <dsp:nvSpPr>
        <dsp:cNvPr id="0" name=""/>
        <dsp:cNvSpPr/>
      </dsp:nvSpPr>
      <dsp:spPr>
        <a:xfrm>
          <a:off x="0" y="1039649"/>
          <a:ext cx="3292786" cy="1386199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렌즈산성화 </a:t>
          </a:r>
          <a:endParaRPr lang="en-US" altLang="ko-KR" sz="2000" kern="1200" dirty="0"/>
        </a:p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kern="1200" dirty="0"/>
            <a:t>&amp; </a:t>
          </a:r>
          <a:r>
            <a:rPr lang="ko-KR" altLang="en-US" sz="2000" kern="1200" dirty="0"/>
            <a:t>안정화범위 이탈</a:t>
          </a:r>
        </a:p>
      </dsp:txBody>
      <dsp:txXfrm>
        <a:off x="67669" y="1107318"/>
        <a:ext cx="3157448" cy="1250861"/>
      </dsp:txXfrm>
    </dsp:sp>
    <dsp:sp modelId="{7FFD1FE6-AFAC-44F8-B445-0D82EA29A032}">
      <dsp:nvSpPr>
        <dsp:cNvPr id="0" name=""/>
        <dsp:cNvSpPr/>
      </dsp:nvSpPr>
      <dsp:spPr>
        <a:xfrm>
          <a:off x="3841584" y="1039649"/>
          <a:ext cx="3292786" cy="1386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렌즈 변색 및 손상</a:t>
          </a:r>
        </a:p>
      </dsp:txBody>
      <dsp:txXfrm>
        <a:off x="3909253" y="1107318"/>
        <a:ext cx="3157448" cy="1250861"/>
      </dsp:txXfrm>
    </dsp:sp>
    <dsp:sp modelId="{CD67B961-EC59-44D6-A46B-5002BC692412}">
      <dsp:nvSpPr>
        <dsp:cNvPr id="0" name=""/>
        <dsp:cNvSpPr/>
      </dsp:nvSpPr>
      <dsp:spPr>
        <a:xfrm>
          <a:off x="7683168" y="1039649"/>
          <a:ext cx="3292786" cy="1386199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부작용 유발 </a:t>
          </a:r>
          <a:r>
            <a:rPr lang="en-US" altLang="ko-KR" sz="2000" kern="1200" baseline="30000" dirty="0"/>
            <a:t>4)</a:t>
          </a:r>
          <a:endParaRPr lang="ko-KR" altLang="en-US" sz="2000" kern="1200" baseline="30000" dirty="0"/>
        </a:p>
      </dsp:txBody>
      <dsp:txXfrm>
        <a:off x="7750837" y="1107318"/>
        <a:ext cx="3157448" cy="1250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C46D8-444F-4B4E-BB82-E164B1E46A7B}">
      <dsp:nvSpPr>
        <dsp:cNvPr id="0" name=""/>
        <dsp:cNvSpPr/>
      </dsp:nvSpPr>
      <dsp:spPr>
        <a:xfrm>
          <a:off x="0" y="825"/>
          <a:ext cx="8128000" cy="1599072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chemeClr val="tx1"/>
              </a:solidFill>
            </a:rPr>
            <a:t>써클</a:t>
          </a:r>
          <a:r>
            <a:rPr lang="ko-KR" altLang="en-US" sz="1800" kern="1200" dirty="0">
              <a:solidFill>
                <a:schemeClr val="tx1"/>
              </a:solidFill>
            </a:rPr>
            <a:t> </a:t>
          </a:r>
          <a:r>
            <a:rPr lang="ko-KR" altLang="en-US" sz="1800" kern="1200" dirty="0" err="1">
              <a:solidFill>
                <a:schemeClr val="tx1"/>
              </a:solidFill>
            </a:rPr>
            <a:t>소프트콘택트렌즈</a:t>
          </a:r>
          <a:r>
            <a:rPr lang="ko-KR" altLang="en-US" sz="1800" kern="1200" dirty="0">
              <a:solidFill>
                <a:schemeClr val="tx1"/>
              </a:solidFill>
            </a:rPr>
            <a:t> </a:t>
          </a:r>
          <a:r>
            <a:rPr lang="en-US" altLang="ko-KR" sz="1800" kern="1200" dirty="0">
              <a:solidFill>
                <a:schemeClr val="tx1"/>
              </a:solidFill>
            </a:rPr>
            <a:t>5</a:t>
          </a:r>
          <a:r>
            <a:rPr lang="ko-KR" altLang="en-US" sz="1800" kern="1200" dirty="0">
              <a:solidFill>
                <a:schemeClr val="tx1"/>
              </a:solidFill>
            </a:rPr>
            <a:t>종을 </a:t>
          </a:r>
          <a:r>
            <a:rPr lang="en-US" altLang="ko-KR" sz="1800" kern="1200" dirty="0">
              <a:solidFill>
                <a:schemeClr val="tx1"/>
              </a:solidFill>
            </a:rPr>
            <a:t>AO Sept</a:t>
          </a:r>
          <a:r>
            <a:rPr lang="ko-KR" altLang="en-US" sz="1800" kern="1200" dirty="0">
              <a:solidFill>
                <a:schemeClr val="tx1"/>
              </a:solidFill>
            </a:rPr>
            <a:t>에 사용주기에 따라 반복 노출</a:t>
          </a:r>
        </a:p>
      </dsp:txBody>
      <dsp:txXfrm>
        <a:off x="46835" y="47660"/>
        <a:ext cx="8034330" cy="1505402"/>
      </dsp:txXfrm>
    </dsp:sp>
    <dsp:sp modelId="{5A649EDA-D78A-4D5F-B16B-ECCABC9E2100}">
      <dsp:nvSpPr>
        <dsp:cNvPr id="0" name=""/>
        <dsp:cNvSpPr/>
      </dsp:nvSpPr>
      <dsp:spPr>
        <a:xfrm rot="5400000">
          <a:off x="3468859" y="1679249"/>
          <a:ext cx="1190281" cy="14283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>
            <a:solidFill>
              <a:schemeClr val="tx1"/>
            </a:solidFill>
          </a:endParaRPr>
        </a:p>
      </dsp:txBody>
      <dsp:txXfrm rot="-5400000">
        <a:off x="3635499" y="1798277"/>
        <a:ext cx="857002" cy="833197"/>
      </dsp:txXfrm>
    </dsp:sp>
    <dsp:sp modelId="{EFB2EAB5-F230-46B1-9EE5-83A2A65DD4DB}">
      <dsp:nvSpPr>
        <dsp:cNvPr id="0" name=""/>
        <dsp:cNvSpPr/>
      </dsp:nvSpPr>
      <dsp:spPr>
        <a:xfrm>
          <a:off x="0" y="3186940"/>
          <a:ext cx="8128000" cy="1599072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2782888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chemeClr val="tx1"/>
              </a:solidFill>
            </a:rPr>
            <a:t>1) </a:t>
          </a:r>
          <a:r>
            <a:rPr lang="ko-KR" altLang="en-US" sz="1800" kern="1200" dirty="0" err="1">
              <a:solidFill>
                <a:schemeClr val="tx1"/>
              </a:solidFill>
            </a:rPr>
            <a:t>함수율</a:t>
          </a:r>
          <a:r>
            <a:rPr lang="ko-KR" altLang="en-US" sz="1800" kern="1200" dirty="0">
              <a:solidFill>
                <a:schemeClr val="tx1"/>
              </a:solidFill>
            </a:rPr>
            <a:t> 감소</a:t>
          </a:r>
          <a:endParaRPr lang="en-US" altLang="ko-KR" sz="1800" kern="1200" dirty="0">
            <a:solidFill>
              <a:schemeClr val="tx1"/>
            </a:solidFill>
          </a:endParaRPr>
        </a:p>
        <a:p>
          <a:pPr marL="2782888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chemeClr val="tx1"/>
              </a:solidFill>
            </a:rPr>
            <a:t>2) </a:t>
          </a:r>
          <a:r>
            <a:rPr lang="ko-KR" altLang="en-US" sz="1800" kern="1200" dirty="0">
              <a:solidFill>
                <a:schemeClr val="tx1"/>
              </a:solidFill>
            </a:rPr>
            <a:t>렌즈 표면 착색부위 변화</a:t>
          </a:r>
        </a:p>
      </dsp:txBody>
      <dsp:txXfrm>
        <a:off x="46835" y="3233775"/>
        <a:ext cx="8034330" cy="15054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B373B-DAAC-4BF7-ADF4-909A1D2151C2}">
      <dsp:nvSpPr>
        <dsp:cNvPr id="0" name=""/>
        <dsp:cNvSpPr/>
      </dsp:nvSpPr>
      <dsp:spPr>
        <a:xfrm>
          <a:off x="0" y="789"/>
          <a:ext cx="8128000" cy="1530792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kern="1200" dirty="0">
              <a:solidFill>
                <a:schemeClr val="tx1"/>
              </a:solidFill>
            </a:rPr>
            <a:t>AO Sept </a:t>
          </a:r>
          <a:r>
            <a:rPr lang="ko-KR" altLang="en-US" sz="2000" kern="1200" dirty="0">
              <a:solidFill>
                <a:schemeClr val="tx1"/>
              </a:solidFill>
            </a:rPr>
            <a:t>과도한 반복 노출 시 </a:t>
          </a:r>
          <a:endParaRPr lang="en-US" altLang="ko-KR" sz="2000" kern="1200" dirty="0">
            <a:solidFill>
              <a:schemeClr val="tx1"/>
            </a:solidFill>
          </a:endParaRPr>
        </a:p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 err="1">
              <a:solidFill>
                <a:schemeClr val="tx1"/>
              </a:solidFill>
            </a:rPr>
            <a:t>착용감</a:t>
          </a:r>
          <a:r>
            <a:rPr lang="ko-KR" altLang="en-US" sz="2000" kern="1200" dirty="0">
              <a:solidFill>
                <a:schemeClr val="tx1"/>
              </a:solidFill>
            </a:rPr>
            <a:t> 저하 및 안질환 유발 가능성 </a:t>
          </a:r>
          <a:r>
            <a:rPr lang="en-US" altLang="ko-KR" sz="2000" kern="1200" dirty="0">
              <a:solidFill>
                <a:schemeClr val="tx1"/>
              </a:solidFill>
            </a:rPr>
            <a:t>O</a:t>
          </a:r>
          <a:endParaRPr lang="ko-KR" altLang="en-US" sz="2000" kern="1200" dirty="0">
            <a:solidFill>
              <a:schemeClr val="tx1"/>
            </a:solidFill>
          </a:endParaRPr>
        </a:p>
      </dsp:txBody>
      <dsp:txXfrm>
        <a:off x="44835" y="45624"/>
        <a:ext cx="8038330" cy="1441122"/>
      </dsp:txXfrm>
    </dsp:sp>
    <dsp:sp modelId="{F8B15C38-472C-4A36-9652-2FD8B1A342B5}">
      <dsp:nvSpPr>
        <dsp:cNvPr id="0" name=""/>
        <dsp:cNvSpPr/>
      </dsp:nvSpPr>
      <dsp:spPr>
        <a:xfrm rot="5400000">
          <a:off x="3500412" y="1606726"/>
          <a:ext cx="1127174" cy="13526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89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800" kern="1200"/>
        </a:p>
      </dsp:txBody>
      <dsp:txXfrm rot="-5400000">
        <a:off x="3658217" y="1719443"/>
        <a:ext cx="811564" cy="789022"/>
      </dsp:txXfrm>
    </dsp:sp>
    <dsp:sp modelId="{93E3B79C-A788-4680-B16A-D1A3DE329014}">
      <dsp:nvSpPr>
        <dsp:cNvPr id="0" name=""/>
        <dsp:cNvSpPr/>
      </dsp:nvSpPr>
      <dsp:spPr>
        <a:xfrm>
          <a:off x="0" y="3034480"/>
          <a:ext cx="8128000" cy="1751568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b="1" kern="1200" dirty="0">
              <a:solidFill>
                <a:schemeClr val="tx1"/>
              </a:solidFill>
            </a:rPr>
            <a:t>- </a:t>
          </a:r>
          <a:r>
            <a:rPr lang="ko-KR" altLang="en-US" sz="1800" b="1" kern="1200" dirty="0">
              <a:solidFill>
                <a:schemeClr val="tx1"/>
              </a:solidFill>
            </a:rPr>
            <a:t>렌즈 관리에 대한 교육의 필요성</a:t>
          </a:r>
          <a:endParaRPr lang="en-US" altLang="ko-KR" sz="1800" b="1" kern="1200" dirty="0">
            <a:solidFill>
              <a:schemeClr val="tx1"/>
            </a:solidFill>
          </a:endParaRPr>
        </a:p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b="1" kern="1200" dirty="0">
              <a:solidFill>
                <a:schemeClr val="tx1"/>
              </a:solidFill>
            </a:rPr>
            <a:t>- </a:t>
          </a:r>
          <a:r>
            <a:rPr lang="ko-KR" altLang="en-US" sz="1800" b="1" kern="1200" dirty="0">
              <a:solidFill>
                <a:schemeClr val="tx1"/>
              </a:solidFill>
            </a:rPr>
            <a:t>제조사에서</a:t>
          </a:r>
          <a:r>
            <a:rPr lang="en-US" altLang="ko-KR" sz="1800" b="1" kern="1200" dirty="0">
              <a:solidFill>
                <a:schemeClr val="tx1"/>
              </a:solidFill>
            </a:rPr>
            <a:t> </a:t>
          </a:r>
          <a:r>
            <a:rPr lang="ko-KR" altLang="en-US" sz="1800" b="1" kern="1200" dirty="0">
              <a:solidFill>
                <a:schemeClr val="tx1"/>
              </a:solidFill>
            </a:rPr>
            <a:t>제시하는 가이드라인을 철저하게 준수해야함</a:t>
          </a:r>
        </a:p>
      </dsp:txBody>
      <dsp:txXfrm>
        <a:off x="51302" y="3085782"/>
        <a:ext cx="8025396" cy="164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0A3BE-A199-462A-B23E-1ABE00CD510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0B064-706E-40D3-9242-11EC7E0686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4318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4008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502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740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214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226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189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328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6479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7337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66431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860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8360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424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73074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343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3845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9897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796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075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8962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4755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502D-DF7D-40E5-98EC-D376672B5EE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0358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332AF-18EC-433E-BAEE-B42758968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53D517B-FF7B-4B1A-AEA0-BE7018ECF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8013D0-6FED-4C09-82DE-C03FFBFDB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73913B-FBBF-46A7-A724-42D6BDC6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4C922F-B210-4A0B-A68A-AEF6AD768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66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B93FC9-3F97-42D2-86C1-2FD6B3F8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45321E6-C4EB-473E-9452-AFAB6C9BD7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875D4F-5908-4ABB-95F4-6F1979696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C26E39-8CD5-4897-B180-0768C0FB4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CD0FFE-32FF-430E-8C67-1A8C0931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641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F6C7032-0627-41EF-83A1-0C8256FD0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F2448BB-D538-4288-B4D7-DB3160B18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CAE1DB-0D99-494C-94AD-9E8C17F2C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01BCEB-7102-4115-8EE5-99FC58EB3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939E24-1741-40B0-A065-24EEDC28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821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94B672-F1DD-44B9-879C-FC161432D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7DA740-F4A7-4019-8E0B-FCF6FADEE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DC6365-C4E0-47F6-BDC6-5BE60E5E0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B207CE7-7443-4F70-BC9B-F67198211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D05E1E9-568F-4573-89F6-F723F7B7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54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CE5019-D937-4107-B022-DBE79683A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93ED7E-BBFC-4C7A-9DA6-3A973608F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569D12-1B87-4E7B-9478-C099C4DF4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650573-E045-44BB-94AD-B50C6E2D8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3C3847-7251-4443-843A-0B4AA4012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86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823C44-6D03-4AE8-A082-C02D895D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1FC642-91FC-4771-B5F9-584FFAFB40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4574A09-03A9-43C4-BE08-A5CF38F8DC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674733-E45D-4B91-BD3B-A2F0D9EF2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59F4417-4DB6-4A00-A9DA-31F0EDD6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71F2EE-5359-4D08-9630-98E143AA1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31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86A173-B7A4-4466-B997-238D6BA8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4E2337-60A6-49FB-9C31-3DB9CA37A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E7A5497-322F-414D-8EEB-976D4FF8B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6B02681-FC29-4B8A-9F54-6BE045DCB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5FE5916-7087-4501-ABD6-3293E8AF75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99AFE89-B8C0-4056-9907-8BD77D401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D795E6F-4EF4-4924-8DED-89BD81527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ECD463C-B67B-4344-BC60-D86031C0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17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9D6841-1817-4543-A4A8-412C18B23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D3AF8F-9A08-44FE-8DDC-606E60F1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CBEBFED-FDB5-40F2-823D-63DADB54C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4D7549F-E395-431E-B622-690170F77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06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A64612A-046D-421A-BB52-E87B72A27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5889A90-1206-410D-A8AC-29D73C6E1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1E43CE6-992D-4FD7-8C2F-23180F30E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468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C1FF61-7F00-4830-B200-1C77C1DF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21BD84-0426-4A5F-AA1D-66D96EB43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AA292A-8C6C-40E2-9FFF-F84361E19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5402A60-0AC1-4822-829E-173CAEC8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A5588C8-FFC2-406A-825F-310D51D91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BE9B9FE-46A3-40F8-BF3F-3AC9B445E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17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722B54-F5A0-4A99-B0CA-85C1B426F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224B7C-F384-4AB1-AB48-E7B4993C75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C405635-C40C-4959-925D-C9A8B8C65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2D9C27-226C-4FC6-999E-38107DC50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64413F-EFFD-4F37-AC4D-6E50F52B8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61116AE-EEF1-465F-A3C6-B1686AB6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209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27D61DB-C1DB-4116-9B93-30B7394CB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7461637-13C3-4E14-B10F-3255F7212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ED98272-C8C4-4E06-AC53-C9B5711EC4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7D488-DC34-410C-8E50-91A02385D1CB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9270B2-E1CF-4A2C-BA34-1523529AC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F4D964-47D9-469F-9311-205A78B52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3D9AE-A9DC-4FA2-9029-321C945C76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305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2.wdp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0689E0-34DE-43E4-8B70-23BE4E2FA265}"/>
              </a:ext>
            </a:extLst>
          </p:cNvPr>
          <p:cNvSpPr txBox="1"/>
          <p:nvPr/>
        </p:nvSpPr>
        <p:spPr>
          <a:xfrm>
            <a:off x="713775" y="1515053"/>
            <a:ext cx="10761203" cy="1792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sz="3000" b="1" dirty="0"/>
              <a:t>과산화수소수 함유 관리용액의 사용법 미준수가</a:t>
            </a:r>
            <a:endParaRPr lang="en-US" altLang="ko-KR" sz="3000" b="1" dirty="0"/>
          </a:p>
          <a:p>
            <a:pPr algn="ctr">
              <a:lnSpc>
                <a:spcPct val="200000"/>
              </a:lnSpc>
            </a:pPr>
            <a:r>
              <a:rPr lang="ko-KR" altLang="en-US" sz="3000" b="1" dirty="0" err="1"/>
              <a:t>써클</a:t>
            </a:r>
            <a:r>
              <a:rPr lang="ko-KR" altLang="en-US" sz="3000" b="1" dirty="0"/>
              <a:t> </a:t>
            </a:r>
            <a:r>
              <a:rPr lang="ko-KR" altLang="en-US" sz="3000" b="1" dirty="0" err="1"/>
              <a:t>소프트콘택트렌즈의</a:t>
            </a:r>
            <a:r>
              <a:rPr lang="ko-KR" altLang="en-US" sz="3000" b="1" dirty="0"/>
              <a:t> </a:t>
            </a:r>
            <a:r>
              <a:rPr lang="ko-KR" altLang="en-US" sz="3000" b="1" dirty="0" err="1"/>
              <a:t>함수율</a:t>
            </a:r>
            <a:r>
              <a:rPr lang="ko-KR" altLang="en-US" sz="3000" b="1" dirty="0"/>
              <a:t> 및 착색부위에 미치는 영향</a:t>
            </a:r>
          </a:p>
        </p:txBody>
      </p:sp>
      <p:sp>
        <p:nvSpPr>
          <p:cNvPr id="14" name="부제목 2">
            <a:extLst>
              <a:ext uri="{FF2B5EF4-FFF2-40B4-BE49-F238E27FC236}">
                <a16:creationId xmlns:a16="http://schemas.microsoft.com/office/drawing/2014/main" id="{6DE31C70-D56C-40DF-B593-587AE612889B}"/>
              </a:ext>
            </a:extLst>
          </p:cNvPr>
          <p:cNvSpPr txBox="1">
            <a:spLocks/>
          </p:cNvSpPr>
          <p:nvPr/>
        </p:nvSpPr>
        <p:spPr>
          <a:xfrm>
            <a:off x="1631548" y="4512507"/>
            <a:ext cx="8925658" cy="11065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ko-KR" altLang="en-US" sz="20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황소담 ∙ </a:t>
            </a:r>
            <a:r>
              <a:rPr lang="ko-KR" altLang="en-US" sz="2000" b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김채윤</a:t>
            </a:r>
            <a:r>
              <a:rPr lang="ko-KR" altLang="en-US" sz="20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∙ 김승수 ∙ </a:t>
            </a:r>
            <a:r>
              <a:rPr lang="ko-KR" altLang="en-US" sz="2000" b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김소라</a:t>
            </a:r>
            <a:r>
              <a:rPr lang="ko-KR" altLang="en-US" sz="20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∙ 박미정</a:t>
            </a:r>
            <a:endParaRPr lang="en-US" altLang="ko-KR" sz="20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ko-KR" altLang="en-US" sz="1800" b="1" dirty="0">
                <a:effectLst>
                  <a:reflection endPos="0" dir="5400000" sy="-100000" algn="bl" rotWithShape="0"/>
                </a:effectLst>
                <a:latin typeface="+mj-lt"/>
              </a:rPr>
              <a:t>서울과학기술대학교 안경광학과</a:t>
            </a:r>
            <a:endParaRPr lang="ko-KR" altLang="en-US" sz="1800" b="1" dirty="0">
              <a:effectLst>
                <a:reflection endPos="0" dir="5400000" sy="-100000" algn="bl" rotWithShape="0"/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5E00F0-2214-46D2-886A-64B551D83F2F}"/>
              </a:ext>
            </a:extLst>
          </p:cNvPr>
          <p:cNvSpPr txBox="1"/>
          <p:nvPr/>
        </p:nvSpPr>
        <p:spPr>
          <a:xfrm>
            <a:off x="3936776" y="380683"/>
            <a:ext cx="42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2021</a:t>
            </a:r>
            <a:r>
              <a:rPr lang="ko-KR" altLang="en-US" b="1" dirty="0"/>
              <a:t>년 </a:t>
            </a:r>
            <a:r>
              <a:rPr lang="ko-KR" altLang="en-US" b="1" dirty="0" err="1"/>
              <a:t>한국안광학회</a:t>
            </a:r>
            <a:r>
              <a:rPr lang="ko-KR" altLang="en-US" b="1" dirty="0"/>
              <a:t> 동계학술대회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3024406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41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설문조사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0DF4005D-415B-4C6D-8CD1-5CBDEB8A9B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686485"/>
              </p:ext>
            </p:extLst>
          </p:nvPr>
        </p:nvGraphicFramePr>
        <p:xfrm>
          <a:off x="565732" y="2034884"/>
          <a:ext cx="6158919" cy="4157943"/>
        </p:xfrm>
        <a:graphic>
          <a:graphicData uri="http://schemas.openxmlformats.org/drawingml/2006/table">
            <a:tbl>
              <a:tblPr/>
              <a:tblGrid>
                <a:gridCol w="4876869">
                  <a:extLst>
                    <a:ext uri="{9D8B030D-6E8A-4147-A177-3AD203B41FA5}">
                      <a16:colId xmlns:a16="http://schemas.microsoft.com/office/drawing/2014/main" val="2639022063"/>
                    </a:ext>
                  </a:extLst>
                </a:gridCol>
                <a:gridCol w="1282050">
                  <a:extLst>
                    <a:ext uri="{9D8B030D-6E8A-4147-A177-3AD203B41FA5}">
                      <a16:colId xmlns:a16="http://schemas.microsoft.com/office/drawing/2014/main" val="1045379651"/>
                    </a:ext>
                  </a:extLst>
                </a:gridCol>
              </a:tblGrid>
              <a:tr h="1126455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Question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Pct. of 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Subjects</a:t>
                      </a:r>
                    </a:p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(%)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671312"/>
                  </a:ext>
                </a:extLst>
              </a:tr>
              <a:tr h="505248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Washed at least twice a week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28.6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28067"/>
                  </a:ext>
                </a:extLst>
              </a:tr>
              <a:tr h="505248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Washed once a week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59.5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226192"/>
                  </a:ext>
                </a:extLst>
              </a:tr>
              <a:tr h="505248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Washed at least twice every 3 weeks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2.4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054935"/>
                  </a:ext>
                </a:extLst>
              </a:tr>
              <a:tr h="505248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Washed once every 3 weeks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2.4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13489"/>
                  </a:ext>
                </a:extLst>
              </a:tr>
              <a:tr h="505248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Washed at least twice a month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2.4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482485"/>
                  </a:ext>
                </a:extLst>
              </a:tr>
              <a:tr h="505248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Washed once a month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4.8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721488"/>
                  </a:ext>
                </a:extLst>
              </a:tr>
            </a:tbl>
          </a:graphicData>
        </a:graphic>
      </p:graphicFrame>
      <p:sp>
        <p:nvSpPr>
          <p:cNvPr id="20" name="_x607361208">
            <a:extLst>
              <a:ext uri="{FF2B5EF4-FFF2-40B4-BE49-F238E27FC236}">
                <a16:creationId xmlns:a16="http://schemas.microsoft.com/office/drawing/2014/main" id="{7625AC34-3C2F-4DAA-95CF-B0E9C4E6F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732" y="1485165"/>
            <a:ext cx="7198909" cy="46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함초롬돋움" panose="020B0604000101010101" pitchFamily="50" charset="-127"/>
              </a:rPr>
              <a:t>Table 1. Frequency of cleaning lenses using AO Sept</a:t>
            </a:r>
            <a:endParaRPr kumimoji="0" lang="en-US" altLang="ko-K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화살표: 오른쪽 21">
            <a:extLst>
              <a:ext uri="{FF2B5EF4-FFF2-40B4-BE49-F238E27FC236}">
                <a16:creationId xmlns:a16="http://schemas.microsoft.com/office/drawing/2014/main" id="{111CBFED-49E1-4B5C-B811-D272F66C5AE9}"/>
              </a:ext>
            </a:extLst>
          </p:cNvPr>
          <p:cNvSpPr/>
          <p:nvPr/>
        </p:nvSpPr>
        <p:spPr>
          <a:xfrm>
            <a:off x="7657535" y="3643441"/>
            <a:ext cx="1490702" cy="1144921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1DBE4FC8-6726-4C9B-B7EA-57FB8D195CBA}"/>
              </a:ext>
            </a:extLst>
          </p:cNvPr>
          <p:cNvSpPr/>
          <p:nvPr/>
        </p:nvSpPr>
        <p:spPr>
          <a:xfrm>
            <a:off x="9510144" y="3334870"/>
            <a:ext cx="2116124" cy="17524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관리법 </a:t>
            </a:r>
            <a:r>
              <a:rPr lang="ko-KR" altLang="en-US" sz="2000" b="1" dirty="0" err="1"/>
              <a:t>미준수</a:t>
            </a:r>
            <a:endParaRPr lang="en-US" altLang="ko-KR" sz="2000" b="1" dirty="0"/>
          </a:p>
        </p:txBody>
      </p:sp>
      <p:sp>
        <p:nvSpPr>
          <p:cNvPr id="2" name="화살표: 아래쪽 1">
            <a:extLst>
              <a:ext uri="{FF2B5EF4-FFF2-40B4-BE49-F238E27FC236}">
                <a16:creationId xmlns:a16="http://schemas.microsoft.com/office/drawing/2014/main" id="{9790EA5F-3529-4A36-9BEC-BD893054F73C}"/>
              </a:ext>
            </a:extLst>
          </p:cNvPr>
          <p:cNvSpPr/>
          <p:nvPr/>
        </p:nvSpPr>
        <p:spPr>
          <a:xfrm>
            <a:off x="7001578" y="4746952"/>
            <a:ext cx="533316" cy="1404465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화살표: 아래쪽 16">
            <a:extLst>
              <a:ext uri="{FF2B5EF4-FFF2-40B4-BE49-F238E27FC236}">
                <a16:creationId xmlns:a16="http://schemas.microsoft.com/office/drawing/2014/main" id="{6B302473-61FE-416D-A292-00BB32C38A05}"/>
              </a:ext>
            </a:extLst>
          </p:cNvPr>
          <p:cNvSpPr/>
          <p:nvPr/>
        </p:nvSpPr>
        <p:spPr>
          <a:xfrm rot="10800000">
            <a:off x="7001578" y="3159995"/>
            <a:ext cx="533316" cy="1456108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8BCBA274-ACB6-4E6C-A746-A4E5CF39E93C}"/>
              </a:ext>
            </a:extLst>
          </p:cNvPr>
          <p:cNvCxnSpPr>
            <a:cxnSpLocks/>
          </p:cNvCxnSpPr>
          <p:nvPr/>
        </p:nvCxnSpPr>
        <p:spPr>
          <a:xfrm>
            <a:off x="299166" y="4680695"/>
            <a:ext cx="73583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968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차트 13">
            <a:extLst>
              <a:ext uri="{FF2B5EF4-FFF2-40B4-BE49-F238E27FC236}">
                <a16:creationId xmlns:a16="http://schemas.microsoft.com/office/drawing/2014/main" id="{DD214D75-6AC3-4DF5-B4DF-B544413D5A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746513"/>
              </p:ext>
            </p:extLst>
          </p:nvPr>
        </p:nvGraphicFramePr>
        <p:xfrm>
          <a:off x="4773881" y="1713445"/>
          <a:ext cx="7024254" cy="4198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41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 err="1"/>
              <a:t>함수율</a:t>
            </a:r>
            <a:endParaRPr lang="ko-KR" altLang="en-US" dirty="0"/>
          </a:p>
        </p:txBody>
      </p:sp>
      <p:sp>
        <p:nvSpPr>
          <p:cNvPr id="15" name="화살표: 오른쪽 14">
            <a:extLst>
              <a:ext uri="{FF2B5EF4-FFF2-40B4-BE49-F238E27FC236}">
                <a16:creationId xmlns:a16="http://schemas.microsoft.com/office/drawing/2014/main" id="{1F345A05-F6E3-4FC2-9A1B-8689561F2BAE}"/>
              </a:ext>
            </a:extLst>
          </p:cNvPr>
          <p:cNvSpPr/>
          <p:nvPr/>
        </p:nvSpPr>
        <p:spPr>
          <a:xfrm rot="3175320">
            <a:off x="8275555" y="3002096"/>
            <a:ext cx="898012" cy="420767"/>
          </a:xfrm>
          <a:prstGeom prst="rightArrow">
            <a:avLst>
              <a:gd name="adj1" fmla="val 50000"/>
              <a:gd name="adj2" fmla="val 101531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0A0B1A-CC6E-4DBB-89BA-4AAB67C0FE02}"/>
              </a:ext>
            </a:extLst>
          </p:cNvPr>
          <p:cNvSpPr txBox="1"/>
          <p:nvPr/>
        </p:nvSpPr>
        <p:spPr>
          <a:xfrm>
            <a:off x="565732" y="3212481"/>
            <a:ext cx="3905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/>
              <a:t>함수율</a:t>
            </a:r>
            <a:r>
              <a:rPr lang="ko-KR" altLang="en-US" dirty="0"/>
              <a:t> 감소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/>
              <a:t>식약처</a:t>
            </a:r>
            <a:r>
              <a:rPr lang="ko-KR" altLang="en-US" dirty="0"/>
              <a:t> 허용오차 범위를</a:t>
            </a:r>
            <a:br>
              <a:rPr lang="en-US" altLang="ko-KR" dirty="0"/>
            </a:br>
            <a:r>
              <a:rPr lang="ko-KR" altLang="en-US" dirty="0"/>
              <a:t>벗어난 결과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8" name="화살표: 오른쪽 17">
            <a:extLst>
              <a:ext uri="{FF2B5EF4-FFF2-40B4-BE49-F238E27FC236}">
                <a16:creationId xmlns:a16="http://schemas.microsoft.com/office/drawing/2014/main" id="{C510FE7E-677B-4585-B558-AFA606FDC5FD}"/>
              </a:ext>
            </a:extLst>
          </p:cNvPr>
          <p:cNvSpPr/>
          <p:nvPr/>
        </p:nvSpPr>
        <p:spPr>
          <a:xfrm rot="3175320">
            <a:off x="9357723" y="3002098"/>
            <a:ext cx="898012" cy="420767"/>
          </a:xfrm>
          <a:prstGeom prst="rightArrow">
            <a:avLst>
              <a:gd name="adj1" fmla="val 50000"/>
              <a:gd name="adj2" fmla="val 101531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F69972B6-C827-41DD-B160-596077B80D64}"/>
              </a:ext>
            </a:extLst>
          </p:cNvPr>
          <p:cNvSpPr/>
          <p:nvPr/>
        </p:nvSpPr>
        <p:spPr>
          <a:xfrm rot="3175320">
            <a:off x="10439892" y="3002098"/>
            <a:ext cx="898012" cy="420767"/>
          </a:xfrm>
          <a:prstGeom prst="rightArrow">
            <a:avLst>
              <a:gd name="adj1" fmla="val 50000"/>
              <a:gd name="adj2" fmla="val 101531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52C63467-ADE3-4A4E-A2BE-35A2B1A2439F}"/>
              </a:ext>
            </a:extLst>
          </p:cNvPr>
          <p:cNvSpPr/>
          <p:nvPr/>
        </p:nvSpPr>
        <p:spPr>
          <a:xfrm rot="3175320">
            <a:off x="6208969" y="2717456"/>
            <a:ext cx="898012" cy="420767"/>
          </a:xfrm>
          <a:prstGeom prst="rightArrow">
            <a:avLst>
              <a:gd name="adj1" fmla="val 50000"/>
              <a:gd name="adj2" fmla="val 101531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6866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503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착색 부위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0070C0"/>
                </a:solidFill>
              </a:rPr>
              <a:t>Contact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</a:rPr>
              <a:t>lens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  <a:ea typeface="맑은 고딕" panose="020B0503020000020004" pitchFamily="50" charset="-127"/>
              </a:rPr>
              <a:t>Ⅰ  ( ×50 )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pic>
        <p:nvPicPr>
          <p:cNvPr id="22" name="_x772145168">
            <a:extLst>
              <a:ext uri="{FF2B5EF4-FFF2-40B4-BE49-F238E27FC236}">
                <a16:creationId xmlns:a16="http://schemas.microsoft.com/office/drawing/2014/main" id="{8170622E-08F2-4E8D-A10C-0163B088F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29" y="177145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_x342346832">
            <a:extLst>
              <a:ext uri="{FF2B5EF4-FFF2-40B4-BE49-F238E27FC236}">
                <a16:creationId xmlns:a16="http://schemas.microsoft.com/office/drawing/2014/main" id="{EEBE5C85-7C20-491F-ADB5-1ACB51FAF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127" y="177145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9FE46624-25B3-4570-A561-006AE55A80F4}"/>
              </a:ext>
            </a:extLst>
          </p:cNvPr>
          <p:cNvSpPr/>
          <p:nvPr/>
        </p:nvSpPr>
        <p:spPr>
          <a:xfrm>
            <a:off x="5560291" y="3195782"/>
            <a:ext cx="1031010" cy="526473"/>
          </a:xfrm>
          <a:prstGeom prst="rightArrow">
            <a:avLst>
              <a:gd name="adj1" fmla="val 50000"/>
              <a:gd name="adj2" fmla="val 64474"/>
            </a:avLst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F2BE97-6FE4-4736-8D1C-FAD106AF4F66}"/>
              </a:ext>
            </a:extLst>
          </p:cNvPr>
          <p:cNvSpPr txBox="1"/>
          <p:nvPr/>
        </p:nvSpPr>
        <p:spPr>
          <a:xfrm>
            <a:off x="1447359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전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E5E0BD-4ACC-4414-8C0B-A30BC39A47DE}"/>
              </a:ext>
            </a:extLst>
          </p:cNvPr>
          <p:cNvSpPr txBox="1"/>
          <p:nvPr/>
        </p:nvSpPr>
        <p:spPr>
          <a:xfrm>
            <a:off x="8052843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후</a:t>
            </a: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CE248587-FD9F-4672-90B1-9D40AA5875C5}"/>
              </a:ext>
            </a:extLst>
          </p:cNvPr>
          <p:cNvSpPr/>
          <p:nvPr/>
        </p:nvSpPr>
        <p:spPr>
          <a:xfrm>
            <a:off x="8458200" y="2030041"/>
            <a:ext cx="2141981" cy="22240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7389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503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착색 부위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0070C0"/>
                </a:solidFill>
              </a:rPr>
              <a:t>Contact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</a:rPr>
              <a:t>lens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  <a:ea typeface="맑은 고딕" panose="020B0503020000020004" pitchFamily="50" charset="-127"/>
              </a:rPr>
              <a:t>Ⅰ  ( ×500 )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9FE46624-25B3-4570-A561-006AE55A80F4}"/>
              </a:ext>
            </a:extLst>
          </p:cNvPr>
          <p:cNvSpPr/>
          <p:nvPr/>
        </p:nvSpPr>
        <p:spPr>
          <a:xfrm>
            <a:off x="5560291" y="3195782"/>
            <a:ext cx="1031010" cy="526473"/>
          </a:xfrm>
          <a:prstGeom prst="rightArrow">
            <a:avLst>
              <a:gd name="adj1" fmla="val 50000"/>
              <a:gd name="adj2" fmla="val 64474"/>
            </a:avLst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F2BE97-6FE4-4736-8D1C-FAD106AF4F66}"/>
              </a:ext>
            </a:extLst>
          </p:cNvPr>
          <p:cNvSpPr txBox="1"/>
          <p:nvPr/>
        </p:nvSpPr>
        <p:spPr>
          <a:xfrm>
            <a:off x="1447359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전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E5E0BD-4ACC-4414-8C0B-A30BC39A47DE}"/>
              </a:ext>
            </a:extLst>
          </p:cNvPr>
          <p:cNvSpPr txBox="1"/>
          <p:nvPr/>
        </p:nvSpPr>
        <p:spPr>
          <a:xfrm>
            <a:off x="8052843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후</a:t>
            </a:r>
          </a:p>
        </p:txBody>
      </p:sp>
      <p:pic>
        <p:nvPicPr>
          <p:cNvPr id="19" name="_x646147240">
            <a:extLst>
              <a:ext uri="{FF2B5EF4-FFF2-40B4-BE49-F238E27FC236}">
                <a16:creationId xmlns:a16="http://schemas.microsoft.com/office/drawing/2014/main" id="{46D1E070-AC3B-4255-8A61-721F6294A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48" y="177145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_x651547064">
            <a:extLst>
              <a:ext uri="{FF2B5EF4-FFF2-40B4-BE49-F238E27FC236}">
                <a16:creationId xmlns:a16="http://schemas.microsoft.com/office/drawing/2014/main" id="{B0AFE102-44CC-40FB-9D69-229031492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500" y="177145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622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503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착색 부위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0070C0"/>
                </a:solidFill>
              </a:rPr>
              <a:t>Contact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</a:rPr>
              <a:t>lens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2000" b="1" dirty="0">
                <a:solidFill>
                  <a:srgbClr val="0070C0"/>
                </a:solidFill>
                <a:ea typeface="맑은 고딕" panose="020B0503020000020004" pitchFamily="50" charset="-127"/>
              </a:rPr>
              <a:t>  ( ×500 )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9FE46624-25B3-4570-A561-006AE55A80F4}"/>
              </a:ext>
            </a:extLst>
          </p:cNvPr>
          <p:cNvSpPr/>
          <p:nvPr/>
        </p:nvSpPr>
        <p:spPr>
          <a:xfrm>
            <a:off x="5560291" y="3195782"/>
            <a:ext cx="1031010" cy="526473"/>
          </a:xfrm>
          <a:prstGeom prst="rightArrow">
            <a:avLst>
              <a:gd name="adj1" fmla="val 50000"/>
              <a:gd name="adj2" fmla="val 64474"/>
            </a:avLst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F2BE97-6FE4-4736-8D1C-FAD106AF4F66}"/>
              </a:ext>
            </a:extLst>
          </p:cNvPr>
          <p:cNvSpPr txBox="1"/>
          <p:nvPr/>
        </p:nvSpPr>
        <p:spPr>
          <a:xfrm>
            <a:off x="1447359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전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E5E0BD-4ACC-4414-8C0B-A30BC39A47DE}"/>
              </a:ext>
            </a:extLst>
          </p:cNvPr>
          <p:cNvSpPr txBox="1"/>
          <p:nvPr/>
        </p:nvSpPr>
        <p:spPr>
          <a:xfrm>
            <a:off x="8052843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후</a:t>
            </a:r>
          </a:p>
        </p:txBody>
      </p:sp>
      <p:pic>
        <p:nvPicPr>
          <p:cNvPr id="17" name="_x232399296">
            <a:extLst>
              <a:ext uri="{FF2B5EF4-FFF2-40B4-BE49-F238E27FC236}">
                <a16:creationId xmlns:a16="http://schemas.microsoft.com/office/drawing/2014/main" id="{62F369D8-D39B-4E78-9C92-19BF20D96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48" y="1780248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_x651548288">
            <a:extLst>
              <a:ext uri="{FF2B5EF4-FFF2-40B4-BE49-F238E27FC236}">
                <a16:creationId xmlns:a16="http://schemas.microsoft.com/office/drawing/2014/main" id="{A759DB16-ECC6-48DE-90A1-27F6CDC5C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142" y="1780248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타원 22">
            <a:extLst>
              <a:ext uri="{FF2B5EF4-FFF2-40B4-BE49-F238E27FC236}">
                <a16:creationId xmlns:a16="http://schemas.microsoft.com/office/drawing/2014/main" id="{6F04ADFE-6B6C-4D74-A0AF-5E79E775E8C9}"/>
              </a:ext>
            </a:extLst>
          </p:cNvPr>
          <p:cNvSpPr/>
          <p:nvPr/>
        </p:nvSpPr>
        <p:spPr>
          <a:xfrm>
            <a:off x="7434471" y="1859705"/>
            <a:ext cx="2571262" cy="22240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0409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503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착색 부위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0070C0"/>
                </a:solidFill>
              </a:rPr>
              <a:t>Contact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</a:rPr>
              <a:t>lens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</a:t>
            </a:r>
            <a:r>
              <a:rPr lang="en-US" altLang="ko-KR" sz="2000" b="1" dirty="0">
                <a:solidFill>
                  <a:srgbClr val="0070C0"/>
                </a:solidFill>
                <a:ea typeface="맑은 고딕" panose="020B0503020000020004" pitchFamily="50" charset="-127"/>
              </a:rPr>
              <a:t>  ( ×2000 )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9FE46624-25B3-4570-A561-006AE55A80F4}"/>
              </a:ext>
            </a:extLst>
          </p:cNvPr>
          <p:cNvSpPr/>
          <p:nvPr/>
        </p:nvSpPr>
        <p:spPr>
          <a:xfrm>
            <a:off x="5560291" y="3195782"/>
            <a:ext cx="1031010" cy="526473"/>
          </a:xfrm>
          <a:prstGeom prst="rightArrow">
            <a:avLst>
              <a:gd name="adj1" fmla="val 50000"/>
              <a:gd name="adj2" fmla="val 64474"/>
            </a:avLst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F2BE97-6FE4-4736-8D1C-FAD106AF4F66}"/>
              </a:ext>
            </a:extLst>
          </p:cNvPr>
          <p:cNvSpPr txBox="1"/>
          <p:nvPr/>
        </p:nvSpPr>
        <p:spPr>
          <a:xfrm>
            <a:off x="1447359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전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E5E0BD-4ACC-4414-8C0B-A30BC39A47DE}"/>
              </a:ext>
            </a:extLst>
          </p:cNvPr>
          <p:cNvSpPr txBox="1"/>
          <p:nvPr/>
        </p:nvSpPr>
        <p:spPr>
          <a:xfrm>
            <a:off x="8052843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후</a:t>
            </a:r>
          </a:p>
        </p:txBody>
      </p:sp>
      <p:pic>
        <p:nvPicPr>
          <p:cNvPr id="19" name="_x772133720">
            <a:extLst>
              <a:ext uri="{FF2B5EF4-FFF2-40B4-BE49-F238E27FC236}">
                <a16:creationId xmlns:a16="http://schemas.microsoft.com/office/drawing/2014/main" id="{EA87950B-CEB6-475E-A588-DCF9E7BAB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43" y="175714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_x342768336">
            <a:extLst>
              <a:ext uri="{FF2B5EF4-FFF2-40B4-BE49-F238E27FC236}">
                <a16:creationId xmlns:a16="http://schemas.microsoft.com/office/drawing/2014/main" id="{6C9C126E-9918-4A5C-91E7-9C6F237E3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142" y="173638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타원 26">
            <a:extLst>
              <a:ext uri="{FF2B5EF4-FFF2-40B4-BE49-F238E27FC236}">
                <a16:creationId xmlns:a16="http://schemas.microsoft.com/office/drawing/2014/main" id="{C4B03C77-454A-4CDC-BF4C-8FB868DFA2B3}"/>
              </a:ext>
            </a:extLst>
          </p:cNvPr>
          <p:cNvSpPr/>
          <p:nvPr/>
        </p:nvSpPr>
        <p:spPr>
          <a:xfrm>
            <a:off x="9899375" y="1592719"/>
            <a:ext cx="1361661" cy="13293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4368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503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착색 부위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0070C0"/>
                </a:solidFill>
              </a:rPr>
              <a:t>Contact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</a:rPr>
              <a:t>lens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Ⅳ</a:t>
            </a:r>
            <a:r>
              <a:rPr lang="en-US" altLang="ko-KR" sz="2000" b="1" dirty="0">
                <a:solidFill>
                  <a:srgbClr val="0070C0"/>
                </a:solidFill>
                <a:ea typeface="맑은 고딕" panose="020B0503020000020004" pitchFamily="50" charset="-127"/>
              </a:rPr>
              <a:t>  ( ×2000 )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9FE46624-25B3-4570-A561-006AE55A80F4}"/>
              </a:ext>
            </a:extLst>
          </p:cNvPr>
          <p:cNvSpPr/>
          <p:nvPr/>
        </p:nvSpPr>
        <p:spPr>
          <a:xfrm>
            <a:off x="5560291" y="3195782"/>
            <a:ext cx="1031010" cy="526473"/>
          </a:xfrm>
          <a:prstGeom prst="rightArrow">
            <a:avLst>
              <a:gd name="adj1" fmla="val 50000"/>
              <a:gd name="adj2" fmla="val 64474"/>
            </a:avLst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F2BE97-6FE4-4736-8D1C-FAD106AF4F66}"/>
              </a:ext>
            </a:extLst>
          </p:cNvPr>
          <p:cNvSpPr txBox="1"/>
          <p:nvPr/>
        </p:nvSpPr>
        <p:spPr>
          <a:xfrm>
            <a:off x="1447359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전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E5E0BD-4ACC-4414-8C0B-A30BC39A47DE}"/>
              </a:ext>
            </a:extLst>
          </p:cNvPr>
          <p:cNvSpPr txBox="1"/>
          <p:nvPr/>
        </p:nvSpPr>
        <p:spPr>
          <a:xfrm>
            <a:off x="8052843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후</a:t>
            </a:r>
          </a:p>
        </p:txBody>
      </p:sp>
      <p:pic>
        <p:nvPicPr>
          <p:cNvPr id="22" name="_x772239032">
            <a:extLst>
              <a:ext uri="{FF2B5EF4-FFF2-40B4-BE49-F238E27FC236}">
                <a16:creationId xmlns:a16="http://schemas.microsoft.com/office/drawing/2014/main" id="{21890A7A-ED24-408A-9E18-11F1B8448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99" y="1812320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_x651547280">
            <a:extLst>
              <a:ext uri="{FF2B5EF4-FFF2-40B4-BE49-F238E27FC236}">
                <a16:creationId xmlns:a16="http://schemas.microsoft.com/office/drawing/2014/main" id="{77C80FAA-6D48-4B9D-86C1-927C23F9D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516" y="1812320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081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503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착색 부위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0070C0"/>
                </a:solidFill>
              </a:rPr>
              <a:t>Contact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</a:rPr>
              <a:t>lens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Ⅴ</a:t>
            </a:r>
            <a:r>
              <a:rPr lang="en-US" altLang="ko-KR" sz="2000" b="1" dirty="0">
                <a:solidFill>
                  <a:srgbClr val="0070C0"/>
                </a:solidFill>
                <a:ea typeface="맑은 고딕" panose="020B0503020000020004" pitchFamily="50" charset="-127"/>
              </a:rPr>
              <a:t>  ( ×500 )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9FE46624-25B3-4570-A561-006AE55A80F4}"/>
              </a:ext>
            </a:extLst>
          </p:cNvPr>
          <p:cNvSpPr/>
          <p:nvPr/>
        </p:nvSpPr>
        <p:spPr>
          <a:xfrm>
            <a:off x="5560291" y="3195782"/>
            <a:ext cx="1031010" cy="526473"/>
          </a:xfrm>
          <a:prstGeom prst="rightArrow">
            <a:avLst>
              <a:gd name="adj1" fmla="val 50000"/>
              <a:gd name="adj2" fmla="val 64474"/>
            </a:avLst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F2BE97-6FE4-4736-8D1C-FAD106AF4F66}"/>
              </a:ext>
            </a:extLst>
          </p:cNvPr>
          <p:cNvSpPr txBox="1"/>
          <p:nvPr/>
        </p:nvSpPr>
        <p:spPr>
          <a:xfrm>
            <a:off x="1447359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전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E5E0BD-4ACC-4414-8C0B-A30BC39A47DE}"/>
              </a:ext>
            </a:extLst>
          </p:cNvPr>
          <p:cNvSpPr txBox="1"/>
          <p:nvPr/>
        </p:nvSpPr>
        <p:spPr>
          <a:xfrm>
            <a:off x="8052843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후</a:t>
            </a:r>
          </a:p>
        </p:txBody>
      </p:sp>
      <p:pic>
        <p:nvPicPr>
          <p:cNvPr id="17" name="_x772240328">
            <a:extLst>
              <a:ext uri="{FF2B5EF4-FFF2-40B4-BE49-F238E27FC236}">
                <a16:creationId xmlns:a16="http://schemas.microsoft.com/office/drawing/2014/main" id="{D8E80A1C-10FC-4694-BE1C-FAFEBDCFD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43" y="177212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772133504">
            <a:extLst>
              <a:ext uri="{FF2B5EF4-FFF2-40B4-BE49-F238E27FC236}">
                <a16:creationId xmlns:a16="http://schemas.microsoft.com/office/drawing/2014/main" id="{F5A86CA5-E446-42C4-A220-B8800B17B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013" y="1780088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72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503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착색 부위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0070C0"/>
                </a:solidFill>
              </a:rPr>
              <a:t>Contact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</a:rPr>
              <a:t>lens</a:t>
            </a:r>
            <a:r>
              <a:rPr lang="ko-KR" altLang="en-US" sz="2000" b="1" dirty="0">
                <a:solidFill>
                  <a:srgbClr val="0070C0"/>
                </a:solidFill>
              </a:rPr>
              <a:t> </a:t>
            </a:r>
            <a:r>
              <a:rPr lang="en-US" altLang="ko-KR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Ⅴ</a:t>
            </a:r>
            <a:r>
              <a:rPr lang="en-US" altLang="ko-KR" sz="2000" b="1" dirty="0">
                <a:solidFill>
                  <a:srgbClr val="0070C0"/>
                </a:solidFill>
                <a:ea typeface="맑은 고딕" panose="020B0503020000020004" pitchFamily="50" charset="-127"/>
              </a:rPr>
              <a:t>  ( ×2000 )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9FE46624-25B3-4570-A561-006AE55A80F4}"/>
              </a:ext>
            </a:extLst>
          </p:cNvPr>
          <p:cNvSpPr/>
          <p:nvPr/>
        </p:nvSpPr>
        <p:spPr>
          <a:xfrm>
            <a:off x="5560291" y="3195782"/>
            <a:ext cx="1031010" cy="526473"/>
          </a:xfrm>
          <a:prstGeom prst="rightArrow">
            <a:avLst>
              <a:gd name="adj1" fmla="val 50000"/>
              <a:gd name="adj2" fmla="val 64474"/>
            </a:avLst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F2BE97-6FE4-4736-8D1C-FAD106AF4F66}"/>
              </a:ext>
            </a:extLst>
          </p:cNvPr>
          <p:cNvSpPr txBox="1"/>
          <p:nvPr/>
        </p:nvSpPr>
        <p:spPr>
          <a:xfrm>
            <a:off x="1447359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전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E5E0BD-4ACC-4414-8C0B-A30BC39A47DE}"/>
              </a:ext>
            </a:extLst>
          </p:cNvPr>
          <p:cNvSpPr txBox="1"/>
          <p:nvPr/>
        </p:nvSpPr>
        <p:spPr>
          <a:xfrm>
            <a:off x="8052843" y="5512285"/>
            <a:ext cx="2616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AO Sept </a:t>
            </a:r>
            <a:r>
              <a:rPr lang="ko-KR" altLang="en-US" sz="2000" b="1" dirty="0"/>
              <a:t>노출 후</a:t>
            </a:r>
          </a:p>
        </p:txBody>
      </p:sp>
      <p:pic>
        <p:nvPicPr>
          <p:cNvPr id="20" name="_x651548936">
            <a:extLst>
              <a:ext uri="{FF2B5EF4-FFF2-40B4-BE49-F238E27FC236}">
                <a16:creationId xmlns:a16="http://schemas.microsoft.com/office/drawing/2014/main" id="{3B180FEC-94DB-41CC-93B1-6D885C128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43" y="174864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_x651548000">
            <a:extLst>
              <a:ext uri="{FF2B5EF4-FFF2-40B4-BE49-F238E27FC236}">
                <a16:creationId xmlns:a16="http://schemas.microsoft.com/office/drawing/2014/main" id="{9296C18F-23DD-4F6B-B79E-2B697176E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013" y="1737955"/>
            <a:ext cx="41123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타원 22">
            <a:extLst>
              <a:ext uri="{FF2B5EF4-FFF2-40B4-BE49-F238E27FC236}">
                <a16:creationId xmlns:a16="http://schemas.microsoft.com/office/drawing/2014/main" id="{21D63D63-328C-4E96-A3D0-FE2C8C0E385C}"/>
              </a:ext>
            </a:extLst>
          </p:cNvPr>
          <p:cNvSpPr/>
          <p:nvPr/>
        </p:nvSpPr>
        <p:spPr>
          <a:xfrm>
            <a:off x="7937399" y="3406667"/>
            <a:ext cx="1421296" cy="13989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8611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결과 및 고찰</a:t>
            </a:r>
            <a:endParaRPr lang="en-US" altLang="ko-KR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9B9F0D-8444-4ACC-B75F-A58B19260495}"/>
              </a:ext>
            </a:extLst>
          </p:cNvPr>
          <p:cNvSpPr txBox="1"/>
          <p:nvPr/>
        </p:nvSpPr>
        <p:spPr>
          <a:xfrm>
            <a:off x="565732" y="1579607"/>
            <a:ext cx="10703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dirty="0"/>
              <a:t>렌즈 표면 </a:t>
            </a:r>
            <a:r>
              <a:rPr lang="ko-KR" altLang="en-US" dirty="0" err="1"/>
              <a:t>착색부</a:t>
            </a:r>
            <a:r>
              <a:rPr lang="ko-KR" altLang="en-US" dirty="0"/>
              <a:t> </a:t>
            </a:r>
            <a:r>
              <a:rPr lang="ko-KR" altLang="en-US" b="1" dirty="0"/>
              <a:t>융기</a:t>
            </a:r>
            <a:r>
              <a:rPr lang="ko-KR" altLang="en-US" dirty="0"/>
              <a:t> </a:t>
            </a:r>
            <a:r>
              <a:rPr lang="en-US" altLang="ko-KR" dirty="0"/>
              <a:t>&amp; </a:t>
            </a:r>
            <a:r>
              <a:rPr lang="ko-KR" altLang="en-US" b="1" dirty="0"/>
              <a:t>염료의 밀림 </a:t>
            </a:r>
            <a:r>
              <a:rPr lang="en-US" altLang="ko-KR" dirty="0"/>
              <a:t>&amp; </a:t>
            </a:r>
            <a:r>
              <a:rPr lang="ko-KR" altLang="en-US" b="1" dirty="0"/>
              <a:t>가장자리 번짐 </a:t>
            </a:r>
            <a:r>
              <a:rPr lang="ko-KR" altLang="en-US" dirty="0"/>
              <a:t>확인</a:t>
            </a:r>
            <a:endParaRPr lang="en-US" altLang="ko-KR" dirty="0"/>
          </a:p>
          <a:p>
            <a:pPr marL="285750" indent="-285750">
              <a:buFontTx/>
              <a:buChar char="-"/>
            </a:pP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 err="1"/>
              <a:t>함수율</a:t>
            </a:r>
            <a:r>
              <a:rPr lang="ko-KR" altLang="en-US" dirty="0"/>
              <a:t> 감소</a:t>
            </a:r>
          </a:p>
        </p:txBody>
      </p:sp>
      <p:graphicFrame>
        <p:nvGraphicFramePr>
          <p:cNvPr id="5" name="다이어그램 4">
            <a:extLst>
              <a:ext uri="{FF2B5EF4-FFF2-40B4-BE49-F238E27FC236}">
                <a16:creationId xmlns:a16="http://schemas.microsoft.com/office/drawing/2014/main" id="{5357FEBD-63B6-4597-AC72-56BDF02E5E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3564659"/>
              </p:ext>
            </p:extLst>
          </p:nvPr>
        </p:nvGraphicFramePr>
        <p:xfrm>
          <a:off x="771818" y="2697095"/>
          <a:ext cx="10975955" cy="3465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C25F7D8-C99F-4F51-BADB-9EC8522B215D}"/>
              </a:ext>
            </a:extLst>
          </p:cNvPr>
          <p:cNvSpPr txBox="1"/>
          <p:nvPr/>
        </p:nvSpPr>
        <p:spPr>
          <a:xfrm>
            <a:off x="758269" y="6160875"/>
            <a:ext cx="11164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4) Tripathi BJ, Tripathi RC. Hydrogen peroxide damage to human corneal epithelial cells in vitro. Implications for contact lens disinfection systems. Arch </a:t>
            </a:r>
            <a:r>
              <a:rPr lang="en-US" altLang="ko-KR" sz="1000" dirty="0" err="1"/>
              <a:t>Ophthalmol</a:t>
            </a:r>
            <a:r>
              <a:rPr lang="en-US" altLang="ko-KR" sz="1000" dirty="0"/>
              <a:t>. 1989;107:1516-1519.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29030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서 론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1039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088" indent="-446088"/>
            <a:r>
              <a:rPr lang="en-US" altLang="ko-KR" dirty="0"/>
              <a:t>- </a:t>
            </a:r>
            <a:r>
              <a:rPr lang="ko-KR" altLang="en-US" dirty="0" err="1"/>
              <a:t>써클</a:t>
            </a:r>
            <a:r>
              <a:rPr lang="ko-KR" altLang="en-US" dirty="0"/>
              <a:t> </a:t>
            </a:r>
            <a:r>
              <a:rPr lang="ko-KR" altLang="en-US" dirty="0" err="1"/>
              <a:t>소프트콘택트렌즈</a:t>
            </a:r>
            <a:br>
              <a:rPr lang="en-US" altLang="ko-KR" dirty="0"/>
            </a:br>
            <a:r>
              <a:rPr lang="en-US" altLang="ko-KR" dirty="0"/>
              <a:t>: </a:t>
            </a:r>
            <a:r>
              <a:rPr lang="ko-KR" altLang="en-US" dirty="0"/>
              <a:t>착색공법을 통해 착색제를 첨가하여 </a:t>
            </a:r>
            <a:r>
              <a:rPr lang="ko-KR" altLang="en-US" dirty="0" err="1"/>
              <a:t>원고리</a:t>
            </a:r>
            <a:r>
              <a:rPr lang="en-US" altLang="ko-KR" dirty="0"/>
              <a:t>(circle)</a:t>
            </a:r>
            <a:r>
              <a:rPr lang="ko-KR" altLang="en-US" dirty="0"/>
              <a:t>의 착색부위를 가지는 콘택트렌즈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998B8AC9-843B-444D-962D-F4F7311AA88F}"/>
              </a:ext>
            </a:extLst>
          </p:cNvPr>
          <p:cNvSpPr/>
          <p:nvPr/>
        </p:nvSpPr>
        <p:spPr>
          <a:xfrm>
            <a:off x="565731" y="1968531"/>
            <a:ext cx="5393109" cy="4278587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lnSpc>
                <a:spcPct val="150000"/>
              </a:lnSpc>
            </a:pPr>
            <a:r>
              <a:rPr lang="en-US" altLang="ko-KR" sz="2000" b="1" dirty="0"/>
              <a:t>1.</a:t>
            </a:r>
            <a:r>
              <a:rPr lang="ko-KR" altLang="en-US" sz="2000" b="1" dirty="0"/>
              <a:t> 착색공법</a:t>
            </a:r>
            <a:endParaRPr lang="en-US" altLang="ko-KR" sz="2000" b="1" dirty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1)  Micro encapsulation method</a:t>
            </a:r>
          </a:p>
          <a:p>
            <a:pPr>
              <a:lnSpc>
                <a:spcPct val="150000"/>
              </a:lnSpc>
            </a:pPr>
            <a:r>
              <a:rPr lang="en-US" altLang="ko-KR" sz="1600" dirty="0"/>
              <a:t>2)  Sandwich method</a:t>
            </a:r>
          </a:p>
          <a:p>
            <a:pPr>
              <a:lnSpc>
                <a:spcPct val="150000"/>
              </a:lnSpc>
            </a:pPr>
            <a:r>
              <a:rPr lang="en-US" altLang="ko-KR" sz="1600" dirty="0"/>
              <a:t>3)  Pigment application method</a:t>
            </a:r>
          </a:p>
          <a:p>
            <a:pPr>
              <a:lnSpc>
                <a:spcPct val="150000"/>
              </a:lnSpc>
            </a:pPr>
            <a:r>
              <a:rPr lang="en-US" altLang="ko-KR" sz="1600" dirty="0"/>
              <a:t>4)  Pigment inlay method</a:t>
            </a:r>
          </a:p>
          <a:p>
            <a:pPr marL="342900" indent="-342900">
              <a:lnSpc>
                <a:spcPct val="150000"/>
              </a:lnSpc>
              <a:buAutoNum type="arabicParenR" startAt="5"/>
            </a:pPr>
            <a:r>
              <a:rPr lang="en-US" altLang="ko-KR" sz="1600" dirty="0"/>
              <a:t>Binding method</a:t>
            </a:r>
          </a:p>
          <a:p>
            <a:pPr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en-US" altLang="ko-KR" sz="2000" b="1" dirty="0"/>
              <a:t>2. </a:t>
            </a:r>
            <a:r>
              <a:rPr lang="ko-KR" altLang="en-US" sz="2000" b="1" dirty="0"/>
              <a:t>착색염료</a:t>
            </a:r>
            <a:endParaRPr lang="en-US" altLang="ko-KR" sz="2000" b="1" dirty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Titanium dioxide, Iron oxide, D&amp;C yellow No.10, </a:t>
            </a:r>
          </a:p>
          <a:p>
            <a:pPr>
              <a:lnSpc>
                <a:spcPct val="150000"/>
              </a:lnSpc>
            </a:pPr>
            <a:r>
              <a:rPr lang="en-US" altLang="ko-KR" sz="1600" dirty="0"/>
              <a:t>D&amp;C Red No.7, D&amp;C Blue No.6, Blue HEMA</a:t>
            </a:r>
            <a:r>
              <a:rPr lang="en-US" altLang="ko-KR" sz="1600" b="1" dirty="0"/>
              <a:t> </a:t>
            </a:r>
            <a:r>
              <a:rPr lang="ko-KR" altLang="en-US" sz="1600" dirty="0"/>
              <a:t>등</a:t>
            </a:r>
            <a:endParaRPr lang="en-US" altLang="ko-KR" sz="1600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70BDEC9-5111-4E86-8E2F-E12294378A27}"/>
              </a:ext>
            </a:extLst>
          </p:cNvPr>
          <p:cNvSpPr/>
          <p:nvPr/>
        </p:nvSpPr>
        <p:spPr>
          <a:xfrm>
            <a:off x="2259106" y="5125250"/>
            <a:ext cx="2858460" cy="35020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5" name="_x612014984">
            <a:extLst>
              <a:ext uri="{FF2B5EF4-FFF2-40B4-BE49-F238E27FC236}">
                <a16:creationId xmlns:a16="http://schemas.microsoft.com/office/drawing/2014/main" id="{5E41C151-0747-4C6B-94D8-6594D5772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596" y="4107824"/>
            <a:ext cx="4619282" cy="226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_x608614496">
            <a:extLst>
              <a:ext uri="{FF2B5EF4-FFF2-40B4-BE49-F238E27FC236}">
                <a16:creationId xmlns:a16="http://schemas.microsoft.com/office/drawing/2014/main" id="{1B529D03-EB28-44DA-B414-094060396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2"/>
          <a:stretch>
            <a:fillRect/>
          </a:stretch>
        </p:blipFill>
        <p:spPr bwMode="auto">
          <a:xfrm>
            <a:off x="6838596" y="1833246"/>
            <a:ext cx="4619282" cy="222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212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>
            <a:extLst>
              <a:ext uri="{FF2B5EF4-FFF2-40B4-BE49-F238E27FC236}">
                <a16:creationId xmlns:a16="http://schemas.microsoft.com/office/drawing/2014/main" id="{443E4ED7-7BA7-4BDF-AC46-3DC42213D6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3227946"/>
              </p:ext>
            </p:extLst>
          </p:nvPr>
        </p:nvGraphicFramePr>
        <p:xfrm>
          <a:off x="2032000" y="1351495"/>
          <a:ext cx="8128000" cy="4786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 론</a:t>
            </a:r>
            <a:endParaRPr lang="en-US" altLang="ko-KR" sz="2400" b="1" dirty="0"/>
          </a:p>
        </p:txBody>
      </p:sp>
    </p:spTree>
    <p:extLst>
      <p:ext uri="{BB962C8B-B14F-4D97-AF65-F5344CB8AC3E}">
        <p14:creationId xmlns:p14="http://schemas.microsoft.com/office/powerpoint/2010/main" val="3157642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>
            <a:extLst>
              <a:ext uri="{FF2B5EF4-FFF2-40B4-BE49-F238E27FC236}">
                <a16:creationId xmlns:a16="http://schemas.microsoft.com/office/drawing/2014/main" id="{443E4ED7-7BA7-4BDF-AC46-3DC42213D6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8728928"/>
              </p:ext>
            </p:extLst>
          </p:nvPr>
        </p:nvGraphicFramePr>
        <p:xfrm>
          <a:off x="2032000" y="1351495"/>
          <a:ext cx="8128000" cy="4786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결 론</a:t>
            </a:r>
            <a:endParaRPr lang="en-US" altLang="ko-KR" sz="2400" b="1" dirty="0"/>
          </a:p>
        </p:txBody>
      </p:sp>
    </p:spTree>
    <p:extLst>
      <p:ext uri="{BB962C8B-B14F-4D97-AF65-F5344CB8AC3E}">
        <p14:creationId xmlns:p14="http://schemas.microsoft.com/office/powerpoint/2010/main" val="3552551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0689E0-34DE-43E4-8B70-23BE4E2FA265}"/>
              </a:ext>
            </a:extLst>
          </p:cNvPr>
          <p:cNvSpPr txBox="1"/>
          <p:nvPr/>
        </p:nvSpPr>
        <p:spPr>
          <a:xfrm>
            <a:off x="713774" y="2767551"/>
            <a:ext cx="10761203" cy="868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sz="3000" b="1" dirty="0"/>
              <a:t>감사합니다</a:t>
            </a:r>
            <a:r>
              <a:rPr lang="en-US" altLang="ko-KR" sz="3000" b="1" dirty="0"/>
              <a:t>.</a:t>
            </a:r>
            <a:endParaRPr lang="ko-KR" altLang="en-US" sz="3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5E00F0-2214-46D2-886A-64B551D83F2F}"/>
              </a:ext>
            </a:extLst>
          </p:cNvPr>
          <p:cNvSpPr txBox="1"/>
          <p:nvPr/>
        </p:nvSpPr>
        <p:spPr>
          <a:xfrm>
            <a:off x="3981267" y="5999152"/>
            <a:ext cx="422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2021</a:t>
            </a:r>
            <a:r>
              <a:rPr lang="ko-KR" altLang="en-US" b="1" dirty="0"/>
              <a:t>년 </a:t>
            </a:r>
            <a:r>
              <a:rPr lang="ko-KR" altLang="en-US" b="1" dirty="0" err="1"/>
              <a:t>한국안광학회</a:t>
            </a:r>
            <a:r>
              <a:rPr lang="ko-KR" altLang="en-US" b="1" dirty="0"/>
              <a:t> 동계학술대회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2290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서 론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41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콘택트렌즈 관리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998B8AC9-843B-444D-962D-F4F7311AA88F}"/>
              </a:ext>
            </a:extLst>
          </p:cNvPr>
          <p:cNvSpPr/>
          <p:nvPr/>
        </p:nvSpPr>
        <p:spPr>
          <a:xfrm>
            <a:off x="565731" y="1968532"/>
            <a:ext cx="4782355" cy="381612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세척</a:t>
            </a:r>
            <a:r>
              <a:rPr lang="en-US" altLang="ko-KR" dirty="0"/>
              <a:t>, </a:t>
            </a:r>
            <a:r>
              <a:rPr lang="ko-KR" altLang="en-US" dirty="0"/>
              <a:t>헹굼</a:t>
            </a:r>
            <a:r>
              <a:rPr lang="en-US" altLang="ko-KR" dirty="0"/>
              <a:t>, </a:t>
            </a:r>
            <a:r>
              <a:rPr lang="ko-KR" altLang="en-US" dirty="0"/>
              <a:t>소독 및 보존 등 </a:t>
            </a:r>
            <a:r>
              <a:rPr lang="ko-KR" altLang="en-US" b="1" dirty="0"/>
              <a:t>용도에 따라 관리용품을 사용</a:t>
            </a:r>
            <a:r>
              <a:rPr lang="ko-KR" altLang="en-US" dirty="0"/>
              <a:t>하는 것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콘택트렌즈 착용 전후에 관리용품을 </a:t>
            </a:r>
            <a:r>
              <a:rPr lang="ko-KR" altLang="en-US" b="1" dirty="0"/>
              <a:t>올바르게 이용하여 관리</a:t>
            </a:r>
            <a:r>
              <a:rPr lang="ko-KR" altLang="en-US" dirty="0"/>
              <a:t>하는 것이 중요</a:t>
            </a:r>
            <a:endParaRPr lang="en-US" altLang="ko-KR" dirty="0"/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56F7CDD8-B01F-4F9C-AAC2-AA9EDD2DFE48}"/>
              </a:ext>
            </a:extLst>
          </p:cNvPr>
          <p:cNvSpPr/>
          <p:nvPr/>
        </p:nvSpPr>
        <p:spPr>
          <a:xfrm>
            <a:off x="6094377" y="3304132"/>
            <a:ext cx="1490702" cy="1144921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E7D4725-DD43-43A4-B98A-2C906260F3CA}"/>
              </a:ext>
            </a:extLst>
          </p:cNvPr>
          <p:cNvSpPr/>
          <p:nvPr/>
        </p:nvSpPr>
        <p:spPr>
          <a:xfrm>
            <a:off x="8405776" y="3112743"/>
            <a:ext cx="1844725" cy="15277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과산화수소 세척방법</a:t>
            </a:r>
            <a:endParaRPr lang="en-US" altLang="ko-KR" sz="2000" b="1" dirty="0"/>
          </a:p>
        </p:txBody>
      </p:sp>
    </p:spTree>
    <p:extLst>
      <p:ext uri="{BB962C8B-B14F-4D97-AF65-F5344CB8AC3E}">
        <p14:creationId xmlns:p14="http://schemas.microsoft.com/office/powerpoint/2010/main" val="117492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서 론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41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과산화수소 세척방법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998B8AC9-843B-444D-962D-F4F7311AA88F}"/>
              </a:ext>
            </a:extLst>
          </p:cNvPr>
          <p:cNvSpPr/>
          <p:nvPr/>
        </p:nvSpPr>
        <p:spPr>
          <a:xfrm>
            <a:off x="565732" y="1579607"/>
            <a:ext cx="10722858" cy="1451187"/>
          </a:xfrm>
          <a:prstGeom prst="round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소독 및 멸균을 위해 목적에 따라 </a:t>
            </a:r>
            <a:r>
              <a:rPr lang="en-US" altLang="ko-KR" dirty="0"/>
              <a:t>3 ~ 90 % </a:t>
            </a:r>
            <a:r>
              <a:rPr lang="ko-KR" altLang="en-US" dirty="0"/>
              <a:t>농도로 사용</a:t>
            </a:r>
            <a:endParaRPr lang="en-US" altLang="ko-KR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과산화수소수 </a:t>
            </a:r>
            <a:r>
              <a:rPr lang="en-US" altLang="ko-KR" dirty="0"/>
              <a:t>+ </a:t>
            </a:r>
            <a:r>
              <a:rPr lang="ko-KR" altLang="en-US" dirty="0"/>
              <a:t>백금 디스크 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 활성화산소로 렌즈 세척</a:t>
            </a:r>
            <a:endParaRPr lang="en-US" altLang="ko-KR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지질 및 단백질 부착 소독효과</a:t>
            </a:r>
            <a:endParaRPr lang="en-US" altLang="ko-KR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7B79F3CD-CF67-4A88-A6A8-34C0168C56EC}"/>
              </a:ext>
            </a:extLst>
          </p:cNvPr>
          <p:cNvSpPr/>
          <p:nvPr/>
        </p:nvSpPr>
        <p:spPr>
          <a:xfrm>
            <a:off x="565732" y="3257686"/>
            <a:ext cx="10722858" cy="2197712"/>
          </a:xfrm>
          <a:prstGeom prst="round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눈에 </a:t>
            </a:r>
            <a:r>
              <a:rPr lang="ko-KR" altLang="en-US" b="1" dirty="0"/>
              <a:t>독성</a:t>
            </a:r>
            <a:r>
              <a:rPr lang="ko-KR" altLang="en-US" dirty="0"/>
              <a:t>이 강함</a:t>
            </a:r>
            <a:r>
              <a:rPr lang="en-US" altLang="ko-KR" baseline="30000" dirty="0"/>
              <a:t>1)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과산화수소에 보관하면 콘택트렌즈 </a:t>
            </a:r>
            <a:r>
              <a:rPr lang="ko-KR" altLang="en-US" b="1" dirty="0"/>
              <a:t>파라미터 변화</a:t>
            </a:r>
            <a:r>
              <a:rPr lang="en-US" altLang="ko-KR" baseline="30000" dirty="0"/>
              <a:t>2)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장시간 보관 시 </a:t>
            </a:r>
            <a:r>
              <a:rPr lang="ko-KR" altLang="en-US" b="1" dirty="0" err="1"/>
              <a:t>함수율</a:t>
            </a:r>
            <a:r>
              <a:rPr lang="ko-KR" altLang="en-US" b="1" dirty="0"/>
              <a:t> 감소</a:t>
            </a:r>
            <a:r>
              <a:rPr lang="en-US" altLang="ko-KR" baseline="30000" dirty="0"/>
              <a:t>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9F9DC0-5E0F-4AA9-851E-AD7C88CEA1ED}"/>
              </a:ext>
            </a:extLst>
          </p:cNvPr>
          <p:cNvSpPr txBox="1"/>
          <p:nvPr/>
        </p:nvSpPr>
        <p:spPr>
          <a:xfrm>
            <a:off x="546310" y="5816656"/>
            <a:ext cx="1149457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sz="1050" dirty="0"/>
              <a:t>Paugh JR, Brennan NA, </a:t>
            </a:r>
            <a:r>
              <a:rPr lang="en-US" altLang="ko-KR" sz="1050" dirty="0" err="1"/>
              <a:t>Efron</a:t>
            </a:r>
            <a:r>
              <a:rPr lang="en-US" altLang="ko-KR" sz="1050" dirty="0"/>
              <a:t> N. Ocular response to hydrogen peroxide. Am J </a:t>
            </a:r>
            <a:r>
              <a:rPr lang="en-US" altLang="ko-KR" sz="1050" dirty="0" err="1"/>
              <a:t>Optom</a:t>
            </a:r>
            <a:r>
              <a:rPr lang="en-US" altLang="ko-KR" sz="1050" dirty="0"/>
              <a:t> Phys Opt. 1988;65:91-98.</a:t>
            </a:r>
          </a:p>
          <a:p>
            <a:pPr marL="342900" indent="-342900">
              <a:buAutoNum type="arabicParenR"/>
            </a:pPr>
            <a:r>
              <a:rPr lang="en-US" altLang="ko-KR" sz="1050" dirty="0"/>
              <a:t>McKenney C. The effect of pH on hydrogel lens parameters and fitting characteristics after hydrogen peroxide disinfection. Trans Br Contact Lens Assoc Ann Clin Conf. 1990;46-51.</a:t>
            </a:r>
          </a:p>
          <a:p>
            <a:pPr marL="342900" indent="-342900">
              <a:buAutoNum type="arabicParenR"/>
            </a:pPr>
            <a:r>
              <a:rPr lang="en-US" altLang="ko-KR" sz="1050" dirty="0"/>
              <a:t>Bruce AS. Hydration of hydrogel contact lenses during hydrogen peroxide disinfection. J Am </a:t>
            </a:r>
            <a:r>
              <a:rPr lang="en-US" altLang="ko-KR" sz="1050" dirty="0" err="1"/>
              <a:t>Optom</a:t>
            </a:r>
            <a:r>
              <a:rPr lang="en-US" altLang="ko-KR" sz="1050" dirty="0"/>
              <a:t> Assoc. 1989;60:581-582.</a:t>
            </a:r>
          </a:p>
        </p:txBody>
      </p:sp>
    </p:spTree>
    <p:extLst>
      <p:ext uri="{BB962C8B-B14F-4D97-AF65-F5344CB8AC3E}">
        <p14:creationId xmlns:p14="http://schemas.microsoft.com/office/powerpoint/2010/main" val="2985880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서 론</a:t>
            </a:r>
            <a:endParaRPr lang="en-US" altLang="ko-KR" sz="2400" b="1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998B8AC9-843B-444D-962D-F4F7311AA88F}"/>
              </a:ext>
            </a:extLst>
          </p:cNvPr>
          <p:cNvSpPr/>
          <p:nvPr/>
        </p:nvSpPr>
        <p:spPr>
          <a:xfrm>
            <a:off x="1598278" y="1928162"/>
            <a:ext cx="8706755" cy="1145193"/>
          </a:xfrm>
          <a:prstGeom prst="roundRect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ko-KR" altLang="en-US" dirty="0"/>
              <a:t>과산화수소가 함유된 관리용액 사용 실태조사</a:t>
            </a:r>
            <a:endParaRPr lang="en-US" altLang="ko-KR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7B79F3CD-CF67-4A88-A6A8-34C0168C56EC}"/>
              </a:ext>
            </a:extLst>
          </p:cNvPr>
          <p:cNvSpPr/>
          <p:nvPr/>
        </p:nvSpPr>
        <p:spPr>
          <a:xfrm>
            <a:off x="1598278" y="4490663"/>
            <a:ext cx="8706755" cy="1451188"/>
          </a:xfrm>
          <a:prstGeom prst="roundRect">
            <a:avLst/>
          </a:prstGeom>
          <a:ln w="254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ko-KR" altLang="en-US" dirty="0"/>
              <a:t>과산화수소가 함유된 관리용액 사용법 미준수가</a:t>
            </a:r>
            <a:br>
              <a:rPr lang="en-US" altLang="ko-KR" dirty="0"/>
            </a:br>
            <a:r>
              <a:rPr lang="ko-KR" altLang="en-US" dirty="0" err="1"/>
              <a:t>써클</a:t>
            </a:r>
            <a:r>
              <a:rPr lang="ko-KR" altLang="en-US" dirty="0"/>
              <a:t> </a:t>
            </a:r>
            <a:r>
              <a:rPr lang="ko-KR" altLang="en-US" dirty="0" err="1"/>
              <a:t>소프트콘택트렌즈의</a:t>
            </a:r>
            <a:r>
              <a:rPr lang="ko-KR" altLang="en-US" dirty="0"/>
              <a:t> 착색 부위 및 함수율에 어떠한 영향을 미치는지</a:t>
            </a:r>
            <a:endParaRPr lang="en-US" altLang="ko-KR" dirty="0"/>
          </a:p>
        </p:txBody>
      </p:sp>
      <p:sp>
        <p:nvSpPr>
          <p:cNvPr id="2" name="화살표: 아래쪽 1">
            <a:extLst>
              <a:ext uri="{FF2B5EF4-FFF2-40B4-BE49-F238E27FC236}">
                <a16:creationId xmlns:a16="http://schemas.microsoft.com/office/drawing/2014/main" id="{EF75442E-D4DF-4899-A017-50B100E5B726}"/>
              </a:ext>
            </a:extLst>
          </p:cNvPr>
          <p:cNvSpPr/>
          <p:nvPr/>
        </p:nvSpPr>
        <p:spPr>
          <a:xfrm>
            <a:off x="5285485" y="3435769"/>
            <a:ext cx="1617784" cy="729288"/>
          </a:xfrm>
          <a:prstGeom prst="downArrow">
            <a:avLst>
              <a:gd name="adj1" fmla="val 35093"/>
              <a:gd name="adj2" fmla="val 59645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603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대상 및 방법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1" y="1018383"/>
            <a:ext cx="4487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콘택트렌즈 </a:t>
            </a:r>
            <a:r>
              <a:rPr lang="en-US" altLang="ko-KR" dirty="0"/>
              <a:t>&amp; </a:t>
            </a:r>
            <a:r>
              <a:rPr lang="ko-KR" altLang="en-US" dirty="0"/>
              <a:t>관리용품 사용 실태조사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386DA283-683B-433E-9280-5DE38586A5F2}"/>
              </a:ext>
            </a:extLst>
          </p:cNvPr>
          <p:cNvSpPr/>
          <p:nvPr/>
        </p:nvSpPr>
        <p:spPr>
          <a:xfrm>
            <a:off x="512116" y="1938124"/>
            <a:ext cx="3678896" cy="30896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ko-KR" sz="2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D4AA14E0-378D-4DB4-9EC2-52F05C337EC0}"/>
              </a:ext>
            </a:extLst>
          </p:cNvPr>
          <p:cNvSpPr/>
          <p:nvPr/>
        </p:nvSpPr>
        <p:spPr>
          <a:xfrm>
            <a:off x="1356954" y="1614607"/>
            <a:ext cx="1989221" cy="6898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dirty="0"/>
              <a:t>대상 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2AE25176-10CD-4040-A323-EAB15651052E}"/>
              </a:ext>
            </a:extLst>
          </p:cNvPr>
          <p:cNvSpPr/>
          <p:nvPr/>
        </p:nvSpPr>
        <p:spPr>
          <a:xfrm>
            <a:off x="4685272" y="1938124"/>
            <a:ext cx="7069581" cy="30896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ko-KR" sz="2000" dirty="0"/>
          </a:p>
          <a:p>
            <a:pPr marL="1257300" lvl="1" indent="-800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/>
              <a:t>콘택트렌즈 사용 여부 및 종류</a:t>
            </a:r>
            <a:endParaRPr lang="en-US" altLang="ko-KR" sz="2000" dirty="0"/>
          </a:p>
          <a:p>
            <a:pPr marL="1257300" lvl="1" indent="-800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/>
              <a:t>관리용액 사용 유무</a:t>
            </a:r>
            <a:endParaRPr lang="en-US" altLang="ko-KR" sz="2000" dirty="0"/>
          </a:p>
          <a:p>
            <a:pPr marL="1257300" lvl="1" indent="-800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/>
              <a:t>렌즈 세척 주기</a:t>
            </a:r>
            <a:endParaRPr lang="en-US" altLang="ko-KR" sz="2000" dirty="0"/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ko-KR" altLang="en-US" sz="20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EC358BE5-E8E9-4AB1-9E6C-13980ACF95BE}"/>
              </a:ext>
            </a:extLst>
          </p:cNvPr>
          <p:cNvSpPr/>
          <p:nvPr/>
        </p:nvSpPr>
        <p:spPr>
          <a:xfrm>
            <a:off x="6178294" y="1614607"/>
            <a:ext cx="4247482" cy="6898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dirty="0"/>
              <a:t>설문조사 내용 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85F0E888-753E-4625-B883-A40DC5CD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857811"/>
              </p:ext>
            </p:extLst>
          </p:nvPr>
        </p:nvGraphicFramePr>
        <p:xfrm>
          <a:off x="626532" y="2392759"/>
          <a:ext cx="3450063" cy="230795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477280">
                  <a:extLst>
                    <a:ext uri="{9D8B030D-6E8A-4147-A177-3AD203B41FA5}">
                      <a16:colId xmlns:a16="http://schemas.microsoft.com/office/drawing/2014/main" val="1872128063"/>
                    </a:ext>
                  </a:extLst>
                </a:gridCol>
                <a:gridCol w="1972783">
                  <a:extLst>
                    <a:ext uri="{9D8B030D-6E8A-4147-A177-3AD203B41FA5}">
                      <a16:colId xmlns:a16="http://schemas.microsoft.com/office/drawing/2014/main" val="1499517072"/>
                    </a:ext>
                  </a:extLst>
                </a:gridCol>
              </a:tblGrid>
              <a:tr h="8305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0" dirty="0">
                          <a:effectLst/>
                        </a:rPr>
                        <a:t>Age </a:t>
                      </a:r>
                      <a:endParaRPr lang="en-US" sz="2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0" spc="0" dirty="0">
                          <a:solidFill>
                            <a:srgbClr val="000000"/>
                          </a:solidFill>
                          <a:effectLst/>
                        </a:rPr>
                        <a:t>15 ~ 40</a:t>
                      </a:r>
                      <a:endParaRPr lang="en-US" sz="20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3009762"/>
                  </a:ext>
                </a:extLst>
              </a:tr>
              <a:tr h="9670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0" dirty="0">
                          <a:effectLst/>
                        </a:rPr>
                        <a:t>Gender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0" dirty="0">
                          <a:effectLst/>
                        </a:rPr>
                        <a:t>(M : F)</a:t>
                      </a:r>
                      <a:endParaRPr lang="en-US" sz="2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0" spc="0" dirty="0">
                          <a:effectLst/>
                        </a:rPr>
                        <a:t>93 : 138</a:t>
                      </a:r>
                      <a:endParaRPr lang="en-US" sz="20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3857868"/>
                  </a:ext>
                </a:extLst>
              </a:tr>
              <a:tr h="5103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0" dirty="0">
                          <a:effectLst/>
                        </a:rPr>
                        <a:t>Total</a:t>
                      </a:r>
                      <a:endParaRPr lang="en-US" sz="2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0" spc="0" dirty="0">
                          <a:solidFill>
                            <a:srgbClr val="000000"/>
                          </a:solidFill>
                          <a:effectLst/>
                        </a:rPr>
                        <a:t>231</a:t>
                      </a:r>
                      <a:endParaRPr lang="en-US" sz="20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867962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44244E0-4E79-41A9-A449-94E997FCDF30}"/>
              </a:ext>
            </a:extLst>
          </p:cNvPr>
          <p:cNvSpPr txBox="1"/>
          <p:nvPr/>
        </p:nvSpPr>
        <p:spPr>
          <a:xfrm>
            <a:off x="636481" y="5475450"/>
            <a:ext cx="589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설문조사 기간 </a:t>
            </a:r>
            <a:r>
              <a:rPr lang="en-US" altLang="ko-KR" dirty="0"/>
              <a:t>: 2021</a:t>
            </a:r>
            <a:r>
              <a:rPr lang="ko-KR" altLang="en-US" dirty="0"/>
              <a:t>년 </a:t>
            </a:r>
            <a:r>
              <a:rPr lang="en-US" altLang="ko-KR" dirty="0"/>
              <a:t>5</a:t>
            </a:r>
            <a:r>
              <a:rPr lang="ko-KR" altLang="en-US" dirty="0"/>
              <a:t>월 </a:t>
            </a:r>
            <a:r>
              <a:rPr lang="en-US" altLang="ko-KR" dirty="0"/>
              <a:t>17</a:t>
            </a:r>
            <a:r>
              <a:rPr lang="ko-KR" altLang="en-US" dirty="0"/>
              <a:t>일 </a:t>
            </a:r>
            <a:r>
              <a:rPr lang="en-US" altLang="ko-KR" dirty="0"/>
              <a:t>~ 2021</a:t>
            </a:r>
            <a:r>
              <a:rPr lang="ko-KR" altLang="en-US" dirty="0"/>
              <a:t>년 </a:t>
            </a:r>
            <a:r>
              <a:rPr lang="en-US" altLang="ko-KR" dirty="0"/>
              <a:t>7</a:t>
            </a:r>
            <a:r>
              <a:rPr lang="ko-KR" altLang="en-US" dirty="0"/>
              <a:t>월 </a:t>
            </a:r>
            <a:r>
              <a:rPr lang="en-US" altLang="ko-KR" dirty="0"/>
              <a:t>25</a:t>
            </a:r>
            <a:r>
              <a:rPr lang="ko-KR" altLang="en-US" dirty="0"/>
              <a:t>일</a:t>
            </a:r>
          </a:p>
        </p:txBody>
      </p:sp>
    </p:spTree>
    <p:extLst>
      <p:ext uri="{BB962C8B-B14F-4D97-AF65-F5344CB8AC3E}">
        <p14:creationId xmlns:p14="http://schemas.microsoft.com/office/powerpoint/2010/main" val="81472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대상 및 방법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41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실험 방법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998B8AC9-843B-444D-962D-F4F7311AA88F}"/>
              </a:ext>
            </a:extLst>
          </p:cNvPr>
          <p:cNvSpPr/>
          <p:nvPr/>
        </p:nvSpPr>
        <p:spPr>
          <a:xfrm>
            <a:off x="565732" y="2253206"/>
            <a:ext cx="3310893" cy="38161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ko-KR" sz="2000" dirty="0"/>
          </a:p>
          <a:p>
            <a:pPr>
              <a:lnSpc>
                <a:spcPct val="150000"/>
              </a:lnSpc>
            </a:pPr>
            <a:endParaRPr lang="en-US" altLang="ko-KR" sz="2000" dirty="0"/>
          </a:p>
          <a:p>
            <a:pPr>
              <a:lnSpc>
                <a:spcPct val="150000"/>
              </a:lnSpc>
            </a:pPr>
            <a:r>
              <a:rPr lang="ko-KR" altLang="en-US" sz="2000" dirty="0"/>
              <a:t> 콘택트렌즈와 관리용품 사용실태에 대하여 설문</a:t>
            </a:r>
            <a:endParaRPr lang="en-US" altLang="ko-KR" sz="2000" dirty="0"/>
          </a:p>
          <a:p>
            <a:pPr>
              <a:lnSpc>
                <a:spcPct val="150000"/>
              </a:lnSpc>
            </a:pPr>
            <a:endParaRPr lang="en-US" altLang="ko-KR" sz="2000" dirty="0"/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ko-KR" altLang="en-US" sz="20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EE21139-EEA8-48E4-A64D-A32C2EDEB0E2}"/>
              </a:ext>
            </a:extLst>
          </p:cNvPr>
          <p:cNvSpPr/>
          <p:nvPr/>
        </p:nvSpPr>
        <p:spPr>
          <a:xfrm>
            <a:off x="3970913" y="2212051"/>
            <a:ext cx="4215075" cy="385727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ko-KR" sz="1400" dirty="0"/>
          </a:p>
          <a:p>
            <a:pPr marL="92075" indent="-92075">
              <a:lnSpc>
                <a:spcPct val="150000"/>
              </a:lnSpc>
              <a:buAutoNum type="arabicParenR"/>
            </a:pPr>
            <a:r>
              <a:rPr lang="ko-KR" altLang="en-US" b="1" dirty="0"/>
              <a:t> 대조군</a:t>
            </a:r>
            <a:r>
              <a:rPr lang="ko-KR" altLang="en-US" dirty="0"/>
              <a:t>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: </a:t>
            </a:r>
            <a:r>
              <a:rPr lang="ko-KR" altLang="en-US" dirty="0"/>
              <a:t>증류수에 세척한 </a:t>
            </a:r>
            <a:r>
              <a:rPr lang="ko-KR" altLang="en-US" dirty="0" err="1"/>
              <a:t>써클렌즈</a:t>
            </a:r>
            <a:r>
              <a:rPr lang="ko-KR" altLang="en-US" dirty="0"/>
              <a:t> </a:t>
            </a:r>
            <a:r>
              <a:rPr lang="en-US" altLang="ko-KR" dirty="0"/>
              <a:t>5</a:t>
            </a:r>
            <a:r>
              <a:rPr lang="ko-KR" altLang="en-US" dirty="0"/>
              <a:t>종</a:t>
            </a:r>
            <a:endParaRPr lang="en-US" altLang="ko-KR" dirty="0"/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b="1" dirty="0"/>
              <a:t>2) </a:t>
            </a:r>
            <a:r>
              <a:rPr lang="ko-KR" altLang="en-US" b="1" dirty="0" err="1"/>
              <a:t>실험군</a:t>
            </a:r>
            <a:r>
              <a:rPr lang="ko-KR" altLang="en-US" dirty="0"/>
              <a:t>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: </a:t>
            </a:r>
            <a:r>
              <a:rPr lang="ko-KR" altLang="en-US" dirty="0"/>
              <a:t>각</a:t>
            </a:r>
            <a:r>
              <a:rPr lang="en-US" altLang="ko-KR" dirty="0"/>
              <a:t> </a:t>
            </a:r>
            <a:r>
              <a:rPr lang="ko-KR" altLang="en-US" dirty="0"/>
              <a:t>렌즈의 교체주기에 따라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최소 </a:t>
            </a:r>
            <a:r>
              <a:rPr lang="en-US" altLang="ko-KR" dirty="0"/>
              <a:t>2</a:t>
            </a:r>
            <a:r>
              <a:rPr lang="ko-KR" altLang="en-US" dirty="0"/>
              <a:t>회</a:t>
            </a:r>
            <a:r>
              <a:rPr lang="en-US" altLang="ko-KR" dirty="0"/>
              <a:t>(</a:t>
            </a:r>
            <a:r>
              <a:rPr lang="en-US" altLang="ko-KR" dirty="0" err="1"/>
              <a:t>Lens</a:t>
            </a:r>
            <a:r>
              <a:rPr lang="en-US" altLang="ko-KR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Ⅰ</a:t>
            </a:r>
            <a:r>
              <a:rPr lang="en-US" altLang="ko-KR" dirty="0"/>
              <a:t>)</a:t>
            </a:r>
            <a:r>
              <a:rPr lang="ko-KR" altLang="en-US" dirty="0"/>
              <a:t>에서 최대</a:t>
            </a:r>
            <a:r>
              <a:rPr lang="en-US" altLang="ko-KR" dirty="0"/>
              <a:t> 12(Lens </a:t>
            </a:r>
            <a:r>
              <a:rPr lang="en-US" altLang="ko-KR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Ⅳ,Ⅴ</a:t>
            </a:r>
            <a:r>
              <a:rPr lang="en-US" altLang="ko-KR" dirty="0"/>
              <a:t>)</a:t>
            </a:r>
            <a:r>
              <a:rPr lang="ko-KR" altLang="en-US" dirty="0"/>
              <a:t>회</a:t>
            </a:r>
            <a:r>
              <a:rPr lang="en-US" altLang="ko-KR" dirty="0"/>
              <a:t> </a:t>
            </a:r>
            <a:r>
              <a:rPr lang="ko-KR" altLang="en-US" dirty="0"/>
              <a:t>반복 노출한 </a:t>
            </a:r>
            <a:r>
              <a:rPr lang="ko-KR" altLang="en-US" dirty="0" err="1"/>
              <a:t>써클렌즈</a:t>
            </a:r>
            <a:r>
              <a:rPr lang="ko-KR" altLang="en-US" dirty="0"/>
              <a:t> </a:t>
            </a:r>
            <a:r>
              <a:rPr lang="en-US" altLang="ko-KR" dirty="0"/>
              <a:t>5</a:t>
            </a:r>
            <a:r>
              <a:rPr lang="ko-KR" altLang="en-US" dirty="0"/>
              <a:t>종 </a:t>
            </a:r>
            <a:r>
              <a:rPr lang="en-US" altLang="ko-KR" dirty="0"/>
              <a:t> 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582084FF-D1F5-4467-8441-55DB277B2F6B}"/>
              </a:ext>
            </a:extLst>
          </p:cNvPr>
          <p:cNvSpPr/>
          <p:nvPr/>
        </p:nvSpPr>
        <p:spPr>
          <a:xfrm>
            <a:off x="8252855" y="2212053"/>
            <a:ext cx="3513528" cy="385727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ko-KR" dirty="0"/>
          </a:p>
          <a:p>
            <a:r>
              <a:rPr lang="en-US" altLang="ko-KR" dirty="0"/>
              <a:t>10mL </a:t>
            </a:r>
            <a:r>
              <a:rPr lang="en-US" altLang="ko-KR" b="1" dirty="0"/>
              <a:t>AO Sept</a:t>
            </a:r>
            <a:r>
              <a:rPr lang="ko-KR" altLang="en-US" dirty="0"/>
              <a:t>에 노출시켜 </a:t>
            </a:r>
            <a:r>
              <a:rPr lang="en-US" altLang="ko-KR" dirty="0"/>
              <a:t>6</a:t>
            </a:r>
            <a:r>
              <a:rPr lang="ko-KR" altLang="en-US" dirty="0"/>
              <a:t>시간 중화 후 </a:t>
            </a:r>
            <a:r>
              <a:rPr lang="en-US" altLang="ko-KR" dirty="0"/>
              <a:t>18</a:t>
            </a:r>
            <a:r>
              <a:rPr lang="ko-KR" altLang="en-US" dirty="0"/>
              <a:t>시간은 </a:t>
            </a:r>
            <a:r>
              <a:rPr lang="en-US" altLang="ko-KR" dirty="0"/>
              <a:t>PBS</a:t>
            </a:r>
            <a:r>
              <a:rPr lang="ko-KR" altLang="en-US" dirty="0"/>
              <a:t> 용액에 보관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b="1" dirty="0"/>
              <a:t>AO Sept</a:t>
            </a:r>
            <a:r>
              <a:rPr lang="ko-KR" altLang="en-US" b="1" dirty="0"/>
              <a:t> 노출 전과 후</a:t>
            </a:r>
            <a:endParaRPr lang="en-US" altLang="ko-KR" b="1" dirty="0"/>
          </a:p>
          <a:p>
            <a:r>
              <a:rPr lang="ko-KR" altLang="en-US" dirty="0"/>
              <a:t>렌즈 </a:t>
            </a:r>
            <a:r>
              <a:rPr lang="ko-KR" altLang="en-US" dirty="0" err="1"/>
              <a:t>함수율</a:t>
            </a:r>
            <a:r>
              <a:rPr lang="ko-KR" altLang="en-US" dirty="0"/>
              <a:t> 및 착색부의 변화를 관찰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554BE31-0F0B-488E-A2A0-EDB956AB7F34}"/>
              </a:ext>
            </a:extLst>
          </p:cNvPr>
          <p:cNvSpPr/>
          <p:nvPr/>
        </p:nvSpPr>
        <p:spPr>
          <a:xfrm>
            <a:off x="5039586" y="1932033"/>
            <a:ext cx="1989221" cy="6898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dirty="0"/>
              <a:t>실험방법 </a:t>
            </a:r>
            <a:r>
              <a:rPr lang="en-US" altLang="ko-KR" sz="2200" dirty="0"/>
              <a:t>1</a:t>
            </a:r>
            <a:endParaRPr lang="ko-KR" altLang="en-US" sz="22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77C1B06C-AF7A-47DA-80D4-DF77D61A65C7}"/>
              </a:ext>
            </a:extLst>
          </p:cNvPr>
          <p:cNvSpPr/>
          <p:nvPr/>
        </p:nvSpPr>
        <p:spPr>
          <a:xfrm>
            <a:off x="1262666" y="1929689"/>
            <a:ext cx="1989221" cy="6898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dirty="0"/>
              <a:t>설문조사 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07380479-2691-42CF-B9CC-49790B11ED06}"/>
              </a:ext>
            </a:extLst>
          </p:cNvPr>
          <p:cNvSpPr/>
          <p:nvPr/>
        </p:nvSpPr>
        <p:spPr>
          <a:xfrm>
            <a:off x="9029012" y="1932033"/>
            <a:ext cx="1989221" cy="689810"/>
          </a:xfrm>
          <a:prstGeom prst="roundRect">
            <a:avLst/>
          </a:prstGeom>
          <a:solidFill>
            <a:schemeClr val="accent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dirty="0"/>
              <a:t>실험방법 </a:t>
            </a:r>
            <a:r>
              <a:rPr lang="en-US" altLang="ko-KR" sz="2200" dirty="0"/>
              <a:t>2</a:t>
            </a:r>
            <a:endParaRPr lang="ko-KR" altLang="en-US" sz="2200" dirty="0"/>
          </a:p>
        </p:txBody>
      </p:sp>
    </p:spTree>
    <p:extLst>
      <p:ext uri="{BB962C8B-B14F-4D97-AF65-F5344CB8AC3E}">
        <p14:creationId xmlns:p14="http://schemas.microsoft.com/office/powerpoint/2010/main" val="955338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대상 및 방법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41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실험 대상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E926B8BA-2547-4AC5-BDF0-1F0370571D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492051"/>
              </p:ext>
            </p:extLst>
          </p:nvPr>
        </p:nvGraphicFramePr>
        <p:xfrm>
          <a:off x="862151" y="1494946"/>
          <a:ext cx="10487838" cy="4842554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660137">
                  <a:extLst>
                    <a:ext uri="{9D8B030D-6E8A-4147-A177-3AD203B41FA5}">
                      <a16:colId xmlns:a16="http://schemas.microsoft.com/office/drawing/2014/main" val="1634784611"/>
                    </a:ext>
                  </a:extLst>
                </a:gridCol>
                <a:gridCol w="1741452">
                  <a:extLst>
                    <a:ext uri="{9D8B030D-6E8A-4147-A177-3AD203B41FA5}">
                      <a16:colId xmlns:a16="http://schemas.microsoft.com/office/drawing/2014/main" val="1724696391"/>
                    </a:ext>
                  </a:extLst>
                </a:gridCol>
                <a:gridCol w="1808751">
                  <a:extLst>
                    <a:ext uri="{9D8B030D-6E8A-4147-A177-3AD203B41FA5}">
                      <a16:colId xmlns:a16="http://schemas.microsoft.com/office/drawing/2014/main" val="2132018300"/>
                    </a:ext>
                  </a:extLst>
                </a:gridCol>
                <a:gridCol w="1660137">
                  <a:extLst>
                    <a:ext uri="{9D8B030D-6E8A-4147-A177-3AD203B41FA5}">
                      <a16:colId xmlns:a16="http://schemas.microsoft.com/office/drawing/2014/main" val="863154250"/>
                    </a:ext>
                  </a:extLst>
                </a:gridCol>
                <a:gridCol w="1808610">
                  <a:extLst>
                    <a:ext uri="{9D8B030D-6E8A-4147-A177-3AD203B41FA5}">
                      <a16:colId xmlns:a16="http://schemas.microsoft.com/office/drawing/2014/main" val="3488050421"/>
                    </a:ext>
                  </a:extLst>
                </a:gridCol>
                <a:gridCol w="1808751">
                  <a:extLst>
                    <a:ext uri="{9D8B030D-6E8A-4147-A177-3AD203B41FA5}">
                      <a16:colId xmlns:a16="http://schemas.microsoft.com/office/drawing/2014/main" val="2208522954"/>
                    </a:ext>
                  </a:extLst>
                </a:gridCol>
              </a:tblGrid>
              <a:tr h="37070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Contact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Lens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Ⅰ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Contact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Lens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Ⅱ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Contact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Lens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Ⅲ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Contact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Lens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Ⅳ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Contact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Lens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Ⅴ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5141408"/>
                  </a:ext>
                </a:extLst>
              </a:tr>
              <a:tr h="10554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Product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Name</a:t>
                      </a: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Define Vivid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err="1">
                          <a:solidFill>
                            <a:srgbClr val="000000"/>
                          </a:solidFill>
                          <a:effectLst/>
                        </a:rPr>
                        <a:t>Lacelle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Twinkle Brown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err="1">
                          <a:solidFill>
                            <a:srgbClr val="000000"/>
                          </a:solidFill>
                          <a:effectLst/>
                        </a:rPr>
                        <a:t>Clalen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 iris M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Grace brown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Magic eye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Jenny brown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Dali Brown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36791"/>
                  </a:ext>
                </a:extLst>
              </a:tr>
              <a:tr h="75469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Replacement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Schedule</a:t>
                      </a: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2 weeks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1 month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1 month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3 months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3 months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204798"/>
                  </a:ext>
                </a:extLst>
              </a:tr>
              <a:tr h="3907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USAN</a:t>
                      </a: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err="1">
                          <a:solidFill>
                            <a:srgbClr val="000000"/>
                          </a:solidFill>
                          <a:effectLst/>
                        </a:rPr>
                        <a:t>etafilcon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 A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polymacon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err="1">
                          <a:solidFill>
                            <a:srgbClr val="000000"/>
                          </a:solidFill>
                          <a:effectLst/>
                        </a:rPr>
                        <a:t>hioxifilcon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 A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</a:rPr>
                        <a:t>polymacon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err="1">
                          <a:solidFill>
                            <a:srgbClr val="000000"/>
                          </a:solidFill>
                          <a:effectLst/>
                        </a:rPr>
                        <a:t>polymacon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0864603"/>
                  </a:ext>
                </a:extLst>
              </a:tr>
              <a:tr h="75469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Pigmentation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Method</a:t>
                      </a: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Sandwich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Micro 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encapsulation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Dual safety shield layers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N/A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N/A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6436247"/>
                  </a:ext>
                </a:extLst>
              </a:tr>
              <a:tr h="75469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Base Curve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(mm)</a:t>
                      </a: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8.3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8.6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8.6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8.6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8.5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869334"/>
                  </a:ext>
                </a:extLst>
              </a:tr>
              <a:tr h="3907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FDA Group</a:t>
                      </a: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group Ⅳ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group Ⅰ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</a:rPr>
                        <a:t>group Ⅰ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group Ⅰ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group Ⅰ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667244"/>
                  </a:ext>
                </a:extLst>
              </a:tr>
              <a:tr h="37070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UV Class</a:t>
                      </a:r>
                      <a:endParaRPr lang="en-US" sz="1800" b="0" kern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</a:rPr>
                        <a:t>Class 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N/A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</a:rPr>
                        <a:t>Class Ⅰ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</a:rPr>
                        <a:t>N/A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</a:rPr>
                        <a:t>Class 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64146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517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DC67BB-B06B-4E8C-B959-C9DB5B5B2B40}"/>
              </a:ext>
            </a:extLst>
          </p:cNvPr>
          <p:cNvSpPr txBox="1"/>
          <p:nvPr/>
        </p:nvSpPr>
        <p:spPr>
          <a:xfrm>
            <a:off x="565732" y="52049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대상 및 방법</a:t>
            </a:r>
            <a:endParaRPr lang="en-US" altLang="ko-KR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C1B6-AF70-4F75-AD70-3AA7C7DF03B9}"/>
              </a:ext>
            </a:extLst>
          </p:cNvPr>
          <p:cNvSpPr txBox="1"/>
          <p:nvPr/>
        </p:nvSpPr>
        <p:spPr>
          <a:xfrm>
            <a:off x="565732" y="1018383"/>
            <a:ext cx="41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- </a:t>
            </a:r>
            <a:r>
              <a:rPr lang="ko-KR" altLang="en-US" dirty="0"/>
              <a:t>실험 대상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4AB430CB-F41D-4BD8-AC99-CA18BEA8C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354311"/>
              </p:ext>
            </p:extLst>
          </p:nvPr>
        </p:nvGraphicFramePr>
        <p:xfrm>
          <a:off x="1708732" y="2513425"/>
          <a:ext cx="8496902" cy="2500218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2833902">
                  <a:extLst>
                    <a:ext uri="{9D8B030D-6E8A-4147-A177-3AD203B41FA5}">
                      <a16:colId xmlns:a16="http://schemas.microsoft.com/office/drawing/2014/main" val="2213169387"/>
                    </a:ext>
                  </a:extLst>
                </a:gridCol>
                <a:gridCol w="3445550">
                  <a:extLst>
                    <a:ext uri="{9D8B030D-6E8A-4147-A177-3AD203B41FA5}">
                      <a16:colId xmlns:a16="http://schemas.microsoft.com/office/drawing/2014/main" val="4074202439"/>
                    </a:ext>
                  </a:extLst>
                </a:gridCol>
                <a:gridCol w="2217450">
                  <a:extLst>
                    <a:ext uri="{9D8B030D-6E8A-4147-A177-3AD203B41FA5}">
                      <a16:colId xmlns:a16="http://schemas.microsoft.com/office/drawing/2014/main" val="4119419729"/>
                    </a:ext>
                  </a:extLst>
                </a:gridCol>
              </a:tblGrid>
              <a:tr h="9648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50" dirty="0">
                          <a:solidFill>
                            <a:srgbClr val="000000"/>
                          </a:solidFill>
                          <a:effectLst/>
                        </a:rPr>
                        <a:t>Main 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50" dirty="0">
                          <a:solidFill>
                            <a:srgbClr val="000000"/>
                          </a:solidFill>
                          <a:effectLst/>
                        </a:rPr>
                        <a:t>Component</a:t>
                      </a:r>
                      <a:endParaRPr lang="en-US" sz="1800" b="1" kern="0" spc="5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50" dirty="0">
                          <a:solidFill>
                            <a:srgbClr val="000000"/>
                          </a:solidFill>
                          <a:effectLst/>
                        </a:rPr>
                        <a:t>Hydrogen peroxide</a:t>
                      </a:r>
                      <a:endParaRPr lang="en-US" sz="1800" kern="0" spc="5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5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US" sz="1800" kern="0" spc="5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626183"/>
                  </a:ext>
                </a:extLst>
              </a:tr>
              <a:tr h="15353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50" dirty="0">
                          <a:solidFill>
                            <a:srgbClr val="000000"/>
                          </a:solidFill>
                          <a:effectLst/>
                        </a:rPr>
                        <a:t>Other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50" dirty="0">
                          <a:solidFill>
                            <a:srgbClr val="000000"/>
                          </a:solidFill>
                          <a:effectLst/>
                        </a:rPr>
                        <a:t>Components</a:t>
                      </a:r>
                      <a:endParaRPr lang="en-US" sz="1800" b="1" kern="0" spc="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50" dirty="0">
                          <a:solidFill>
                            <a:srgbClr val="000000"/>
                          </a:solidFill>
                          <a:effectLst/>
                        </a:rPr>
                        <a:t>* Additive - phosphonic acid (</a:t>
                      </a:r>
                      <a:r>
                        <a:rPr lang="en-US" sz="1400" kern="0" spc="50" dirty="0" err="1">
                          <a:solidFill>
                            <a:srgbClr val="000000"/>
                          </a:solidFill>
                          <a:effectLst/>
                        </a:rPr>
                        <a:t>stabiliser</a:t>
                      </a:r>
                      <a:r>
                        <a:rPr lang="en-US" sz="1400" kern="0" spc="50" dirty="0">
                          <a:solidFill>
                            <a:srgbClr val="000000"/>
                          </a:solidFill>
                          <a:effectLst/>
                        </a:rPr>
                        <a:t>), sodium chloride, phosphate (buffer system), poloxamer (surfactant), </a:t>
                      </a:r>
                      <a:r>
                        <a:rPr lang="en-US" sz="1400" kern="0" spc="50" dirty="0" err="1">
                          <a:solidFill>
                            <a:srgbClr val="000000"/>
                          </a:solidFill>
                          <a:effectLst/>
                        </a:rPr>
                        <a:t>hydraGlyde</a:t>
                      </a:r>
                      <a:r>
                        <a:rPr lang="en-US" sz="1400" kern="0" spc="50" dirty="0">
                          <a:solidFill>
                            <a:srgbClr val="000000"/>
                          </a:solidFill>
                          <a:effectLst/>
                        </a:rPr>
                        <a:t> moisture matrix, EOBO-21 – </a:t>
                      </a:r>
                      <a:r>
                        <a:rPr lang="en-US" sz="1400" kern="0" spc="50" dirty="0" err="1">
                          <a:solidFill>
                            <a:srgbClr val="000000"/>
                          </a:solidFill>
                          <a:effectLst/>
                        </a:rPr>
                        <a:t>polyoxyethylene-polyoxybutylene</a:t>
                      </a:r>
                      <a:r>
                        <a:rPr lang="en-US" sz="1400" kern="0" spc="50" dirty="0">
                          <a:solidFill>
                            <a:srgbClr val="000000"/>
                          </a:solidFill>
                          <a:effectLst/>
                        </a:rPr>
                        <a:t>, coated disc (AODISC), purified water</a:t>
                      </a:r>
                      <a:endParaRPr lang="en-US" sz="1400" kern="0" spc="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472929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2D9DB662-81C9-4314-A1EF-1B740EF37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087213"/>
              </p:ext>
            </p:extLst>
          </p:nvPr>
        </p:nvGraphicFramePr>
        <p:xfrm>
          <a:off x="1708732" y="2109481"/>
          <a:ext cx="8496902" cy="414846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2833902">
                  <a:extLst>
                    <a:ext uri="{9D8B030D-6E8A-4147-A177-3AD203B41FA5}">
                      <a16:colId xmlns:a16="http://schemas.microsoft.com/office/drawing/2014/main" val="1854277559"/>
                    </a:ext>
                  </a:extLst>
                </a:gridCol>
                <a:gridCol w="3445549">
                  <a:extLst>
                    <a:ext uri="{9D8B030D-6E8A-4147-A177-3AD203B41FA5}">
                      <a16:colId xmlns:a16="http://schemas.microsoft.com/office/drawing/2014/main" val="1904491816"/>
                    </a:ext>
                  </a:extLst>
                </a:gridCol>
                <a:gridCol w="2217451">
                  <a:extLst>
                    <a:ext uri="{9D8B030D-6E8A-4147-A177-3AD203B41FA5}">
                      <a16:colId xmlns:a16="http://schemas.microsoft.com/office/drawing/2014/main" val="24882314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50" dirty="0">
                          <a:solidFill>
                            <a:srgbClr val="000000"/>
                          </a:solidFill>
                          <a:effectLst/>
                        </a:rPr>
                        <a:t>Classification</a:t>
                      </a:r>
                      <a:endParaRPr lang="en-US" sz="1800" b="1" kern="0" spc="5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50" dirty="0">
                          <a:solidFill>
                            <a:srgbClr val="000000"/>
                          </a:solidFill>
                          <a:effectLst/>
                        </a:rPr>
                        <a:t>Chemical name</a:t>
                      </a:r>
                      <a:endParaRPr lang="en-US" sz="1800" b="1" kern="0" spc="5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50" dirty="0">
                          <a:solidFill>
                            <a:srgbClr val="000000"/>
                          </a:solidFill>
                          <a:effectLst/>
                        </a:rPr>
                        <a:t>Content (%)</a:t>
                      </a:r>
                      <a:endParaRPr lang="en-US" sz="1800" b="1" kern="0" spc="5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89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569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11346</TotalTime>
  <Words>1188</Words>
  <Application>Microsoft Office PowerPoint</Application>
  <PresentationFormat>와이드스크린</PresentationFormat>
  <Paragraphs>263</Paragraphs>
  <Slides>22</Slides>
  <Notes>22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굴림</vt:lpstr>
      <vt:lpstr>맑은 고딕</vt:lpstr>
      <vt:lpstr>함초롬바탕</vt:lpstr>
      <vt:lpstr>Arial</vt:lpstr>
      <vt:lpstr>Arial Rounded MT 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동공크기가 멀티포컬콘택트렌즈 착용 시 시력 및 시기능에 미치는 영향</dc:title>
  <dc:creator>홍소희</dc:creator>
  <cp:lastModifiedBy>황소담</cp:lastModifiedBy>
  <cp:revision>322</cp:revision>
  <dcterms:created xsi:type="dcterms:W3CDTF">2018-09-05T07:05:00Z</dcterms:created>
  <dcterms:modified xsi:type="dcterms:W3CDTF">2021-12-01T11:18:51Z</dcterms:modified>
</cp:coreProperties>
</file>