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김 혜지" initials="김혜" lastIdx="1" clrIdx="0">
    <p:extLst>
      <p:ext uri="{19B8F6BF-5375-455C-9EA6-DF929625EA0E}">
        <p15:presenceInfo xmlns:p15="http://schemas.microsoft.com/office/powerpoint/2012/main" userId="3b99b937864b474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E0E3"/>
    <a:srgbClr val="C2D8DC"/>
    <a:srgbClr val="E4EEF0"/>
    <a:srgbClr val="E7F6FF"/>
    <a:srgbClr val="CCECFF"/>
    <a:srgbClr val="F4FFF5"/>
    <a:srgbClr val="22384D"/>
    <a:srgbClr val="6C6254"/>
    <a:srgbClr val="FFC100"/>
    <a:srgbClr val="132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30" d="100"/>
          <a:sy n="30" d="100"/>
        </p:scale>
        <p:origin x="2026" y="-672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혜지" userId="3b99b937864b4746" providerId="LiveId" clId="{A7086C23-1F9F-4CC1-BDEA-EE05D8D640AB}"/>
    <pc:docChg chg="undo custSel modSld">
      <pc:chgData name="김 혜지" userId="3b99b937864b4746" providerId="LiveId" clId="{A7086C23-1F9F-4CC1-BDEA-EE05D8D640AB}" dt="2021-12-01T10:07:13.276" v="265" actId="1076"/>
      <pc:docMkLst>
        <pc:docMk/>
      </pc:docMkLst>
      <pc:sldChg chg="addSp delSp modSp mod">
        <pc:chgData name="김 혜지" userId="3b99b937864b4746" providerId="LiveId" clId="{A7086C23-1F9F-4CC1-BDEA-EE05D8D640AB}" dt="2021-12-01T10:07:13.276" v="265" actId="1076"/>
        <pc:sldMkLst>
          <pc:docMk/>
          <pc:sldMk cId="706235333" sldId="267"/>
        </pc:sldMkLst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2" creationId="{00000000-0000-0000-0000-000000000000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4" creationId="{99933089-4267-014C-B5CB-6FB1176F5CC5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5" creationId="{00000000-0000-0000-0000-000000000000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6" creationId="{908B7893-B25B-704D-8991-4D93B8667672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8" creationId="{DF3ECFC9-BC07-C643-8DC1-93FAD707EF96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10" creationId="{9F158DD6-0D08-F14A-9712-B895C6848514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18" creationId="{8B5B8C36-06EF-4262-90C4-BD1BFB2DBC27}"/>
          </ac:spMkLst>
        </pc:spChg>
        <pc:spChg chg="add del mod">
          <ac:chgData name="김 혜지" userId="3b99b937864b4746" providerId="LiveId" clId="{A7086C23-1F9F-4CC1-BDEA-EE05D8D640AB}" dt="2021-12-01T09:29:25.849" v="12" actId="478"/>
          <ac:spMkLst>
            <pc:docMk/>
            <pc:sldMk cId="706235333" sldId="267"/>
            <ac:spMk id="23" creationId="{0377F045-9E42-4EB8-9609-1EC7DCDBAFDE}"/>
          </ac:spMkLst>
        </pc:spChg>
        <pc:spChg chg="mod">
          <ac:chgData name="김 혜지" userId="3b99b937864b4746" providerId="LiveId" clId="{A7086C23-1F9F-4CC1-BDEA-EE05D8D640AB}" dt="2021-12-01T10:06:33.284" v="258" actId="1076"/>
          <ac:spMkLst>
            <pc:docMk/>
            <pc:sldMk cId="706235333" sldId="267"/>
            <ac:spMk id="25" creationId="{9C510AB0-F81F-974F-8800-BB0FD6BC90CC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27" creationId="{58F0ACEA-ABCC-D14D-817C-F1AEF92D0100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29" creationId="{C8107D12-3FCE-874C-8BC6-4CE087D15BE9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34" creationId="{ABAEE159-ED4D-41A9-8BA3-4E284B5E681E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37" creationId="{0E528AB1-DC43-4337-B1AB-D457EA2C6DC5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38" creationId="{8A462EE7-1999-43E2-8C8C-0E9C074402BB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39" creationId="{BCF4FEBD-46C3-4402-A469-9FBC9D3B0A17}"/>
          </ac:spMkLst>
        </pc:spChg>
        <pc:spChg chg="mod ord">
          <ac:chgData name="김 혜지" userId="3b99b937864b4746" providerId="LiveId" clId="{A7086C23-1F9F-4CC1-BDEA-EE05D8D640AB}" dt="2021-12-01T10:03:23.930" v="224" actId="1036"/>
          <ac:spMkLst>
            <pc:docMk/>
            <pc:sldMk cId="706235333" sldId="267"/>
            <ac:spMk id="46" creationId="{9783A1C0-14C5-4D78-B14C-E4DEB2D7A257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58" creationId="{00000000-0000-0000-0000-000000000000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66" creationId="{00000000-0000-0000-0000-000000000000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153" creationId="{00000000-0000-0000-0000-000000000000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1025" creationId="{00000000-0000-0000-0000-000000000000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1027" creationId="{00000000-0000-0000-0000-000000000000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1029" creationId="{00000000-0000-0000-0000-000000000000}"/>
          </ac:spMkLst>
        </pc:spChg>
        <pc:spChg chg="mod">
          <ac:chgData name="김 혜지" userId="3b99b937864b4746" providerId="LiveId" clId="{A7086C23-1F9F-4CC1-BDEA-EE05D8D640AB}" dt="2021-12-01T09:49:20.316" v="202" actId="2711"/>
          <ac:spMkLst>
            <pc:docMk/>
            <pc:sldMk cId="706235333" sldId="267"/>
            <ac:spMk id="2168" creationId="{00000000-0000-0000-0000-000000000000}"/>
          </ac:spMkLst>
        </pc:spChg>
        <pc:grpChg chg="mod">
          <ac:chgData name="김 혜지" userId="3b99b937864b4746" providerId="LiveId" clId="{A7086C23-1F9F-4CC1-BDEA-EE05D8D640AB}" dt="2021-12-01T09:49:20.316" v="202" actId="2711"/>
          <ac:grpSpMkLst>
            <pc:docMk/>
            <pc:sldMk cId="706235333" sldId="267"/>
            <ac:grpSpMk id="12" creationId="{F8F8CD25-4976-A54A-80A8-04D2AB445846}"/>
          </ac:grpSpMkLst>
        </pc:grpChg>
        <pc:grpChg chg="mod">
          <ac:chgData name="김 혜지" userId="3b99b937864b4746" providerId="LiveId" clId="{A7086C23-1F9F-4CC1-BDEA-EE05D8D640AB}" dt="2021-12-01T09:49:20.316" v="202" actId="2711"/>
          <ac:grpSpMkLst>
            <pc:docMk/>
            <pc:sldMk cId="706235333" sldId="267"/>
            <ac:grpSpMk id="13" creationId="{09544510-645B-F648-87C3-4E9A9E669926}"/>
          </ac:grpSpMkLst>
        </pc:grpChg>
        <pc:grpChg chg="mod">
          <ac:chgData name="김 혜지" userId="3b99b937864b4746" providerId="LiveId" clId="{A7086C23-1F9F-4CC1-BDEA-EE05D8D640AB}" dt="2021-12-01T09:49:20.316" v="202" actId="2711"/>
          <ac:grpSpMkLst>
            <pc:docMk/>
            <pc:sldMk cId="706235333" sldId="267"/>
            <ac:grpSpMk id="14" creationId="{A58C45BB-483C-9A4A-8686-B66EC3AD0F7C}"/>
          </ac:grpSpMkLst>
        </pc:grpChg>
        <pc:grpChg chg="mod">
          <ac:chgData name="김 혜지" userId="3b99b937864b4746" providerId="LiveId" clId="{A7086C23-1F9F-4CC1-BDEA-EE05D8D640AB}" dt="2021-12-01T09:49:20.316" v="202" actId="2711"/>
          <ac:grpSpMkLst>
            <pc:docMk/>
            <pc:sldMk cId="706235333" sldId="267"/>
            <ac:grpSpMk id="15" creationId="{0B98FA39-D31F-B246-A6EA-59DE50495DF4}"/>
          </ac:grpSpMkLst>
        </pc:grpChg>
        <pc:grpChg chg="mod">
          <ac:chgData name="김 혜지" userId="3b99b937864b4746" providerId="LiveId" clId="{A7086C23-1F9F-4CC1-BDEA-EE05D8D640AB}" dt="2021-12-01T09:49:20.316" v="202" actId="2711"/>
          <ac:grpSpMkLst>
            <pc:docMk/>
            <pc:sldMk cId="706235333" sldId="267"/>
            <ac:grpSpMk id="16" creationId="{E3475DE9-28CC-7D4F-A53B-3EEBCC43AFCE}"/>
          </ac:grpSpMkLst>
        </pc:grpChg>
        <pc:grpChg chg="mod">
          <ac:chgData name="김 혜지" userId="3b99b937864b4746" providerId="LiveId" clId="{A7086C23-1F9F-4CC1-BDEA-EE05D8D640AB}" dt="2021-12-01T09:49:20.316" v="202" actId="2711"/>
          <ac:grpSpMkLst>
            <pc:docMk/>
            <pc:sldMk cId="706235333" sldId="267"/>
            <ac:grpSpMk id="17" creationId="{4931802E-97AE-4B4A-AB3C-882461B38A9F}"/>
          </ac:grpSpMkLst>
        </pc:grpChg>
        <pc:graphicFrameChg chg="del mod">
          <ac:chgData name="김 혜지" userId="3b99b937864b4746" providerId="LiveId" clId="{A7086C23-1F9F-4CC1-BDEA-EE05D8D640AB}" dt="2021-12-01T10:02:22.574" v="210" actId="478"/>
          <ac:graphicFrameMkLst>
            <pc:docMk/>
            <pc:sldMk cId="706235333" sldId="267"/>
            <ac:graphicFrameMk id="20" creationId="{88FC3BCD-9F6F-4652-9A15-4735E5FBE8C0}"/>
          </ac:graphicFrameMkLst>
        </pc:graphicFrameChg>
        <pc:graphicFrameChg chg="add del mod modGraphic">
          <ac:chgData name="김 혜지" userId="3b99b937864b4746" providerId="LiveId" clId="{A7086C23-1F9F-4CC1-BDEA-EE05D8D640AB}" dt="2021-12-01T10:06:11.157" v="253" actId="478"/>
          <ac:graphicFrameMkLst>
            <pc:docMk/>
            <pc:sldMk cId="706235333" sldId="267"/>
            <ac:graphicFrameMk id="21" creationId="{41ADBE3E-2CFB-4E81-97E8-FE8C5B9349CE}"/>
          </ac:graphicFrameMkLst>
        </pc:graphicFrameChg>
        <pc:graphicFrameChg chg="del mod">
          <ac:chgData name="김 혜지" userId="3b99b937864b4746" providerId="LiveId" clId="{A7086C23-1F9F-4CC1-BDEA-EE05D8D640AB}" dt="2021-12-01T10:02:21.581" v="209" actId="478"/>
          <ac:graphicFrameMkLst>
            <pc:docMk/>
            <pc:sldMk cId="706235333" sldId="267"/>
            <ac:graphicFrameMk id="40" creationId="{B1E5A505-27AF-4185-8F39-A74998CFC50F}"/>
          </ac:graphicFrameMkLst>
        </pc:graphicFrameChg>
        <pc:graphicFrameChg chg="del mod">
          <ac:chgData name="김 혜지" userId="3b99b937864b4746" providerId="LiveId" clId="{A7086C23-1F9F-4CC1-BDEA-EE05D8D640AB}" dt="2021-12-01T10:02:23.834" v="211" actId="478"/>
          <ac:graphicFrameMkLst>
            <pc:docMk/>
            <pc:sldMk cId="706235333" sldId="267"/>
            <ac:graphicFrameMk id="41" creationId="{F41C79A5-64C9-4E33-863F-9AEF32308E07}"/>
          </ac:graphicFrameMkLst>
        </pc:graphicFrameChg>
        <pc:graphicFrameChg chg="del mod">
          <ac:chgData name="김 혜지" userId="3b99b937864b4746" providerId="LiveId" clId="{A7086C23-1F9F-4CC1-BDEA-EE05D8D640AB}" dt="2021-12-01T10:02:25.121" v="212" actId="478"/>
          <ac:graphicFrameMkLst>
            <pc:docMk/>
            <pc:sldMk cId="706235333" sldId="267"/>
            <ac:graphicFrameMk id="44" creationId="{B38A5483-D78F-40F6-8647-3CD660691A03}"/>
          </ac:graphicFrameMkLst>
        </pc:graphicFrameChg>
        <pc:picChg chg="add mod modCrop">
          <ac:chgData name="김 혜지" userId="3b99b937864b4746" providerId="LiveId" clId="{A7086C23-1F9F-4CC1-BDEA-EE05D8D640AB}" dt="2021-12-01T10:03:11.652" v="223" actId="1076"/>
          <ac:picMkLst>
            <pc:docMk/>
            <pc:sldMk cId="706235333" sldId="267"/>
            <ac:picMk id="19" creationId="{205F935F-8A0D-4679-BFFB-E99DE85E5D64}"/>
          </ac:picMkLst>
        </pc:picChg>
        <pc:picChg chg="mod">
          <ac:chgData name="김 혜지" userId="3b99b937864b4746" providerId="LiveId" clId="{A7086C23-1F9F-4CC1-BDEA-EE05D8D640AB}" dt="2021-12-01T09:49:20.316" v="202" actId="2711"/>
          <ac:picMkLst>
            <pc:docMk/>
            <pc:sldMk cId="706235333" sldId="267"/>
            <ac:picMk id="22" creationId="{DB39E330-D165-B34A-A1E9-97793A388C41}"/>
          </ac:picMkLst>
        </pc:picChg>
        <pc:picChg chg="add del mod modCrop">
          <ac:chgData name="김 혜지" userId="3b99b937864b4746" providerId="LiveId" clId="{A7086C23-1F9F-4CC1-BDEA-EE05D8D640AB}" dt="2021-12-01T10:05:22.103" v="249" actId="22"/>
          <ac:picMkLst>
            <pc:docMk/>
            <pc:sldMk cId="706235333" sldId="267"/>
            <ac:picMk id="24" creationId="{8F37AFEA-50C5-432A-ADC3-16D82E996D56}"/>
          </ac:picMkLst>
        </pc:picChg>
        <pc:picChg chg="add mod modCrop">
          <ac:chgData name="김 혜지" userId="3b99b937864b4746" providerId="LiveId" clId="{A7086C23-1F9F-4CC1-BDEA-EE05D8D640AB}" dt="2021-12-01T10:07:13.276" v="265" actId="1076"/>
          <ac:picMkLst>
            <pc:docMk/>
            <pc:sldMk cId="706235333" sldId="267"/>
            <ac:picMk id="30" creationId="{7D46202F-D0C2-4751-81C4-6242DE1EBAB7}"/>
          </ac:picMkLst>
        </pc:picChg>
        <pc:picChg chg="mod">
          <ac:chgData name="김 혜지" userId="3b99b937864b4746" providerId="LiveId" clId="{A7086C23-1F9F-4CC1-BDEA-EE05D8D640AB}" dt="2021-12-01T09:49:20.316" v="202" actId="2711"/>
          <ac:picMkLst>
            <pc:docMk/>
            <pc:sldMk cId="706235333" sldId="267"/>
            <ac:picMk id="32" creationId="{1DE5FD63-B5CE-4FFA-8052-84BE92D4698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1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8A462EE7-1999-43E2-8C8C-0E9C074402BB}"/>
              </a:ext>
            </a:extLst>
          </p:cNvPr>
          <p:cNvSpPr/>
          <p:nvPr/>
        </p:nvSpPr>
        <p:spPr bwMode="auto">
          <a:xfrm>
            <a:off x="11128311" y="26707572"/>
            <a:ext cx="9811274" cy="4431698"/>
          </a:xfrm>
          <a:prstGeom prst="roundRect">
            <a:avLst/>
          </a:prstGeom>
          <a:solidFill>
            <a:srgbClr val="E4EE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BCF4FEBD-46C3-4402-A469-9FBC9D3B0A17}"/>
              </a:ext>
            </a:extLst>
          </p:cNvPr>
          <p:cNvSpPr/>
          <p:nvPr/>
        </p:nvSpPr>
        <p:spPr bwMode="auto">
          <a:xfrm>
            <a:off x="605214" y="26802098"/>
            <a:ext cx="9993040" cy="4337171"/>
          </a:xfrm>
          <a:prstGeom prst="roundRect">
            <a:avLst/>
          </a:prstGeom>
          <a:solidFill>
            <a:srgbClr val="E4EE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0E528AB1-DC43-4337-B1AB-D457EA2C6DC5}"/>
              </a:ext>
            </a:extLst>
          </p:cNvPr>
          <p:cNvSpPr/>
          <p:nvPr/>
        </p:nvSpPr>
        <p:spPr bwMode="auto">
          <a:xfrm>
            <a:off x="504206" y="13434222"/>
            <a:ext cx="20657861" cy="12621602"/>
          </a:xfrm>
          <a:prstGeom prst="roundRect">
            <a:avLst/>
          </a:prstGeom>
          <a:solidFill>
            <a:srgbClr val="E4EE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ABAEE159-ED4D-41A9-8BA3-4E284B5E681E}"/>
              </a:ext>
            </a:extLst>
          </p:cNvPr>
          <p:cNvSpPr/>
          <p:nvPr/>
        </p:nvSpPr>
        <p:spPr bwMode="auto">
          <a:xfrm>
            <a:off x="7603945" y="5809992"/>
            <a:ext cx="13422541" cy="6542193"/>
          </a:xfrm>
          <a:prstGeom prst="roundRect">
            <a:avLst/>
          </a:prstGeom>
          <a:solidFill>
            <a:srgbClr val="E4EE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8B5B8C36-06EF-4262-90C4-BD1BFB2DBC27}"/>
              </a:ext>
            </a:extLst>
          </p:cNvPr>
          <p:cNvSpPr/>
          <p:nvPr/>
        </p:nvSpPr>
        <p:spPr bwMode="auto">
          <a:xfrm>
            <a:off x="481428" y="5832872"/>
            <a:ext cx="6863015" cy="6556945"/>
          </a:xfrm>
          <a:prstGeom prst="roundRect">
            <a:avLst/>
          </a:prstGeom>
          <a:solidFill>
            <a:srgbClr val="E4EE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5400" b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더블네트워크를 이룬 다공성 콘택트렌즈에서</a:t>
            </a:r>
            <a:endParaRPr lang="en-US" altLang="ko-KR" sz="5400" b="1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defTabSz="3089186"/>
            <a:r>
              <a:rPr lang="ko-KR" altLang="en-US" sz="5400" b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금속이온이 물리적 특성에 미치는 영향</a:t>
            </a:r>
            <a:endParaRPr lang="en-US" altLang="ko-KR" sz="5400" b="1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defTabSz="3089186"/>
            <a:endParaRPr lang="en-US" altLang="ko-KR" sz="1200" b="1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defTabSz="3089186"/>
            <a:r>
              <a:rPr lang="ko-KR" altLang="en-US" sz="4000" b="1" u="sng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김혜지</a:t>
            </a:r>
            <a:r>
              <a:rPr lang="ko-KR" altLang="en-US" sz="4000" b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∙ 안희경</a:t>
            </a:r>
            <a:r>
              <a:rPr lang="ko-KR" altLang="en-US" sz="4000" b="1" baseline="3000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4000" b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∙ 이현미 </a:t>
            </a:r>
            <a:endParaRPr lang="en-US" altLang="ko-KR" sz="4000" b="1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defTabSz="3089186"/>
            <a:endParaRPr lang="en-US" altLang="ko-KR" sz="2000" b="1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defTabSz="3084552"/>
            <a:r>
              <a:rPr lang="ko-KR" altLang="en-US" sz="3600" b="1" err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대구가톨릭대학교</a:t>
            </a:r>
            <a:r>
              <a:rPr lang="ko-KR" altLang="en-US" sz="3600" b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4"/>
            <a:ext cx="6863015" cy="7368312"/>
            <a:chOff x="482172" y="5050192"/>
            <a:chExt cx="6873606" cy="6542539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7"/>
              <a:ext cx="6873606" cy="615302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746904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INTRODUCTION</a:t>
              </a:r>
              <a:endParaRPr lang="ko-KR" altLang="en-US" sz="3994" b="1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778262" y="6362450"/>
              <a:ext cx="6577515" cy="5044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34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하이드로겔</a:t>
              </a:r>
              <a:r>
                <a:rPr lang="ko-KR" altLang="en-US" sz="34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34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모노머에</a:t>
              </a:r>
              <a:r>
                <a:rPr lang="ko-KR" altLang="en-US" sz="34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발포제를 첨가하여 함수율과 </a:t>
              </a:r>
              <a:r>
                <a:rPr lang="ko-KR" altLang="en-US" sz="34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산소투과도가</a:t>
              </a:r>
              <a:r>
                <a:rPr lang="ko-KR" altLang="en-US" sz="34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우수한 다공성 콘택트렌즈를 제작하였고 </a:t>
              </a:r>
              <a:r>
                <a:rPr lang="ko-KR" altLang="en-US" sz="34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카라기난과</a:t>
              </a:r>
              <a:r>
                <a:rPr lang="ko-KR" altLang="en-US" sz="34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금속이온 </a:t>
              </a:r>
              <a:r>
                <a:rPr lang="en-US" altLang="ko-KR" sz="34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Ca</a:t>
              </a:r>
              <a:r>
                <a:rPr lang="en-US" altLang="ko-KR" sz="3400" kern="0" spc="0" baseline="3000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2+</a:t>
              </a:r>
              <a:r>
                <a:rPr lang="ko-KR" altLang="en-US" sz="34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와 </a:t>
              </a:r>
              <a:r>
                <a:rPr lang="en-US" altLang="ko-KR" sz="34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K</a:t>
              </a:r>
              <a:r>
                <a:rPr lang="en-US" altLang="ko-KR" sz="3400" kern="0" spc="0" baseline="3000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+</a:t>
              </a:r>
              <a:r>
                <a:rPr lang="ko-KR" altLang="en-US" sz="34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을 사용하여 </a:t>
              </a:r>
              <a:r>
                <a:rPr lang="ko-KR" altLang="en-US" sz="34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더블네트워크 함으로써 다공성 콘택트렌즈의 단점인 기계적 성질을 향상시키고자 하였다</a:t>
              </a:r>
              <a:r>
                <a:rPr lang="en-US" altLang="ko-KR" sz="34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endParaRPr lang="en-US" sz="340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1524"/>
            <a:ext cx="13532353" cy="7471442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METHODS</a:t>
              </a:r>
              <a:endParaRPr lang="ko-KR" altLang="en-US" sz="3994" b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92252" y="5989279"/>
              <a:ext cx="13082858" cy="3646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다공성 콘택트렌즈를 제조하기 위해서 </a:t>
              </a:r>
              <a:r>
                <a:rPr lang="ko-KR" altLang="en-US" sz="33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단량체인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HEMA, MAA, NVP, Styrene, MPC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와 기포 형성제인 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Sodium </a:t>
              </a:r>
              <a:r>
                <a:rPr lang="en-US" altLang="ko-KR" sz="33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Cabonate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(SC)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사용하고 고분자 중합을 위한 개시제는 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AIBN, 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교차결합제는 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EGDMA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사용하였다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콘택트렌즈 성능 향상을 위해 </a:t>
              </a:r>
              <a:r>
                <a:rPr lang="ko-KR" altLang="en-US" sz="33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카라기난을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사용하여 </a:t>
              </a:r>
              <a:r>
                <a:rPr lang="ko-KR" altLang="en-US" sz="33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상호침투가교법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(IPN)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을 통한 더블네트워크를 하였으며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금속 이온으로 </a:t>
              </a:r>
              <a:r>
                <a:rPr lang="en-US" altLang="ko-KR" sz="33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Ca</a:t>
              </a:r>
              <a:r>
                <a:rPr lang="en-US" altLang="ko-KR" sz="3300" kern="0" spc="0" baseline="3000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2+</a:t>
              </a:r>
              <a:r>
                <a:rPr lang="ko-KR" altLang="en-US" sz="33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와 </a:t>
              </a:r>
              <a:r>
                <a:rPr lang="en-US" altLang="ko-KR" sz="33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K</a:t>
              </a:r>
              <a:r>
                <a:rPr lang="en-US" altLang="ko-KR" sz="3300" kern="0" spc="0" baseline="3000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+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을 사용하였다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콘택트렌즈 성능 평가를 위하여 </a:t>
              </a:r>
              <a:r>
                <a:rPr lang="ko-KR" altLang="en-US" sz="33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함수율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3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접촉각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압축강도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3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광투과율을</a:t>
              </a:r>
              <a:r>
                <a:rPr lang="ko-KR" altLang="en-US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측정하여 비교하였다</a:t>
              </a:r>
              <a:r>
                <a:rPr lang="en-US" altLang="ko-KR" sz="33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2725656"/>
            <a:ext cx="20588315" cy="13881780"/>
            <a:chOff x="507976" y="11821109"/>
            <a:chExt cx="20620087" cy="12473571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RESULTS</a:t>
              </a:r>
              <a:endParaRPr lang="ko-KR" altLang="en-US" sz="3994" b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775815" y="21673862"/>
              <a:ext cx="20254075" cy="2620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31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광투과율은</a:t>
              </a:r>
              <a:r>
                <a:rPr lang="ko-KR" altLang="en-US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모두 </a:t>
              </a:r>
              <a:r>
                <a:rPr lang="en-US" altLang="ko-KR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88% </a:t>
              </a:r>
              <a:r>
                <a:rPr lang="ko-KR" altLang="en-US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이상으로 나왔으며</a:t>
              </a:r>
              <a:r>
                <a:rPr lang="en-US" altLang="ko-KR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다공성 콘택트 렌즈인 </a:t>
              </a:r>
              <a:r>
                <a:rPr lang="en-US" altLang="ko-KR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por</a:t>
              </a:r>
              <a:r>
                <a:rPr lang="ko-KR" altLang="en-US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렌즈는 </a:t>
              </a:r>
              <a:r>
                <a:rPr lang="en-US" altLang="ko-KR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base</a:t>
              </a:r>
              <a:r>
                <a:rPr lang="ko-KR" altLang="en-US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렌즈보다 함수율과 습윤성이 매우 증가하였으나 압축강도는 감소하였다</a:t>
              </a:r>
              <a:r>
                <a:rPr lang="en-US" altLang="ko-KR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31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카라기난으로</a:t>
              </a:r>
              <a:r>
                <a:rPr lang="ko-KR" altLang="en-US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IPN</a:t>
              </a:r>
              <a:r>
                <a:rPr lang="ko-KR" altLang="en-US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을 진행한 </a:t>
              </a:r>
              <a:r>
                <a:rPr lang="en-US" altLang="ko-KR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por-C</a:t>
              </a:r>
              <a:r>
                <a:rPr lang="ko-KR" altLang="en-US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렌즈는 함수율은 감소하였으나 습윤성은 향상 되었다</a:t>
              </a:r>
              <a:r>
                <a:rPr lang="en-US" altLang="ko-KR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r>
                <a:rPr lang="ko-KR" altLang="en-US" sz="31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금속이온인 </a:t>
              </a:r>
              <a:r>
                <a:rPr lang="en-US" altLang="ko-KR" sz="31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Ca</a:t>
              </a:r>
              <a:r>
                <a:rPr lang="en-US" altLang="ko-KR" sz="3100" kern="0" spc="0" baseline="3000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2+</a:t>
              </a:r>
              <a:r>
                <a:rPr lang="ko-KR" altLang="en-US" sz="31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와 </a:t>
              </a:r>
              <a:r>
                <a:rPr lang="en-US" altLang="ko-KR" sz="31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K</a:t>
              </a:r>
              <a:r>
                <a:rPr lang="en-US" altLang="ko-KR" sz="3100" kern="0" spc="0" baseline="3000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+</a:t>
              </a:r>
              <a:r>
                <a:rPr lang="ko-KR" altLang="en-US" sz="31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를 </a:t>
              </a:r>
              <a:r>
                <a:rPr lang="ko-KR" altLang="en-US" sz="32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추가한 렌즈에서는 인장강도가 향상됨을 확인하였다</a:t>
              </a:r>
              <a:r>
                <a:rPr lang="en-US" altLang="ko-KR" sz="3200" kern="0" spc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en-US" altLang="ko-KR" sz="310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sz="310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sz="310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6243517"/>
            <a:ext cx="10116825" cy="5120539"/>
            <a:chOff x="482172" y="24249101"/>
            <a:chExt cx="10132437" cy="722141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1014679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778262" y="25524360"/>
              <a:ext cx="9624066" cy="59461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ko-KR" altLang="en-US" sz="35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발포제를 첨가한 다공성 콘택트렌즈에 </a:t>
              </a:r>
              <a:r>
                <a:rPr lang="ko-KR" altLang="en-US" sz="350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카라기난으로</a:t>
              </a:r>
              <a:r>
                <a:rPr lang="ko-KR" altLang="en-US" sz="35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더블네트워크 함으로써 물리적 성질이 향상되었으며</a:t>
              </a:r>
              <a:r>
                <a:rPr lang="en-US" altLang="ko-KR" sz="35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5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금속이온을 첨부함으로써 다공성 콘택트렌즈의 단점인 기계적 성질이 향상되었음을 확인할 수 있었다</a:t>
              </a:r>
              <a:r>
                <a:rPr lang="en-US" altLang="ko-KR" sz="35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en-US" sz="350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30000"/>
                </a:lnSpc>
              </a:pPr>
              <a:endParaRPr lang="en-US" sz="350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6235483"/>
            <a:ext cx="10117506" cy="5065192"/>
            <a:chOff x="10992132" y="24249101"/>
            <a:chExt cx="10133119" cy="714336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1042252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193986" y="25801324"/>
              <a:ext cx="9624066" cy="5591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796">
                  <a:latin typeface="맑은 고딕" panose="020B0503020000020004" pitchFamily="50" charset="-127"/>
                  <a:ea typeface="맑은 고딕" panose="020B0503020000020004" pitchFamily="50" charset="-127"/>
                </a:rPr>
                <a:t>[1]</a:t>
              </a:r>
              <a:r>
                <a:rPr lang="ko-KR" altLang="en-US" sz="2796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96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Necas</a:t>
              </a:r>
              <a:r>
                <a:rPr lang="en-US" altLang="ko-KR" sz="2796">
                  <a:latin typeface="맑은 고딕" panose="020B0503020000020004" pitchFamily="50" charset="-127"/>
                  <a:ea typeface="맑은 고딕" panose="020B0503020000020004" pitchFamily="50" charset="-127"/>
                </a:rPr>
                <a:t> J, </a:t>
              </a:r>
              <a:r>
                <a:rPr lang="en-US" altLang="ko-KR" sz="2796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Bartosikova</a:t>
              </a:r>
              <a:r>
                <a:rPr lang="en-US" altLang="ko-KR" sz="2796">
                  <a:latin typeface="맑은 고딕" panose="020B0503020000020004" pitchFamily="50" charset="-127"/>
                  <a:ea typeface="맑은 고딕" panose="020B0503020000020004" pitchFamily="50" charset="-127"/>
                </a:rPr>
                <a:t> L. </a:t>
              </a:r>
              <a:r>
                <a:rPr lang="en-US" altLang="ko-KR" sz="2796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Veterinarni</a:t>
              </a:r>
              <a:r>
                <a:rPr lang="en-US" altLang="ko-KR" sz="2796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796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medicina</a:t>
              </a:r>
              <a:r>
                <a:rPr lang="en-US" altLang="ko-KR" sz="2796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2013;58(4):187-205.</a:t>
              </a:r>
            </a:p>
            <a:p>
              <a:r>
                <a:rPr lang="en-US" altLang="ko-KR" sz="2796">
                  <a:latin typeface="맑은 고딕" panose="020B0503020000020004" pitchFamily="50" charset="-127"/>
                  <a:ea typeface="맑은 고딕" panose="020B0503020000020004" pitchFamily="50" charset="-127"/>
                </a:rPr>
                <a:t>[2] Norton IT, Goodall DM, Morris ER, &amp; Rees DA. Faraday Transactions 1: Physical Chemistry in Condensed Phases. 1983;79(10):2489-2500</a:t>
              </a:r>
            </a:p>
            <a:p>
              <a:r>
                <a:rPr lang="en-US" altLang="ko-KR" sz="2796">
                  <a:latin typeface="맑은 고딕" panose="020B0503020000020004" pitchFamily="50" charset="-127"/>
                  <a:ea typeface="맑은 고딕" panose="020B0503020000020004" pitchFamily="50" charset="-127"/>
                </a:rPr>
                <a:t>[3] Zhao Y, Kang J, &amp; Tan T. Polymer. 2006:47(22):7702-7710.</a:t>
              </a:r>
            </a:p>
            <a:p>
              <a:endParaRPr lang="en-US" sz="2796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796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32" name="Picture 11" descr="C:\Users\배주현\Desktop\%B4뱸%B0%A1%C5縯%B4%EB%C7б%B3_%B7ΰ%ED1.jpg">
            <a:extLst>
              <a:ext uri="{FF2B5EF4-FFF2-40B4-BE49-F238E27FC236}">
                <a16:creationId xmlns:a16="http://schemas.microsoft.com/office/drawing/2014/main" id="{1DE5FD63-B5CE-4FFA-8052-84BE92D46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0721" y="957714"/>
            <a:ext cx="3231478" cy="309396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205F935F-8A0D-4679-BFFB-E99DE85E5D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075" t="24752" r="9444" b="15000"/>
          <a:stretch/>
        </p:blipFill>
        <p:spPr>
          <a:xfrm>
            <a:off x="2061812" y="13838219"/>
            <a:ext cx="18132997" cy="8718954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9783A1C0-14C5-4D78-B14C-E4DEB2D7A257}"/>
              </a:ext>
            </a:extLst>
          </p:cNvPr>
          <p:cNvSpPr txBox="1"/>
          <p:nvPr/>
        </p:nvSpPr>
        <p:spPr>
          <a:xfrm>
            <a:off x="3400252" y="22481497"/>
            <a:ext cx="17029797" cy="1857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altLang="ko-KR" sz="2450" b="1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Nomenclature) Base</a:t>
            </a:r>
            <a:r>
              <a:rPr lang="en-US" altLang="ko-KR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기본 </a:t>
            </a:r>
            <a:r>
              <a:rPr lang="ko-KR" altLang="en-US" sz="2450" kern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하이드로겔</a:t>
            </a:r>
            <a:r>
              <a:rPr lang="ko-KR" altLang="en-US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2450" b="1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por</a:t>
            </a:r>
            <a:r>
              <a:rPr lang="en-US" altLang="ko-KR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다공성 콘택트렌즈  </a:t>
            </a:r>
            <a:r>
              <a:rPr lang="en-US" altLang="ko-KR" sz="2450" b="1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por-C</a:t>
            </a:r>
            <a:r>
              <a:rPr lang="en-US" altLang="ko-KR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다공성 콘택트렌즈를 </a:t>
            </a:r>
            <a:r>
              <a:rPr lang="ko-KR" altLang="en-US" sz="2450" kern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카라기난에</a:t>
            </a:r>
            <a:r>
              <a:rPr lang="ko-KR" altLang="en-US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IPN</a:t>
            </a:r>
            <a:r>
              <a:rPr lang="ko-KR" altLang="en-US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endParaRPr lang="en-US" altLang="ko-KR" sz="2450" kern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    </a:t>
            </a:r>
            <a:r>
              <a:rPr lang="en-US" altLang="ko-KR" sz="2450" b="1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por-</a:t>
            </a:r>
            <a:r>
              <a:rPr lang="en-US" altLang="ko-KR" sz="2450" b="1" kern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CCa</a:t>
            </a:r>
            <a:r>
              <a:rPr lang="en-US" altLang="ko-KR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por-C</a:t>
            </a:r>
            <a:r>
              <a:rPr lang="ko-KR" altLang="en-US" sz="2450" ker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 </a:t>
            </a:r>
            <a:r>
              <a:rPr lang="en-US" altLang="ko-KR" sz="2450" kern="0" spc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Ca</a:t>
            </a:r>
            <a:r>
              <a:rPr lang="en-US" altLang="ko-KR" sz="2450" kern="0" spc="0" baseline="300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 </a:t>
            </a:r>
            <a:r>
              <a:rPr lang="ko-KR" altLang="en-US" sz="24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추가  </a:t>
            </a:r>
            <a:r>
              <a:rPr lang="en-US" altLang="ko-KR" sz="2450" b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por-CK</a:t>
            </a:r>
            <a:r>
              <a:rPr lang="en-US" altLang="ko-KR" sz="24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por-C</a:t>
            </a:r>
            <a:r>
              <a:rPr lang="ko-KR" altLang="en-US" sz="24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 </a:t>
            </a:r>
            <a:r>
              <a:rPr lang="en-US" altLang="ko-KR" sz="2450" kern="0" spc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K</a:t>
            </a:r>
            <a:r>
              <a:rPr lang="en-US" altLang="ko-KR" sz="2450" kern="0" spc="0" baseline="300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r>
              <a:rPr lang="ko-KR" altLang="en-US" sz="24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추가</a:t>
            </a:r>
            <a:endParaRPr lang="en-US" altLang="ko-KR" sz="2450" kern="0" spc="0" baseline="30000">
              <a:solidFill>
                <a:schemeClr val="tx1">
                  <a:lumMod val="75000"/>
                  <a:lumOff val="25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endParaRPr lang="en-US" sz="245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endParaRPr lang="en-US" sz="245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0" name="그림 29">
            <a:extLst>
              <a:ext uri="{FF2B5EF4-FFF2-40B4-BE49-F238E27FC236}">
                <a16:creationId xmlns:a16="http://schemas.microsoft.com/office/drawing/2014/main" id="{7D46202F-D0C2-4751-81C4-6242DE1EBAB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343" t="43931" r="6753" b="39287"/>
          <a:stretch/>
        </p:blipFill>
        <p:spPr>
          <a:xfrm>
            <a:off x="8343170" y="10540040"/>
            <a:ext cx="11881320" cy="162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3533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2668</TotalTime>
  <Words>292</Words>
  <Application>Microsoft Office PowerPoint</Application>
  <PresentationFormat>사용자 지정</PresentationFormat>
  <Paragraphs>22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굴림</vt:lpstr>
      <vt:lpstr>맑은 고딕</vt:lpstr>
      <vt:lpstr>Wingdings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김 혜지</cp:lastModifiedBy>
  <cp:revision>220</cp:revision>
  <dcterms:created xsi:type="dcterms:W3CDTF">2007-11-27T23:16:29Z</dcterms:created>
  <dcterms:modified xsi:type="dcterms:W3CDTF">2021-12-01T10:07:26Z</dcterms:modified>
</cp:coreProperties>
</file>