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6A00"/>
    <a:srgbClr val="22384D"/>
    <a:srgbClr val="6C6254"/>
    <a:srgbClr val="FFC100"/>
    <a:srgbClr val="13204E"/>
    <a:srgbClr val="002E58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3" d="100"/>
          <a:sy n="33" d="100"/>
        </p:scale>
        <p:origin x="1145" y="-6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광투과율에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영향을 미치는 광학 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안경렌즈 변수 고찰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김범준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김범각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강수현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장재영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강현구 ∙ 박상일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 </a:t>
            </a:r>
            <a:endParaRPr lang="en-US" altLang="ko-KR" sz="4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가톨릭관동대학교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2"/>
            <a:ext cx="6866878" cy="658151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546340" y="6081449"/>
            <a:ext cx="6577515" cy="554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빛은 굴절률이 다른 매질을 통과할 때 매질의 경계면에서 빛이 반사하거나 흡수되어 투과율이 감소한다</a:t>
            </a:r>
            <a:r>
              <a:rPr lang="en-US" altLang="ko-KR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안경렌즈의 다양한 변수는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변화에 영향을 미치게 된다</a:t>
            </a:r>
            <a:r>
              <a:rPr lang="en-US" altLang="ko-KR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본 연구에서는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변화에 영향을 미치는 렌즈의 변수를 다르게 하여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광투과율의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차이를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알아보고자하였다</a:t>
            </a:r>
            <a:r>
              <a:rPr lang="en-US" altLang="ko-KR" sz="28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sz="28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383282" y="12418785"/>
            <a:ext cx="6866878" cy="12106370"/>
            <a:chOff x="491883" y="11481200"/>
            <a:chExt cx="6866878" cy="1288964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1985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실험에 사용한 렌즈의 변수는 굴절률이 다른 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종류의 렌즈 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(NMS: CHEMI, 1.56, SP), (NHS: CHEMI, 1.60, SP), (BMS: VISPARO, </a:t>
              </a:r>
              <a:r>
                <a:rPr lang="en-US" altLang="ko-KR" sz="29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Proshield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UV, 1.56, SP), (BHS: VISPARO, </a:t>
              </a:r>
              <a:r>
                <a:rPr lang="en-US" altLang="ko-KR" sz="29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Proshield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UV, 1.60, SP), (NUA: CHEMI, ZEUS 1.67 AS) 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사용 하였으며 </a:t>
              </a:r>
              <a:r>
                <a:rPr lang="ko-KR" altLang="en-US" sz="29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광투과율은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9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분광측색계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(CM-3600A, KONICA MINOLTA, Japan)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이용하여 안경렌즈에 따라 각각 </a:t>
              </a:r>
              <a:r>
                <a:rPr lang="ko-KR" altLang="en-US" sz="29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(-6.00D, -3.00D, 0D, +3.00D) 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과 경사각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(0°, 6°, 12°, 18°, 24°) 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다르게 측정하였으며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투과율의 분석은 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spectra magic(NX, KONICA MINOLTA, Japan)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을 이용하여 분석하였다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 시료는 각각 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9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회씩</a:t>
              </a:r>
              <a:r>
                <a:rPr lang="ko-KR" altLang="en-US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측정하였다</a:t>
              </a:r>
              <a:r>
                <a:rPr lang="en-US" altLang="ko-KR" sz="29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9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89273" y="25149969"/>
              <a:ext cx="6546009" cy="4678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안경렌즈의 변수에 따라 </a:t>
              </a:r>
              <a:r>
                <a:rPr lang="ko-KR" altLang="en-US" sz="30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광투과율은</a:t>
              </a:r>
              <a:r>
                <a:rPr lang="ko-KR" altLang="en-US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부분 감소하는 경향을 보였지만 큰 상관관계를 보이지 않았다</a:t>
              </a:r>
              <a:r>
                <a:rPr lang="en-US" altLang="ko-KR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하지만</a:t>
              </a:r>
              <a:r>
                <a:rPr lang="en-US" altLang="ko-KR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모든 렌즈에서 경사각의 증가에 따라 투과율의 감소가 나타나는 것을 확인할 수 있었다</a:t>
              </a:r>
              <a:r>
                <a:rPr lang="en-US" altLang="ko-KR" sz="30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12741" y="25502687"/>
            <a:ext cx="1313564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3413" marR="0" lvl="0" indent="-633413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[1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] H Lee, JM Ha, YJ Jang, S Park. A Study on the Change in Color Recognition according to the Change in Illuminance when Wearing Tinted-Glasses. Korean J. Vis. Sci. 2020; 25(4):349-355.</a:t>
            </a:r>
          </a:p>
          <a:p>
            <a:pPr marL="539750" marR="0" lvl="0" indent="-53975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[2] UL </a:t>
            </a:r>
            <a:r>
              <a:rPr kumimoji="1" lang="en-US" altLang="ko-K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Osaugwu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, KC Ogbuehi. UV–vis light transmittance through tinted contact lenses and the effect of color on values. Contact Lens Anterior Eye. 2014; 37:136-143</a:t>
            </a:r>
          </a:p>
          <a:p>
            <a:pPr marL="539750" marR="0" lvl="0" indent="-53975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[3] T </a:t>
            </a:r>
            <a:r>
              <a:rPr kumimoji="1" lang="en-US" altLang="ko-K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Ozdemir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, A </a:t>
            </a:r>
            <a:r>
              <a:rPr kumimoji="1" lang="en-US" altLang="ko-K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Saglam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, FB </a:t>
            </a:r>
            <a:r>
              <a:rPr kumimoji="1" lang="en-US" altLang="ko-K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Ozdemir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, AÜ </a:t>
            </a:r>
            <a:r>
              <a:rPr kumimoji="1" lang="en-US" altLang="ko-K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Keskiner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. The evaluation of spectral transmittance of optical eye-lenses. </a:t>
            </a:r>
            <a:r>
              <a:rPr kumimoji="1" lang="en-US" altLang="ko-K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Optik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. 2016; 127:2062-2068</a:t>
            </a:r>
            <a:endParaRPr kumimoji="1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8FF5F51-0EE3-433F-91BF-C9926C5B751E}"/>
              </a:ext>
            </a:extLst>
          </p:cNvPr>
          <p:cNvSpPr/>
          <p:nvPr/>
        </p:nvSpPr>
        <p:spPr>
          <a:xfrm>
            <a:off x="7644584" y="19243134"/>
            <a:ext cx="643725" cy="8429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w="med" len="med"/>
            <a:tailEnd w="med" len="med"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algn="just" defTabSz="3086100">
              <a:lnSpc>
                <a:spcPct val="150000"/>
              </a:lnSpc>
              <a:defRPr/>
            </a:pPr>
            <a:r>
              <a:rPr kumimoji="1" lang="en-US" altLang="ko-KR" sz="2400" b="1" i="0" u="none" strike="noStrike" cap="none" normalizeH="0" baseline="0" dirty="0">
                <a:solidFill>
                  <a:schemeClr val="tx1"/>
                </a:solidFill>
                <a:effectLst/>
                <a:latin typeface="맑은 고딕"/>
                <a:ea typeface="맑은 고딕"/>
                <a:cs typeface="Tahoma"/>
              </a:rPr>
              <a:t>A.</a:t>
            </a:r>
            <a:endParaRPr kumimoji="1" lang="ko-KR" altLang="en-US" sz="2400" b="1" i="0" u="none" strike="noStrike" cap="none" normalizeH="0" baseline="0" dirty="0">
              <a:solidFill>
                <a:schemeClr val="tx1"/>
              </a:solidFill>
              <a:effectLst/>
              <a:latin typeface="맑은 고딕"/>
              <a:ea typeface="맑은 고딕"/>
              <a:cs typeface="Tahoma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ADA2AA54-BD30-40E7-BDCE-E43F23CFDF3D}"/>
              </a:ext>
            </a:extLst>
          </p:cNvPr>
          <p:cNvSpPr/>
          <p:nvPr/>
        </p:nvSpPr>
        <p:spPr>
          <a:xfrm>
            <a:off x="14636480" y="19267116"/>
            <a:ext cx="643725" cy="8429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w="med" len="med"/>
            <a:tailEnd w="med" len="med"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algn="just" defTabSz="3086100">
              <a:lnSpc>
                <a:spcPct val="150000"/>
              </a:lnSpc>
              <a:defRPr/>
            </a:pPr>
            <a:r>
              <a:rPr lang="en-US" altLang="ko-KR" sz="2400" b="1" dirty="0">
                <a:latin typeface="맑은 고딕"/>
                <a:ea typeface="맑은 고딕"/>
                <a:cs typeface="Tahoma"/>
              </a:rPr>
              <a:t>B</a:t>
            </a:r>
            <a:r>
              <a:rPr kumimoji="1" lang="en-US" altLang="ko-KR" sz="2400" b="1" i="0" u="none" strike="noStrike" cap="none" normalizeH="0" baseline="0" dirty="0">
                <a:solidFill>
                  <a:schemeClr val="tx1"/>
                </a:solidFill>
                <a:effectLst/>
                <a:latin typeface="맑은 고딕"/>
                <a:ea typeface="맑은 고딕"/>
                <a:cs typeface="Tahoma"/>
              </a:rPr>
              <a:t>.</a:t>
            </a:r>
            <a:endParaRPr kumimoji="1" lang="ko-KR" altLang="en-US" sz="2400" b="1" i="0" u="none" strike="noStrike" cap="none" normalizeH="0" baseline="0" dirty="0">
              <a:solidFill>
                <a:schemeClr val="tx1"/>
              </a:solidFill>
              <a:effectLst/>
              <a:latin typeface="맑은 고딕"/>
              <a:ea typeface="맑은 고딕"/>
              <a:cs typeface="Tahom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F464877-3CD5-4A00-A992-50CCECB94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9929" y="19461720"/>
            <a:ext cx="5016756" cy="333744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29D1735A-F73D-4789-B471-A025029FD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4145" y="19438895"/>
            <a:ext cx="5016755" cy="3366682"/>
          </a:xfrm>
          <a:prstGeom prst="rect">
            <a:avLst/>
          </a:prstGeom>
        </p:spPr>
      </p:pic>
      <p:sp>
        <p:nvSpPr>
          <p:cNvPr id="66" name="직사각형 65">
            <a:extLst>
              <a:ext uri="{FF2B5EF4-FFF2-40B4-BE49-F238E27FC236}">
                <a16:creationId xmlns:a16="http://schemas.microsoft.com/office/drawing/2014/main" id="{44A118AC-1F56-4F87-9884-A4BDC6EBF4FF}"/>
              </a:ext>
            </a:extLst>
          </p:cNvPr>
          <p:cNvSpPr/>
          <p:nvPr/>
        </p:nvSpPr>
        <p:spPr>
          <a:xfrm>
            <a:off x="8149282" y="15697996"/>
            <a:ext cx="11329299" cy="13006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w="med" len="med"/>
            <a:tailEnd w="med" len="med"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marL="1066800" indent="-1066800" algn="ctr" defTabSz="3086100">
              <a:lnSpc>
                <a:spcPct val="150000"/>
              </a:lnSpc>
              <a:defRPr/>
            </a:pPr>
            <a:r>
              <a:rPr lang="en-US" altLang="ko-KR" sz="2400" b="1" dirty="0">
                <a:latin typeface="맑은 고딕"/>
                <a:ea typeface="맑은 고딕"/>
                <a:cs typeface="Tahoma"/>
              </a:rPr>
              <a:t>Fig. 1. Light transmittance according to </a:t>
            </a:r>
            <a:r>
              <a:rPr lang="en-US" altLang="ko-KR" sz="2400" b="1" dirty="0" err="1">
                <a:latin typeface="맑은 고딕"/>
                <a:ea typeface="맑은 고딕"/>
                <a:cs typeface="Tahoma"/>
              </a:rPr>
              <a:t>pantoscopic</a:t>
            </a:r>
            <a:r>
              <a:rPr lang="en-US" altLang="ko-KR" sz="2400" b="1" dirty="0">
                <a:latin typeface="맑은 고딕"/>
                <a:ea typeface="맑은 고딕"/>
                <a:cs typeface="Tahoma"/>
              </a:rPr>
              <a:t> angle with different refractive index lenses.      A. NMS, B. NHS, C. NUA</a:t>
            </a:r>
            <a:endParaRPr kumimoji="1" lang="ko-KR" altLang="en-US" sz="2400" b="0" i="0" u="none" strike="noStrike" cap="none" normalizeH="0" baseline="0" dirty="0">
              <a:solidFill>
                <a:schemeClr val="tx1"/>
              </a:solidFill>
              <a:effectLst/>
              <a:latin typeface="맑은 고딕"/>
              <a:ea typeface="맑은 고딕"/>
              <a:cs typeface="Tahoma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46EC7D71-07FE-4C08-B5F7-AA5650FBA1FD}"/>
              </a:ext>
            </a:extLst>
          </p:cNvPr>
          <p:cNvSpPr/>
          <p:nvPr/>
        </p:nvSpPr>
        <p:spPr>
          <a:xfrm>
            <a:off x="9441478" y="22971830"/>
            <a:ext cx="10228661" cy="142098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w="med" len="med"/>
            <a:tailEnd w="med" len="med"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marL="1066800" indent="-1066800" defTabSz="3086100">
              <a:lnSpc>
                <a:spcPct val="150000"/>
              </a:lnSpc>
              <a:defRPr/>
            </a:pPr>
            <a:r>
              <a:rPr lang="en-US" altLang="ko-KR" sz="2400" b="1" dirty="0">
                <a:latin typeface="맑은 고딕"/>
                <a:ea typeface="맑은 고딕"/>
                <a:cs typeface="Tahoma"/>
              </a:rPr>
              <a:t>Fig. 2. Light transmittance according to </a:t>
            </a:r>
            <a:r>
              <a:rPr lang="en-US" altLang="ko-KR" sz="2400" b="1" dirty="0" err="1">
                <a:latin typeface="맑은 고딕"/>
                <a:ea typeface="맑은 고딕"/>
                <a:cs typeface="Tahoma"/>
              </a:rPr>
              <a:t>pantoscopic</a:t>
            </a:r>
            <a:r>
              <a:rPr lang="en-US" altLang="ko-KR" sz="2400" b="1" dirty="0">
                <a:latin typeface="맑은 고딕"/>
                <a:ea typeface="맑은 고딕"/>
                <a:cs typeface="Tahoma"/>
              </a:rPr>
              <a:t> angle with different blue light blocking lenses  A. BMS, B. BHS</a:t>
            </a:r>
            <a:endParaRPr kumimoji="1" lang="ko-KR" altLang="en-US" sz="2400" b="0" i="0" u="none" strike="noStrike" cap="none" normalizeH="0" baseline="0" dirty="0">
              <a:solidFill>
                <a:schemeClr val="tx1"/>
              </a:solidFill>
              <a:effectLst/>
              <a:latin typeface="맑은 고딕"/>
              <a:ea typeface="맑은 고딕"/>
              <a:cs typeface="Tahoma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D2779E3-ADC4-EF48-8296-ACE50D61D64D}"/>
              </a:ext>
            </a:extLst>
          </p:cNvPr>
          <p:cNvGrpSpPr/>
          <p:nvPr/>
        </p:nvGrpSpPr>
        <p:grpSpPr>
          <a:xfrm>
            <a:off x="7362034" y="5044262"/>
            <a:ext cx="13759408" cy="19195359"/>
            <a:chOff x="7451115" y="5069384"/>
            <a:chExt cx="13435055" cy="19195359"/>
          </a:xfrm>
        </p:grpSpPr>
        <p:sp>
          <p:nvSpPr>
            <p:cNvPr id="47" name="직사각형 3">
              <a:extLst>
                <a:ext uri="{FF2B5EF4-FFF2-40B4-BE49-F238E27FC236}">
                  <a16:creationId xmlns:a16="http://schemas.microsoft.com/office/drawing/2014/main" id="{B2443427-C0C5-0346-B692-5C65BE0375AB}"/>
                </a:ext>
              </a:extLst>
            </p:cNvPr>
            <p:cNvSpPr/>
            <p:nvPr/>
          </p:nvSpPr>
          <p:spPr bwMode="auto">
            <a:xfrm>
              <a:off x="7451115" y="5459455"/>
              <a:ext cx="13435055" cy="1880528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48" name="모서리가 둥근 직사각형 33">
              <a:extLst>
                <a:ext uri="{FF2B5EF4-FFF2-40B4-BE49-F238E27FC236}">
                  <a16:creationId xmlns:a16="http://schemas.microsoft.com/office/drawing/2014/main" id="{CC9E86ED-710F-244E-BE52-0D76D424061D}"/>
                </a:ext>
              </a:extLst>
            </p:cNvPr>
            <p:cNvSpPr/>
            <p:nvPr/>
          </p:nvSpPr>
          <p:spPr bwMode="auto">
            <a:xfrm>
              <a:off x="7577469" y="5069384"/>
              <a:ext cx="13135646" cy="876046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ABAAA602-D249-0547-BCFD-008EA933FFD6}"/>
              </a:ext>
            </a:extLst>
          </p:cNvPr>
          <p:cNvSpPr txBox="1"/>
          <p:nvPr/>
        </p:nvSpPr>
        <p:spPr>
          <a:xfrm>
            <a:off x="7601503" y="5920308"/>
            <a:ext cx="13398708" cy="1400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모든 렌즈에서 안경렌즈의 경사각이 증가할수록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광투과율이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감소하는 것을 확인하였다</a:t>
            </a:r>
            <a:r>
              <a:rPr lang="en-US" altLang="ko-KR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같은 경사각에서 렌즈의 종류에 따른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광투과율의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유의한 차이는 없었고</a:t>
            </a:r>
            <a:r>
              <a:rPr lang="en-US" altLang="ko-KR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청광차단렌즈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군에서는 경사각이 증가함에 따라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광투과율이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통계적으로 유의하게 감소하는 것을 확인할 수 있었다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굴절력에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따른 경사각에 의한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차이는 </a:t>
            </a:r>
            <a:r>
              <a:rPr lang="en-US" altLang="ko-KR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–3.00D, -6.00D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에서 경사각에 따라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광투과율이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감소하는 것을 확인할 수 있었고</a:t>
            </a:r>
            <a:r>
              <a:rPr lang="en-US" altLang="ko-KR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0.00D, +3.00D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의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굴절력에서는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경사각의 증가에 따른 </a:t>
            </a:r>
            <a:r>
              <a:rPr lang="ko-KR" altLang="en-US" sz="30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광투과율의</a:t>
            </a:r>
            <a:r>
              <a:rPr lang="ko-KR" altLang="en-US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유의미한 변화는 확인할 수 없었다</a:t>
            </a:r>
            <a:r>
              <a:rPr lang="en-US" altLang="ko-KR" sz="30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sz="30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1D454D5B-AFB7-426C-86E4-C01011B7ACE0}"/>
              </a:ext>
            </a:extLst>
          </p:cNvPr>
          <p:cNvGrpSpPr/>
          <p:nvPr/>
        </p:nvGrpSpPr>
        <p:grpSpPr>
          <a:xfrm>
            <a:off x="7503582" y="8405371"/>
            <a:ext cx="13254103" cy="7489304"/>
            <a:chOff x="7452562" y="8902205"/>
            <a:chExt cx="13254103" cy="7489304"/>
          </a:xfrm>
        </p:grpSpPr>
        <p:pic>
          <p:nvPicPr>
            <p:cNvPr id="79" name="그림 78">
              <a:extLst>
                <a:ext uri="{FF2B5EF4-FFF2-40B4-BE49-F238E27FC236}">
                  <a16:creationId xmlns:a16="http://schemas.microsoft.com/office/drawing/2014/main" id="{D705502D-29F1-42EA-B2AE-A5AFD0489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47146" y="9168544"/>
              <a:ext cx="5587755" cy="3499270"/>
            </a:xfrm>
            <a:prstGeom prst="rect">
              <a:avLst/>
            </a:prstGeom>
          </p:spPr>
        </p:pic>
        <p:pic>
          <p:nvPicPr>
            <p:cNvPr id="80" name="그림 79">
              <a:extLst>
                <a:ext uri="{FF2B5EF4-FFF2-40B4-BE49-F238E27FC236}">
                  <a16:creationId xmlns:a16="http://schemas.microsoft.com/office/drawing/2014/main" id="{404A4CEA-028E-4A35-8DEB-95A5EBCED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118909" y="9168544"/>
              <a:ext cx="5587756" cy="3499270"/>
            </a:xfrm>
            <a:prstGeom prst="rect">
              <a:avLst/>
            </a:prstGeom>
          </p:spPr>
        </p:pic>
        <p:pic>
          <p:nvPicPr>
            <p:cNvPr id="81" name="그림 80">
              <a:extLst>
                <a:ext uri="{FF2B5EF4-FFF2-40B4-BE49-F238E27FC236}">
                  <a16:creationId xmlns:a16="http://schemas.microsoft.com/office/drawing/2014/main" id="{2E29DD6F-14A4-421C-90EE-BDE0DF90D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76365" y="12892239"/>
              <a:ext cx="5587755" cy="3499270"/>
            </a:xfrm>
            <a:prstGeom prst="rect">
              <a:avLst/>
            </a:prstGeom>
          </p:spPr>
        </p:pic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2B31B26F-6EB2-4004-83FF-81C32726B2BA}"/>
                </a:ext>
              </a:extLst>
            </p:cNvPr>
            <p:cNvSpPr/>
            <p:nvPr/>
          </p:nvSpPr>
          <p:spPr>
            <a:xfrm>
              <a:off x="7452562" y="8902205"/>
              <a:ext cx="504056" cy="57488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algn="just" defTabSz="3086100">
                <a:lnSpc>
                  <a:spcPct val="150000"/>
                </a:lnSpc>
                <a:defRPr/>
              </a:pPr>
              <a:r>
                <a:rPr kumimoji="1" lang="en-US" altLang="ko-KR" sz="2400" b="1" i="0" u="none" strike="noStrike" cap="none" normalizeH="0" baseline="0" dirty="0">
                  <a:solidFill>
                    <a:schemeClr val="tx1"/>
                  </a:solidFill>
                  <a:effectLst/>
                  <a:latin typeface="맑은 고딕"/>
                  <a:ea typeface="맑은 고딕"/>
                  <a:cs typeface="Tahoma"/>
                </a:rPr>
                <a:t>A.</a:t>
              </a:r>
              <a:endParaRPr kumimoji="1" lang="ko-KR" altLang="en-US" sz="2400" b="1" i="0" u="none" strike="noStrike" cap="none" normalizeH="0" baseline="0" dirty="0">
                <a:solidFill>
                  <a:schemeClr val="tx1"/>
                </a:solidFill>
                <a:effectLst/>
                <a:latin typeface="맑은 고딕"/>
                <a:ea typeface="맑은 고딕"/>
                <a:cs typeface="Tahoma"/>
              </a:endParaRPr>
            </a:p>
          </p:txBody>
        </p:sp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86183CE2-2A0F-469C-A266-5A85D550CA47}"/>
                </a:ext>
              </a:extLst>
            </p:cNvPr>
            <p:cNvSpPr/>
            <p:nvPr/>
          </p:nvSpPr>
          <p:spPr>
            <a:xfrm>
              <a:off x="14504789" y="8921365"/>
              <a:ext cx="422343" cy="62351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algn="just" defTabSz="3086100">
                <a:lnSpc>
                  <a:spcPct val="150000"/>
                </a:lnSpc>
                <a:defRPr/>
              </a:pPr>
              <a:r>
                <a:rPr kumimoji="1" lang="en-US" altLang="ko-KR" sz="2400" b="1" i="0" u="none" strike="noStrike" cap="none" normalizeH="0" baseline="0" dirty="0">
                  <a:solidFill>
                    <a:schemeClr val="tx1"/>
                  </a:solidFill>
                  <a:effectLst/>
                  <a:latin typeface="맑은 고딕"/>
                  <a:ea typeface="맑은 고딕"/>
                  <a:cs typeface="Tahoma"/>
                </a:rPr>
                <a:t>B.</a:t>
              </a:r>
              <a:endParaRPr kumimoji="1" lang="ko-KR" altLang="en-US" sz="2400" b="1" i="0" u="none" strike="noStrike" cap="none" normalizeH="0" baseline="0" dirty="0">
                <a:solidFill>
                  <a:schemeClr val="tx1"/>
                </a:solidFill>
                <a:effectLst/>
                <a:latin typeface="맑은 고딕"/>
                <a:ea typeface="맑은 고딕"/>
                <a:cs typeface="Tahoma"/>
              </a:endParaRPr>
            </a:p>
          </p:txBody>
        </p:sp>
        <p:sp>
          <p:nvSpPr>
            <p:cNvPr id="84" name="직사각형 83">
              <a:extLst>
                <a:ext uri="{FF2B5EF4-FFF2-40B4-BE49-F238E27FC236}">
                  <a16:creationId xmlns:a16="http://schemas.microsoft.com/office/drawing/2014/main" id="{B16CBF93-C366-4A8C-A395-FBFAF7512745}"/>
                </a:ext>
              </a:extLst>
            </p:cNvPr>
            <p:cNvSpPr/>
            <p:nvPr/>
          </p:nvSpPr>
          <p:spPr>
            <a:xfrm>
              <a:off x="10550323" y="12728327"/>
              <a:ext cx="431358" cy="52473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algn="just" defTabSz="3086100">
                <a:lnSpc>
                  <a:spcPct val="150000"/>
                </a:lnSpc>
                <a:defRPr/>
              </a:pPr>
              <a:r>
                <a:rPr kumimoji="1" lang="en-US" altLang="ko-KR" sz="2400" b="1" i="0" u="none" strike="noStrike" cap="none" normalizeH="0" baseline="0" dirty="0">
                  <a:solidFill>
                    <a:schemeClr val="tx1"/>
                  </a:solidFill>
                  <a:effectLst/>
                  <a:latin typeface="맑은 고딕"/>
                  <a:ea typeface="맑은 고딕"/>
                  <a:cs typeface="Tahoma"/>
                </a:rPr>
                <a:t>C.</a:t>
              </a:r>
              <a:endParaRPr kumimoji="1" lang="ko-KR" altLang="en-US" sz="2400" b="1" i="0" u="none" strike="noStrike" cap="none" normalizeH="0" baseline="0" dirty="0">
                <a:solidFill>
                  <a:schemeClr val="tx1"/>
                </a:solidFill>
                <a:effectLst/>
                <a:latin typeface="맑은 고딕"/>
                <a:ea typeface="맑은 고딕"/>
                <a:cs typeface="Tahoma"/>
              </a:endParaRPr>
            </a:p>
          </p:txBody>
        </p:sp>
      </p:grpSp>
      <p:sp>
        <p:nvSpPr>
          <p:cNvPr id="7" name="타원 6">
            <a:extLst>
              <a:ext uri="{FF2B5EF4-FFF2-40B4-BE49-F238E27FC236}">
                <a16:creationId xmlns:a16="http://schemas.microsoft.com/office/drawing/2014/main" id="{872E8F7E-F57F-472F-A450-8D5E71D3D592}"/>
              </a:ext>
            </a:extLst>
          </p:cNvPr>
          <p:cNvSpPr/>
          <p:nvPr/>
        </p:nvSpPr>
        <p:spPr bwMode="auto">
          <a:xfrm>
            <a:off x="17786126" y="1071297"/>
            <a:ext cx="2861089" cy="291399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65" name="내용 개체 틀 4">
            <a:extLst>
              <a:ext uri="{FF2B5EF4-FFF2-40B4-BE49-F238E27FC236}">
                <a16:creationId xmlns:a16="http://schemas.microsoft.com/office/drawing/2014/main" id="{E3686B8A-8B1E-416F-B7F6-625D89E1634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485" b="94093" l="13472" r="90674">
                        <a14:foregroundMark x1="45078" y1="65401" x2="45078" y2="65401"/>
                        <a14:foregroundMark x1="44560" y1="65401" x2="44560" y2="65401"/>
                        <a14:foregroundMark x1="15544" y1="32068" x2="13472" y2="63713"/>
                        <a14:foregroundMark x1="20207" y1="61181" x2="19171" y2="50211"/>
                        <a14:foregroundMark x1="15026" y1="23629" x2="52332" y2="5907"/>
                        <a14:foregroundMark x1="63731" y1="65401" x2="77720" y2="75949"/>
                        <a14:foregroundMark x1="67876" y1="53586" x2="69430" y2="68354"/>
                        <a14:foregroundMark x1="66321" y1="54852" x2="51813" y2="67089"/>
                        <a14:foregroundMark x1="48705" y1="50633" x2="35751" y2="65823"/>
                        <a14:foregroundMark x1="41451" y1="48523" x2="36788" y2="64557"/>
                        <a14:foregroundMark x1="38860" y1="50211" x2="25907" y2="62025"/>
                        <a14:foregroundMark x1="29016" y1="33333" x2="65803" y2="37553"/>
                        <a14:foregroundMark x1="46114" y1="30380" x2="61658" y2="41350"/>
                        <a14:foregroundMark x1="61658" y1="41350" x2="38342" y2="46414"/>
                        <a14:foregroundMark x1="38342" y1="46414" x2="67876" y2="43882"/>
                        <a14:foregroundMark x1="67876" y1="43882" x2="59585" y2="33755"/>
                        <a14:foregroundMark x1="62694" y1="30802" x2="74611" y2="50211"/>
                        <a14:foregroundMark x1="74611" y1="50211" x2="75130" y2="48523"/>
                        <a14:foregroundMark x1="77720" y1="27426" x2="70466" y2="44726"/>
                        <a14:foregroundMark x1="75130" y1="30380" x2="71503" y2="43882"/>
                        <a14:foregroundMark x1="67876" y1="34599" x2="29016" y2="31646"/>
                        <a14:foregroundMark x1="42487" y1="29958" x2="61140" y2="31224"/>
                        <a14:foregroundMark x1="61140" y1="31224" x2="30052" y2="32489"/>
                        <a14:foregroundMark x1="30052" y1="32489" x2="33161" y2="43460"/>
                        <a14:foregroundMark x1="31606" y1="26582" x2="46114" y2="73418"/>
                        <a14:foregroundMark x1="46114" y1="73418" x2="48705" y2="75105"/>
                        <a14:foregroundMark x1="34715" y1="70042" x2="60622" y2="86920"/>
                        <a14:foregroundMark x1="30570" y1="76793" x2="58031" y2="86076"/>
                        <a14:foregroundMark x1="58031" y1="86076" x2="71503" y2="81857"/>
                        <a14:foregroundMark x1="70466" y1="78903" x2="54922" y2="89873"/>
                        <a14:foregroundMark x1="54922" y1="89873" x2="51295" y2="94093"/>
                        <a14:foregroundMark x1="65803" y1="81435" x2="82902" y2="62869"/>
                        <a14:foregroundMark x1="82902" y1="62869" x2="63212" y2="82700"/>
                        <a14:foregroundMark x1="63212" y1="82700" x2="62176" y2="85232"/>
                        <a14:foregroundMark x1="73057" y1="60759" x2="62176" y2="74684"/>
                        <a14:foregroundMark x1="71503" y1="60338" x2="79275" y2="54852"/>
                        <a14:foregroundMark x1="85492" y1="40506" x2="83938" y2="26160"/>
                        <a14:foregroundMark x1="74093" y1="17300" x2="81347" y2="36287"/>
                        <a14:foregroundMark x1="59067" y1="12658" x2="55959" y2="19409"/>
                        <a14:foregroundMark x1="66839" y1="29114" x2="65803" y2="34177"/>
                        <a14:foregroundMark x1="36269" y1="17722" x2="41451" y2="22785"/>
                        <a14:foregroundMark x1="45078" y1="13080" x2="49741" y2="21097"/>
                        <a14:foregroundMark x1="20207" y1="23207" x2="26943" y2="29958"/>
                        <a14:foregroundMark x1="17098" y1="36287" x2="22798" y2="36287"/>
                        <a14:foregroundMark x1="53886" y1="50211" x2="54922" y2="55274"/>
                        <a14:foregroundMark x1="69430" y1="16034" x2="63212" y2="23207"/>
                        <a14:foregroundMark x1="17617" y1="39241" x2="23316" y2="42194"/>
                        <a14:foregroundMark x1="21762" y1="68776" x2="30052" y2="68776"/>
                        <a14:foregroundMark x1="34197" y1="76793" x2="34715" y2="83544"/>
                        <a14:foregroundMark x1="68394" y1="72574" x2="67358" y2="76793"/>
                      </a14:backgroundRemoval>
                    </a14:imgEffect>
                  </a14:imgLayer>
                </a14:imgProps>
              </a:ext>
            </a:extLst>
          </a:blip>
          <a:srcRect l="7061"/>
          <a:stretch/>
        </p:blipFill>
        <p:spPr>
          <a:xfrm>
            <a:off x="17990417" y="1222223"/>
            <a:ext cx="2503341" cy="267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4366</TotalTime>
  <Words>472</Words>
  <Application>Microsoft Office PowerPoint</Application>
  <PresentationFormat>사용자 지정</PresentationFormat>
  <Paragraphs>43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Tahoma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mic365607194</cp:lastModifiedBy>
  <cp:revision>211</cp:revision>
  <dcterms:created xsi:type="dcterms:W3CDTF">2007-11-27T23:16:29Z</dcterms:created>
  <dcterms:modified xsi:type="dcterms:W3CDTF">2021-12-01T09:25:22Z</dcterms:modified>
</cp:coreProperties>
</file>