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33" d="100"/>
          <a:sy n="33" d="100"/>
        </p:scale>
        <p:origin x="1858" y="3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unde\Desktop\&#50504;&#44221;&#44305;&#54617;&#44284;\&#45436;&#47928;%20&#54252;&#49828;&#53552;%20&#51089;&#49457;\21.2&#54617;&#44592;\&#44033;&#47561;&#46160;&#44760;%20&#52264;&#51060;&#50640;%20&#46384;&#47480;%20&#51204;&#52404;&#44404;&#51208;&#47141;,%20&#44033;&#47561;&#44404;&#51208;&#47141;,%20&#44033;&#47561;&#45212;&#49884;%20&#48708;&#44368;V03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unde\Desktop\&#50504;&#44221;&#44305;&#54617;&#44284;\&#45436;&#47928;%20&#54252;&#49828;&#53552;%20&#51089;&#49457;\21.2&#54617;&#44592;\&#44033;&#47561;&#46160;&#44760;%20&#52264;&#51060;&#50640;%20&#46384;&#47480;%20&#51204;&#52404;&#44404;&#51208;&#47141;,%20&#44033;&#47561;&#44404;&#51208;&#47141;,%20&#44033;&#47561;&#45212;&#49884;%20&#48708;&#44368;V03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unde\Desktop\&#50504;&#44221;&#44305;&#54617;&#44284;\&#45436;&#47928;%20&#54252;&#49828;&#53552;%20&#51089;&#49457;\21.2&#54617;&#44592;\&#44033;&#47561;&#46160;&#44760;%20&#52264;&#51060;&#50640;%20&#46384;&#47480;%20&#51204;&#52404;&#44404;&#51208;&#47141;,%20&#44033;&#47561;&#44404;&#51208;&#47141;,%20&#44033;&#47561;&#45212;&#49884;%20&#48708;&#44368;V0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unde\Desktop\&#50504;&#44221;&#44305;&#54617;&#44284;\&#45436;&#47928;%20&#54252;&#49828;&#53552;%20&#51089;&#49457;\21.2&#54617;&#44592;\&#44033;&#47561;&#46160;&#44760;%20&#52264;&#51060;&#50640;%20&#46384;&#47480;%20&#51204;&#52404;&#44404;&#51208;&#47141;,%20&#44033;&#47561;&#44404;&#51208;&#47141;,%20&#44033;&#47561;&#45212;&#49884;%20&#48708;&#44368;V0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60594163270918"/>
          <c:y val="0.17300100385085862"/>
          <c:w val="0.85307076368219104"/>
          <c:h val="0.7607757232593116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Sheet2!$G$23</c:f>
              <c:strCache>
                <c:ptCount val="1"/>
                <c:pt idx="0">
                  <c:v>Difference in cornea thickness</c:v>
                </c:pt>
              </c:strCache>
            </c:strRef>
          </c:tx>
          <c:spPr>
            <a:solidFill>
              <a:srgbClr val="000000"/>
            </a:solidFill>
            <a:ln>
              <a:noFill/>
            </a:ln>
            <a:effectLst/>
          </c:spPr>
          <c:invertIfNegative val="0"/>
          <c:errBars>
            <c:errBarType val="both"/>
            <c:errValType val="stdDev"/>
            <c:noEndCap val="0"/>
            <c:val val="1"/>
            <c:spPr>
              <a:noFill/>
              <a:ln w="53975" cap="sq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Sheet2!$H$24:$J$24</c:f>
              <c:numCache>
                <c:formatCode>General</c:formatCode>
                <c:ptCount val="3"/>
                <c:pt idx="0">
                  <c:v>-4.265625</c:v>
                </c:pt>
                <c:pt idx="1">
                  <c:v>-3.7352941176470589</c:v>
                </c:pt>
                <c:pt idx="2">
                  <c:v>-3.0714285714285716</c:v>
                </c:pt>
              </c:numCache>
            </c:numRef>
          </c:cat>
          <c:val>
            <c:numRef>
              <c:f>Sheet2!$H$24:$J$24</c:f>
              <c:numCache>
                <c:formatCode>General</c:formatCode>
                <c:ptCount val="3"/>
                <c:pt idx="0">
                  <c:v>-4.265625</c:v>
                </c:pt>
                <c:pt idx="1">
                  <c:v>-3.7352941176470589</c:v>
                </c:pt>
                <c:pt idx="2">
                  <c:v>-3.0714285714285716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27-4750-803F-948FD1E97B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86264703"/>
        <c:axId val="1286267199"/>
      </c:barChart>
      <c:catAx>
        <c:axId val="128626470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solidFill>
            <a:srgbClr val="000000"/>
          </a:solidFill>
          <a:ln w="2857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ko-KR"/>
          </a:p>
        </c:txPr>
        <c:crossAx val="1286267199"/>
        <c:crosses val="autoZero"/>
        <c:auto val="0"/>
        <c:lblAlgn val="ctr"/>
        <c:lblOffset val="100"/>
        <c:noMultiLvlLbl val="0"/>
      </c:catAx>
      <c:valAx>
        <c:axId val="1286267199"/>
        <c:scaling>
          <c:orientation val="minMax"/>
          <c:max val="0"/>
          <c:min val="-6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2400" b="1" i="1" baseline="0" dirty="0">
                    <a:solidFill>
                      <a:schemeClr val="tx1"/>
                    </a:solidFill>
                    <a:effectLst/>
                    <a:latin typeface="+mn-lt"/>
                  </a:rPr>
                  <a:t>Total refractive power</a:t>
                </a:r>
                <a:endParaRPr lang="ko-KR" altLang="ko-KR" sz="2400" dirty="0">
                  <a:solidFill>
                    <a:schemeClr val="tx1"/>
                  </a:solidFill>
                  <a:effectLst/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2.7403778220974364E-2"/>
              <c:y val="0.165548773766601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8575"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286264703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</c:legendEntry>
      <c:layout>
        <c:manualLayout>
          <c:xMode val="edge"/>
          <c:yMode val="edge"/>
          <c:x val="0.65176317706590015"/>
          <c:y val="3.3393741469876774E-2"/>
          <c:w val="0.34823682293409991"/>
          <c:h val="0.13045172152841969"/>
        </c:manualLayout>
      </c:layout>
      <c:overlay val="0"/>
      <c:spPr>
        <a:noFill/>
        <a:ln>
          <a:solidFill>
            <a:sysClr val="window" lastClr="FFFFFF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9331655061434888"/>
          <c:y val="0.16257327515090531"/>
          <c:w val="0.80668344938565117"/>
          <c:h val="0.647732274757080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Sheet2!$T$24</c:f>
              <c:strCache>
                <c:ptCount val="1"/>
                <c:pt idx="0">
                  <c:v>Difference in cornea thickness</c:v>
                </c:pt>
              </c:strCache>
            </c:strRef>
          </c:tx>
          <c:spPr>
            <a:solidFill>
              <a:sysClr val="windowText" lastClr="000000"/>
            </a:solidFill>
            <a:ln>
              <a:noFill/>
            </a:ln>
            <a:effectLst/>
          </c:spPr>
          <c:invertIfNegative val="0"/>
          <c:errBars>
            <c:errBarType val="both"/>
            <c:errValType val="stdDev"/>
            <c:noEndCap val="0"/>
            <c:val val="1"/>
            <c:spPr>
              <a:noFill/>
              <a:ln w="53975" cap="sq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val>
            <c:numRef>
              <c:f>Sheet2!$U$25:$W$25</c:f>
              <c:numCache>
                <c:formatCode>General</c:formatCode>
                <c:ptCount val="3"/>
                <c:pt idx="0" formatCode="0.00">
                  <c:v>42.984375</c:v>
                </c:pt>
                <c:pt idx="1">
                  <c:v>41.955882352941174</c:v>
                </c:pt>
                <c:pt idx="2">
                  <c:v>40.553571428571431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43-4E6E-969D-219F991C9B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86264703"/>
        <c:axId val="1286267199"/>
      </c:barChart>
      <c:catAx>
        <c:axId val="1286264703"/>
        <c:scaling>
          <c:orientation val="minMax"/>
        </c:scaling>
        <c:delete val="0"/>
        <c:axPos val="b"/>
        <c:numFmt formatCode="0.00" sourceLinked="1"/>
        <c:majorTickMark val="out"/>
        <c:minorTickMark val="none"/>
        <c:tickLblPos val="nextTo"/>
        <c:spPr>
          <a:noFill/>
          <a:ln w="28575" cap="flat" cmpd="sng" algn="ctr">
            <a:solidFill>
              <a:srgbClr val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ko-KR"/>
          </a:p>
        </c:txPr>
        <c:crossAx val="1286267199"/>
        <c:crosses val="autoZero"/>
        <c:auto val="1"/>
        <c:lblAlgn val="ctr"/>
        <c:lblOffset val="100"/>
        <c:noMultiLvlLbl val="0"/>
      </c:catAx>
      <c:valAx>
        <c:axId val="1286267199"/>
        <c:scaling>
          <c:orientation val="minMax"/>
          <c:min val="37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2400" b="1" i="1" baseline="0" dirty="0">
                    <a:solidFill>
                      <a:schemeClr val="tx1"/>
                    </a:solidFill>
                    <a:effectLst/>
                  </a:rPr>
                  <a:t>Corneal refractive power (D)</a:t>
                </a:r>
                <a:endParaRPr lang="ko-KR" altLang="ko-KR" sz="2400" b="1" dirty="0">
                  <a:solidFill>
                    <a:schemeClr val="tx1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1.2115007007601861E-2"/>
              <c:y val="0.103198092039344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 w="28575"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286264703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</c:legendEntry>
      <c:layout>
        <c:manualLayout>
          <c:xMode val="edge"/>
          <c:yMode val="edge"/>
          <c:x val="0.72423751507304435"/>
          <c:y val="3.7355097624328593E-2"/>
          <c:w val="0.26886829846950477"/>
          <c:h val="0.133134538400428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57644424815421"/>
          <c:y val="5.8056557268782859E-2"/>
          <c:w val="0.77594808958269479"/>
          <c:h val="0.7258357315394681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Sheet1!$H$1</c:f>
              <c:strCache>
                <c:ptCount val="1"/>
                <c:pt idx="0">
                  <c:v>K1(D)</c:v>
                </c:pt>
              </c:strCache>
            </c:strRef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dk1">
                    <a:tint val="885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28575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9.1461296220269023E-2"/>
                  <c:y val="-0.47374095897948199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</c:trendlineLbl>
          </c:trendline>
          <c:xVal>
            <c:numRef>
              <c:f>Sheet1!$G$2:$G$48</c:f>
              <c:numCache>
                <c:formatCode>0_);\(0\)</c:formatCode>
                <c:ptCount val="47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11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  <c:pt idx="7">
                  <c:v>19</c:v>
                </c:pt>
                <c:pt idx="8">
                  <c:v>20</c:v>
                </c:pt>
                <c:pt idx="9">
                  <c:v>24</c:v>
                </c:pt>
                <c:pt idx="10">
                  <c:v>25</c:v>
                </c:pt>
                <c:pt idx="11">
                  <c:v>28</c:v>
                </c:pt>
                <c:pt idx="12">
                  <c:v>29</c:v>
                </c:pt>
                <c:pt idx="13">
                  <c:v>34</c:v>
                </c:pt>
                <c:pt idx="14">
                  <c:v>36</c:v>
                </c:pt>
                <c:pt idx="15">
                  <c:v>37</c:v>
                </c:pt>
                <c:pt idx="16">
                  <c:v>40</c:v>
                </c:pt>
                <c:pt idx="17">
                  <c:v>42</c:v>
                </c:pt>
                <c:pt idx="18">
                  <c:v>43</c:v>
                </c:pt>
                <c:pt idx="19">
                  <c:v>43</c:v>
                </c:pt>
                <c:pt idx="20">
                  <c:v>43</c:v>
                </c:pt>
                <c:pt idx="21">
                  <c:v>44</c:v>
                </c:pt>
                <c:pt idx="22">
                  <c:v>45</c:v>
                </c:pt>
                <c:pt idx="23">
                  <c:v>49</c:v>
                </c:pt>
                <c:pt idx="24">
                  <c:v>51</c:v>
                </c:pt>
                <c:pt idx="25">
                  <c:v>54</c:v>
                </c:pt>
                <c:pt idx="26">
                  <c:v>55</c:v>
                </c:pt>
                <c:pt idx="27">
                  <c:v>57</c:v>
                </c:pt>
                <c:pt idx="28">
                  <c:v>58</c:v>
                </c:pt>
                <c:pt idx="29">
                  <c:v>65</c:v>
                </c:pt>
                <c:pt idx="30">
                  <c:v>65</c:v>
                </c:pt>
                <c:pt idx="31">
                  <c:v>68</c:v>
                </c:pt>
                <c:pt idx="32">
                  <c:v>69</c:v>
                </c:pt>
                <c:pt idx="33">
                  <c:v>70</c:v>
                </c:pt>
                <c:pt idx="34">
                  <c:v>78</c:v>
                </c:pt>
                <c:pt idx="35">
                  <c:v>80</c:v>
                </c:pt>
                <c:pt idx="36">
                  <c:v>82</c:v>
                </c:pt>
                <c:pt idx="37">
                  <c:v>83</c:v>
                </c:pt>
                <c:pt idx="38">
                  <c:v>88</c:v>
                </c:pt>
                <c:pt idx="39">
                  <c:v>90</c:v>
                </c:pt>
                <c:pt idx="40">
                  <c:v>92</c:v>
                </c:pt>
                <c:pt idx="41">
                  <c:v>95</c:v>
                </c:pt>
                <c:pt idx="42">
                  <c:v>98</c:v>
                </c:pt>
                <c:pt idx="43">
                  <c:v>99</c:v>
                </c:pt>
                <c:pt idx="44">
                  <c:v>108</c:v>
                </c:pt>
                <c:pt idx="45">
                  <c:v>111</c:v>
                </c:pt>
                <c:pt idx="46">
                  <c:v>132</c:v>
                </c:pt>
              </c:numCache>
            </c:numRef>
          </c:xVal>
          <c:yVal>
            <c:numRef>
              <c:f>Sheet1!$H$2:$H$48</c:f>
              <c:numCache>
                <c:formatCode>General</c:formatCode>
                <c:ptCount val="47"/>
                <c:pt idx="0" formatCode="0.00">
                  <c:v>44.5</c:v>
                </c:pt>
                <c:pt idx="1">
                  <c:v>43.5</c:v>
                </c:pt>
                <c:pt idx="2">
                  <c:v>43.75</c:v>
                </c:pt>
                <c:pt idx="3">
                  <c:v>43</c:v>
                </c:pt>
                <c:pt idx="4">
                  <c:v>44.25</c:v>
                </c:pt>
                <c:pt idx="5">
                  <c:v>43</c:v>
                </c:pt>
                <c:pt idx="6">
                  <c:v>43.25</c:v>
                </c:pt>
                <c:pt idx="7">
                  <c:v>44</c:v>
                </c:pt>
                <c:pt idx="8">
                  <c:v>43</c:v>
                </c:pt>
                <c:pt idx="9">
                  <c:v>42.75</c:v>
                </c:pt>
                <c:pt idx="10">
                  <c:v>40.25</c:v>
                </c:pt>
                <c:pt idx="11">
                  <c:v>42.25</c:v>
                </c:pt>
                <c:pt idx="12">
                  <c:v>43.25</c:v>
                </c:pt>
                <c:pt idx="13">
                  <c:v>42.5</c:v>
                </c:pt>
                <c:pt idx="14">
                  <c:v>41.75</c:v>
                </c:pt>
                <c:pt idx="15">
                  <c:v>42.75</c:v>
                </c:pt>
                <c:pt idx="16">
                  <c:v>42.25</c:v>
                </c:pt>
                <c:pt idx="17">
                  <c:v>42.5</c:v>
                </c:pt>
                <c:pt idx="18">
                  <c:v>43</c:v>
                </c:pt>
                <c:pt idx="19">
                  <c:v>41</c:v>
                </c:pt>
                <c:pt idx="20">
                  <c:v>42</c:v>
                </c:pt>
                <c:pt idx="21">
                  <c:v>43</c:v>
                </c:pt>
                <c:pt idx="22">
                  <c:v>41.5</c:v>
                </c:pt>
                <c:pt idx="23">
                  <c:v>41.75</c:v>
                </c:pt>
                <c:pt idx="24">
                  <c:v>41.25</c:v>
                </c:pt>
                <c:pt idx="25">
                  <c:v>41.5</c:v>
                </c:pt>
                <c:pt idx="26">
                  <c:v>41</c:v>
                </c:pt>
                <c:pt idx="27">
                  <c:v>41.5</c:v>
                </c:pt>
                <c:pt idx="28">
                  <c:v>42.75</c:v>
                </c:pt>
                <c:pt idx="29">
                  <c:v>42</c:v>
                </c:pt>
                <c:pt idx="30">
                  <c:v>40.75</c:v>
                </c:pt>
                <c:pt idx="31">
                  <c:v>41.25</c:v>
                </c:pt>
                <c:pt idx="32">
                  <c:v>44.25</c:v>
                </c:pt>
                <c:pt idx="33">
                  <c:v>41.75</c:v>
                </c:pt>
                <c:pt idx="34">
                  <c:v>41.25</c:v>
                </c:pt>
                <c:pt idx="35">
                  <c:v>40.75</c:v>
                </c:pt>
                <c:pt idx="36">
                  <c:v>41</c:v>
                </c:pt>
                <c:pt idx="37">
                  <c:v>40.75</c:v>
                </c:pt>
                <c:pt idx="38">
                  <c:v>41.25</c:v>
                </c:pt>
                <c:pt idx="39">
                  <c:v>41</c:v>
                </c:pt>
                <c:pt idx="40">
                  <c:v>40.5</c:v>
                </c:pt>
                <c:pt idx="41">
                  <c:v>40.25</c:v>
                </c:pt>
                <c:pt idx="42">
                  <c:v>41.25</c:v>
                </c:pt>
                <c:pt idx="43">
                  <c:v>40.5</c:v>
                </c:pt>
                <c:pt idx="44">
                  <c:v>38.5</c:v>
                </c:pt>
                <c:pt idx="45">
                  <c:v>40.75</c:v>
                </c:pt>
                <c:pt idx="46">
                  <c:v>38.25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586-4987-A0DF-0E8FE75B71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1248848"/>
        <c:axId val="561249168"/>
      </c:scatterChart>
      <c:valAx>
        <c:axId val="5612488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2400" b="1" i="1">
                    <a:solidFill>
                      <a:schemeClr val="tx1"/>
                    </a:solidFill>
                    <a:effectLst/>
                    <a:latin typeface="Malgun Gothic Semilight" panose="020B0502040204020203" pitchFamily="50" charset="-127"/>
                    <a:ea typeface="Malgun Gothic Semilight" panose="020B0502040204020203" pitchFamily="50" charset="-127"/>
                    <a:cs typeface="Malgun Gothic Semilight" panose="020B0502040204020203" pitchFamily="50" charset="-127"/>
                  </a:rPr>
                  <a:t>The difference in corneal thickness</a:t>
                </a:r>
                <a:endParaRPr lang="ko-KR" altLang="en-US" sz="2400" i="1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33332224889174056"/>
              <c:y val="0.846838559825747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1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0_);\(0\)" sourceLinked="1"/>
        <c:majorTickMark val="none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61249168"/>
        <c:crosses val="autoZero"/>
        <c:crossBetween val="midCat"/>
      </c:valAx>
      <c:valAx>
        <c:axId val="5612491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2400" b="1" i="1" baseline="0">
                    <a:solidFill>
                      <a:schemeClr val="tx1"/>
                    </a:solidFill>
                    <a:effectLst/>
                  </a:rPr>
                  <a:t>Corneal refractive power (D)</a:t>
                </a:r>
                <a:endParaRPr lang="ko-KR" altLang="ko-KR" sz="2400">
                  <a:solidFill>
                    <a:schemeClr val="tx1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3.4508881759910445E-2"/>
              <c:y val="0.177166872542447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ln w="6350"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612488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Sheet1!$N$1</c:f>
              <c:strCache>
                <c:ptCount val="1"/>
                <c:pt idx="0">
                  <c:v>180축 굴절력</c:v>
                </c:pt>
              </c:strCache>
            </c:strRef>
          </c:tx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28575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4.9871192477095538E-2"/>
                  <c:y val="0.52687093978944666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</c:trendlineLbl>
          </c:trendline>
          <c:xVal>
            <c:numRef>
              <c:f>Sheet1!$M$2:$M$48</c:f>
              <c:numCache>
                <c:formatCode>0_);\(0\)</c:formatCode>
                <c:ptCount val="47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11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  <c:pt idx="7">
                  <c:v>19</c:v>
                </c:pt>
                <c:pt idx="8">
                  <c:v>20</c:v>
                </c:pt>
                <c:pt idx="9">
                  <c:v>24</c:v>
                </c:pt>
                <c:pt idx="10">
                  <c:v>25</c:v>
                </c:pt>
                <c:pt idx="11">
                  <c:v>28</c:v>
                </c:pt>
                <c:pt idx="12">
                  <c:v>29</c:v>
                </c:pt>
                <c:pt idx="13">
                  <c:v>34</c:v>
                </c:pt>
                <c:pt idx="14">
                  <c:v>36</c:v>
                </c:pt>
                <c:pt idx="15">
                  <c:v>37</c:v>
                </c:pt>
                <c:pt idx="16">
                  <c:v>40</c:v>
                </c:pt>
                <c:pt idx="17">
                  <c:v>42</c:v>
                </c:pt>
                <c:pt idx="18">
                  <c:v>43</c:v>
                </c:pt>
                <c:pt idx="19">
                  <c:v>43</c:v>
                </c:pt>
                <c:pt idx="20">
                  <c:v>43</c:v>
                </c:pt>
                <c:pt idx="21">
                  <c:v>44</c:v>
                </c:pt>
                <c:pt idx="22">
                  <c:v>45</c:v>
                </c:pt>
                <c:pt idx="23">
                  <c:v>49</c:v>
                </c:pt>
                <c:pt idx="24">
                  <c:v>51</c:v>
                </c:pt>
                <c:pt idx="25">
                  <c:v>54</c:v>
                </c:pt>
                <c:pt idx="26">
                  <c:v>55</c:v>
                </c:pt>
                <c:pt idx="27">
                  <c:v>57</c:v>
                </c:pt>
                <c:pt idx="28">
                  <c:v>58</c:v>
                </c:pt>
                <c:pt idx="29">
                  <c:v>65</c:v>
                </c:pt>
                <c:pt idx="30">
                  <c:v>65</c:v>
                </c:pt>
                <c:pt idx="31">
                  <c:v>68</c:v>
                </c:pt>
                <c:pt idx="32">
                  <c:v>69</c:v>
                </c:pt>
                <c:pt idx="33">
                  <c:v>70</c:v>
                </c:pt>
                <c:pt idx="34">
                  <c:v>78</c:v>
                </c:pt>
                <c:pt idx="35">
                  <c:v>80</c:v>
                </c:pt>
                <c:pt idx="36">
                  <c:v>82</c:v>
                </c:pt>
                <c:pt idx="37">
                  <c:v>83</c:v>
                </c:pt>
                <c:pt idx="38">
                  <c:v>88</c:v>
                </c:pt>
                <c:pt idx="39">
                  <c:v>90</c:v>
                </c:pt>
                <c:pt idx="40">
                  <c:v>92</c:v>
                </c:pt>
                <c:pt idx="41">
                  <c:v>95</c:v>
                </c:pt>
                <c:pt idx="42">
                  <c:v>98</c:v>
                </c:pt>
                <c:pt idx="43">
                  <c:v>99</c:v>
                </c:pt>
                <c:pt idx="44">
                  <c:v>108</c:v>
                </c:pt>
                <c:pt idx="45">
                  <c:v>111</c:v>
                </c:pt>
                <c:pt idx="46">
                  <c:v>132</c:v>
                </c:pt>
              </c:numCache>
            </c:numRef>
          </c:xVal>
          <c:yVal>
            <c:numRef>
              <c:f>Sheet1!$N$2:$N$48</c:f>
              <c:numCache>
                <c:formatCode>0.00_ </c:formatCode>
                <c:ptCount val="47"/>
                <c:pt idx="0">
                  <c:v>-5.5</c:v>
                </c:pt>
                <c:pt idx="1">
                  <c:v>-4.5</c:v>
                </c:pt>
                <c:pt idx="2">
                  <c:v>-4</c:v>
                </c:pt>
                <c:pt idx="3">
                  <c:v>-6</c:v>
                </c:pt>
                <c:pt idx="4">
                  <c:v>-3.5</c:v>
                </c:pt>
                <c:pt idx="5">
                  <c:v>-5.5</c:v>
                </c:pt>
                <c:pt idx="6">
                  <c:v>-6.25</c:v>
                </c:pt>
                <c:pt idx="7">
                  <c:v>-3.25</c:v>
                </c:pt>
                <c:pt idx="8">
                  <c:v>-6.25</c:v>
                </c:pt>
                <c:pt idx="9">
                  <c:v>-3.75</c:v>
                </c:pt>
                <c:pt idx="10">
                  <c:v>-5.5</c:v>
                </c:pt>
                <c:pt idx="11">
                  <c:v>-1</c:v>
                </c:pt>
                <c:pt idx="12">
                  <c:v>0.25</c:v>
                </c:pt>
                <c:pt idx="13">
                  <c:v>-3.75</c:v>
                </c:pt>
                <c:pt idx="14">
                  <c:v>-6</c:v>
                </c:pt>
                <c:pt idx="15">
                  <c:v>-3.75</c:v>
                </c:pt>
                <c:pt idx="16">
                  <c:v>-8.5</c:v>
                </c:pt>
                <c:pt idx="17">
                  <c:v>-1</c:v>
                </c:pt>
                <c:pt idx="18">
                  <c:v>-8</c:v>
                </c:pt>
                <c:pt idx="19">
                  <c:v>-6.5</c:v>
                </c:pt>
                <c:pt idx="20">
                  <c:v>-1.25</c:v>
                </c:pt>
                <c:pt idx="21">
                  <c:v>-4.5</c:v>
                </c:pt>
                <c:pt idx="22">
                  <c:v>-4.75</c:v>
                </c:pt>
                <c:pt idx="23">
                  <c:v>-1.5</c:v>
                </c:pt>
                <c:pt idx="24">
                  <c:v>-4.25</c:v>
                </c:pt>
                <c:pt idx="25">
                  <c:v>-3</c:v>
                </c:pt>
                <c:pt idx="26">
                  <c:v>-3</c:v>
                </c:pt>
                <c:pt idx="27">
                  <c:v>-1.5</c:v>
                </c:pt>
                <c:pt idx="28">
                  <c:v>-0.75</c:v>
                </c:pt>
                <c:pt idx="29">
                  <c:v>-2.25</c:v>
                </c:pt>
                <c:pt idx="30">
                  <c:v>-0.75</c:v>
                </c:pt>
                <c:pt idx="31">
                  <c:v>-12</c:v>
                </c:pt>
                <c:pt idx="32">
                  <c:v>0</c:v>
                </c:pt>
                <c:pt idx="33">
                  <c:v>-0.75</c:v>
                </c:pt>
                <c:pt idx="34">
                  <c:v>-1.5</c:v>
                </c:pt>
                <c:pt idx="35">
                  <c:v>-2</c:v>
                </c:pt>
                <c:pt idx="36">
                  <c:v>-7.75</c:v>
                </c:pt>
                <c:pt idx="37">
                  <c:v>-3.5</c:v>
                </c:pt>
                <c:pt idx="38">
                  <c:v>-6</c:v>
                </c:pt>
                <c:pt idx="39">
                  <c:v>-7.75</c:v>
                </c:pt>
                <c:pt idx="40">
                  <c:v>-0.5</c:v>
                </c:pt>
                <c:pt idx="41">
                  <c:v>-5.75</c:v>
                </c:pt>
                <c:pt idx="42">
                  <c:v>-0.75</c:v>
                </c:pt>
                <c:pt idx="43">
                  <c:v>-4</c:v>
                </c:pt>
                <c:pt idx="44">
                  <c:v>-0.5</c:v>
                </c:pt>
                <c:pt idx="45">
                  <c:v>-1</c:v>
                </c:pt>
                <c:pt idx="46">
                  <c:v>-1.25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74B-46A9-AD40-49DE5FC8AE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1546808"/>
        <c:axId val="551548408"/>
      </c:scatterChart>
      <c:valAx>
        <c:axId val="551546808"/>
        <c:scaling>
          <c:orientation val="minMax"/>
          <c:max val="14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2400" b="1" i="1" baseline="0" dirty="0">
                    <a:solidFill>
                      <a:schemeClr val="tx1"/>
                    </a:solidFill>
                    <a:effectLst/>
                  </a:rPr>
                  <a:t>The difference in corneal thickness</a:t>
                </a:r>
                <a:endParaRPr lang="ko-KR" altLang="ko-KR" sz="2400" dirty="0">
                  <a:solidFill>
                    <a:schemeClr val="tx1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26392573833674865"/>
              <c:y val="0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0_);\(0\)" sourceLinked="1"/>
        <c:majorTickMark val="out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51548408"/>
        <c:crosses val="autoZero"/>
        <c:crossBetween val="midCat"/>
      </c:valAx>
      <c:valAx>
        <c:axId val="5515484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2400" b="1" i="1" baseline="0">
                    <a:solidFill>
                      <a:schemeClr val="tx1"/>
                    </a:solidFill>
                    <a:effectLst/>
                  </a:rPr>
                  <a:t>Total refractive power</a:t>
                </a:r>
                <a:endParaRPr lang="ko-KR" altLang="ko-KR" sz="2400">
                  <a:solidFill>
                    <a:schemeClr val="tx1"/>
                  </a:solidFill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0.00_ " sourceLinked="1"/>
        <c:majorTickMark val="out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515468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0.17488</cdr:x>
      <cdr:y>0.83037</cdr:y>
    </cdr:from>
    <cdr:to>
      <cdr:x>1</cdr:x>
      <cdr:y>1</cdr:y>
    </cdr:to>
    <cdr:sp macro="" textlink="">
      <cdr:nvSpPr>
        <cdr:cNvPr id="2" name="TextBox 20">
          <a:extLst xmlns:a="http://schemas.openxmlformats.org/drawingml/2006/main">
            <a:ext uri="{FF2B5EF4-FFF2-40B4-BE49-F238E27FC236}">
              <a16:creationId xmlns:a16="http://schemas.microsoft.com/office/drawing/2014/main" id="{155E47E3-B314-48E6-B32B-2C7737CCF6B4}"/>
            </a:ext>
          </a:extLst>
        </cdr:cNvPr>
        <cdr:cNvSpPr txBox="1"/>
      </cdr:nvSpPr>
      <cdr:spPr>
        <a:xfrm xmlns:a="http://schemas.openxmlformats.org/drawingml/2006/main">
          <a:off x="1285015" y="3314628"/>
          <a:ext cx="6062970" cy="67710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2000" b="1" i="0" dirty="0">
              <a:solidFill>
                <a:schemeClr val="tx1"/>
              </a:solidFill>
              <a:latin typeface="+mj-ea"/>
              <a:ea typeface="+mj-ea"/>
            </a:rPr>
            <a:t> </a:t>
          </a:r>
          <a:r>
            <a:rPr lang="en-US" altLang="ko-KR" b="1" i="0" dirty="0">
              <a:solidFill>
                <a:schemeClr val="tx1"/>
              </a:solidFill>
              <a:latin typeface="+mj-ea"/>
              <a:ea typeface="+mj-ea"/>
            </a:rPr>
            <a:t>0</a:t>
          </a:r>
          <a:r>
            <a:rPr lang="en-US" altLang="ko-KR" b="1" i="0" baseline="0" dirty="0">
              <a:solidFill>
                <a:schemeClr val="tx1"/>
              </a:solidFill>
              <a:latin typeface="+mj-ea"/>
              <a:ea typeface="+mj-ea"/>
            </a:rPr>
            <a:t> ~ 40mm </a:t>
          </a:r>
          <a:r>
            <a:rPr lang="ko-KR" altLang="en-US" b="1" i="0" baseline="0" dirty="0">
              <a:solidFill>
                <a:schemeClr val="tx1"/>
              </a:solidFill>
              <a:latin typeface="+mj-ea"/>
              <a:ea typeface="+mj-ea"/>
            </a:rPr>
            <a:t>미만      </a:t>
          </a:r>
          <a:r>
            <a:rPr lang="en-US" altLang="ko-KR" b="1" i="0" baseline="0" dirty="0">
              <a:solidFill>
                <a:schemeClr val="tx1"/>
              </a:solidFill>
              <a:latin typeface="+mj-ea"/>
              <a:ea typeface="+mj-ea"/>
            </a:rPr>
            <a:t>40mm </a:t>
          </a:r>
          <a:r>
            <a:rPr lang="ko-KR" altLang="en-US" b="1" i="0" baseline="0" dirty="0">
              <a:solidFill>
                <a:schemeClr val="tx1"/>
              </a:solidFill>
              <a:latin typeface="+mj-ea"/>
              <a:ea typeface="+mj-ea"/>
            </a:rPr>
            <a:t>이상 </a:t>
          </a:r>
          <a:r>
            <a:rPr lang="en-US" altLang="ko-KR" b="1" i="0" baseline="0" dirty="0">
              <a:solidFill>
                <a:schemeClr val="tx1"/>
              </a:solidFill>
              <a:latin typeface="+mj-ea"/>
              <a:ea typeface="+mj-ea"/>
            </a:rPr>
            <a:t>~ 70mm </a:t>
          </a:r>
          <a:r>
            <a:rPr lang="ko-KR" altLang="en-US" b="1" i="0" baseline="0" dirty="0">
              <a:solidFill>
                <a:schemeClr val="tx1"/>
              </a:solidFill>
              <a:latin typeface="+mj-ea"/>
              <a:ea typeface="+mj-ea"/>
            </a:rPr>
            <a:t>미만      </a:t>
          </a:r>
          <a:r>
            <a:rPr lang="en-US" altLang="ko-KR" b="1" i="0" baseline="0" dirty="0">
              <a:solidFill>
                <a:schemeClr val="tx1"/>
              </a:solidFill>
              <a:latin typeface="+mj-ea"/>
              <a:ea typeface="+mj-ea"/>
            </a:rPr>
            <a:t>70mm</a:t>
          </a:r>
          <a:r>
            <a:rPr lang="ko-KR" altLang="en-US" b="1" i="0" baseline="0" dirty="0">
              <a:solidFill>
                <a:schemeClr val="tx1"/>
              </a:solidFill>
              <a:latin typeface="+mj-ea"/>
              <a:ea typeface="+mj-ea"/>
            </a:rPr>
            <a:t>이상</a:t>
          </a:r>
          <a:endParaRPr lang="ko-KR" altLang="en-US" b="1" i="0" dirty="0">
            <a:solidFill>
              <a:schemeClr val="tx1"/>
            </a:solidFill>
            <a:latin typeface="+mj-ea"/>
            <a:ea typeface="+mj-ea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0.23073</cdr:x>
      <cdr:y>0.84992</cdr:y>
    </cdr:from>
    <cdr:to>
      <cdr:x>0.96846</cdr:x>
      <cdr:y>0.94346</cdr:y>
    </cdr:to>
    <cdr:sp macro="" textlink="">
      <cdr:nvSpPr>
        <cdr:cNvPr id="2" name="TextBox 20">
          <a:extLst xmlns:a="http://schemas.openxmlformats.org/drawingml/2006/main">
            <a:ext uri="{FF2B5EF4-FFF2-40B4-BE49-F238E27FC236}">
              <a16:creationId xmlns:a16="http://schemas.microsoft.com/office/drawing/2014/main" id="{155E47E3-B314-48E6-B32B-2C7737CCF6B4}"/>
            </a:ext>
          </a:extLst>
        </cdr:cNvPr>
        <cdr:cNvSpPr txBox="1"/>
      </cdr:nvSpPr>
      <cdr:spPr>
        <a:xfrm xmlns:a="http://schemas.openxmlformats.org/drawingml/2006/main">
          <a:off x="2319605" y="3355754"/>
          <a:ext cx="7416824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400" b="1" i="0" dirty="0">
              <a:solidFill>
                <a:schemeClr val="tx1"/>
              </a:solidFill>
              <a:latin typeface="+mj-ea"/>
              <a:ea typeface="+mj-ea"/>
            </a:rPr>
            <a:t>  </a:t>
          </a:r>
          <a:r>
            <a:rPr lang="en-US" altLang="ko-KR" b="1" i="0" dirty="0">
              <a:solidFill>
                <a:schemeClr val="tx1"/>
              </a:solidFill>
              <a:latin typeface="+mj-ea"/>
              <a:ea typeface="+mj-ea"/>
            </a:rPr>
            <a:t>0</a:t>
          </a:r>
          <a:r>
            <a:rPr lang="en-US" altLang="ko-KR" b="1" i="0" baseline="0" dirty="0">
              <a:solidFill>
                <a:schemeClr val="tx1"/>
              </a:solidFill>
              <a:latin typeface="+mj-ea"/>
              <a:ea typeface="+mj-ea"/>
            </a:rPr>
            <a:t> ~ 40mm </a:t>
          </a:r>
          <a:r>
            <a:rPr lang="ko-KR" altLang="en-US" b="1" i="0" baseline="0" dirty="0">
              <a:solidFill>
                <a:schemeClr val="tx1"/>
              </a:solidFill>
              <a:latin typeface="+mj-ea"/>
              <a:ea typeface="+mj-ea"/>
            </a:rPr>
            <a:t>미만        </a:t>
          </a:r>
          <a:r>
            <a:rPr lang="en-US" altLang="ko-KR" b="1" i="0" baseline="0" dirty="0">
              <a:solidFill>
                <a:schemeClr val="tx1"/>
              </a:solidFill>
              <a:latin typeface="+mj-ea"/>
              <a:ea typeface="+mj-ea"/>
            </a:rPr>
            <a:t>40mm </a:t>
          </a:r>
          <a:r>
            <a:rPr lang="ko-KR" altLang="en-US" b="1" i="0" baseline="0" dirty="0">
              <a:solidFill>
                <a:schemeClr val="tx1"/>
              </a:solidFill>
              <a:latin typeface="+mj-ea"/>
              <a:ea typeface="+mj-ea"/>
            </a:rPr>
            <a:t>이상 </a:t>
          </a:r>
          <a:r>
            <a:rPr lang="en-US" altLang="ko-KR" b="1" i="0" baseline="0" dirty="0">
              <a:solidFill>
                <a:schemeClr val="tx1"/>
              </a:solidFill>
              <a:latin typeface="+mj-ea"/>
              <a:ea typeface="+mj-ea"/>
            </a:rPr>
            <a:t>~ 70mm </a:t>
          </a:r>
          <a:r>
            <a:rPr lang="ko-KR" altLang="en-US" b="1" i="0" baseline="0" dirty="0">
              <a:solidFill>
                <a:schemeClr val="tx1"/>
              </a:solidFill>
              <a:latin typeface="+mj-ea"/>
              <a:ea typeface="+mj-ea"/>
            </a:rPr>
            <a:t>미만           </a:t>
          </a:r>
          <a:r>
            <a:rPr lang="en-US" altLang="ko-KR" b="1" i="0" baseline="0" dirty="0">
              <a:solidFill>
                <a:schemeClr val="tx1"/>
              </a:solidFill>
              <a:latin typeface="+mj-ea"/>
              <a:ea typeface="+mj-ea"/>
            </a:rPr>
            <a:t>70mm</a:t>
          </a:r>
          <a:r>
            <a:rPr lang="ko-KR" altLang="en-US" b="1" i="0" baseline="0" dirty="0">
              <a:solidFill>
                <a:schemeClr val="tx1"/>
              </a:solidFill>
              <a:latin typeface="+mj-ea"/>
              <a:ea typeface="+mj-ea"/>
            </a:rPr>
            <a:t>이상 </a:t>
          </a:r>
          <a:endParaRPr lang="ko-KR" altLang="en-US" b="1" i="0" dirty="0">
            <a:solidFill>
              <a:schemeClr val="tx1"/>
            </a:solidFill>
            <a:latin typeface="+mj-ea"/>
            <a:ea typeface="+mj-ea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.png"/><Relationship Id="rId7" Type="http://schemas.openxmlformats.org/officeDocument/2006/relationships/chart" Target="../charts/chart1.xml"/><Relationship Id="rId12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5.png"/><Relationship Id="rId5" Type="http://schemas.openxmlformats.org/officeDocument/2006/relationships/image" Target="../media/image3.jpeg"/><Relationship Id="rId10" Type="http://schemas.openxmlformats.org/officeDocument/2006/relationships/chart" Target="../charts/chart4.xml"/><Relationship Id="rId4" Type="http://schemas.openxmlformats.org/officeDocument/2006/relationships/image" Target="../media/image2.jpeg"/><Relationship Id="rId9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48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각막 중심부와 주변부의 두께차이에 따른 전체 </a:t>
            </a:r>
            <a:r>
              <a:rPr lang="ko-KR" altLang="en-US" sz="48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굴절력</a:t>
            </a:r>
            <a:r>
              <a:rPr lang="en-US" altLang="ko-KR" sz="48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</a:p>
          <a:p>
            <a:pPr algn="ctr" defTabSz="3089186"/>
            <a:r>
              <a:rPr lang="ko-KR" altLang="en-US" sz="48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각막 </a:t>
            </a:r>
            <a:r>
              <a:rPr lang="ko-KR" altLang="en-US" sz="48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굴절력</a:t>
            </a:r>
            <a:r>
              <a:rPr lang="en-US" altLang="ko-KR" sz="48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각막난시의</a:t>
            </a:r>
            <a:r>
              <a:rPr lang="ko-KR" altLang="en-US" sz="48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상관관계 비교</a:t>
            </a:r>
            <a:endParaRPr lang="en-US" altLang="ko-KR" sz="48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문세준 ∙ </a:t>
            </a:r>
            <a:r>
              <a:rPr lang="ko-KR" altLang="en-US" sz="4004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엄채영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김은경 ∙ 길민지 ∙ </a:t>
            </a:r>
            <a:r>
              <a:rPr lang="ko-KR" altLang="en-US" sz="4004" b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강현구 ∙ 박상일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가톨릭관동대학교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662" y="1000284"/>
            <a:ext cx="3033447" cy="306645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863015" cy="7131354"/>
            <a:chOff x="482172" y="5050192"/>
            <a:chExt cx="6873606" cy="6495550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36577" y="5976215"/>
              <a:ext cx="6577515" cy="5569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각막의 형상은 각막 주변부의 두께가 중심부의 두께보다 두꺼운 형태를 이루는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오목메니스커스의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형태로 되어 있고 강한 플러스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굴절력을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가진다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각막의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굴절력은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전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후면의 곡률반경에 의해 사람마다 다양한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굴절력으로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나타난다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</a:p>
            <a:p>
              <a:pPr>
                <a:lnSpc>
                  <a:spcPct val="150000"/>
                </a:lnSpc>
              </a:pP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따라서 본 연구에서는 각막 중심부와 주변부 두께에 따라 전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·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후면 곡률반경의 차이로 인해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차이가 생길 것을 고려하여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각막두께차이에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따른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각막굴절력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전체굴절력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 난시의 상관관계를 비교하였다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  <a:endParaRPr 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4"/>
            <a:ext cx="13532353" cy="6750190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2742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안질환이 없는 성인의 안구 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47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안을 대상으로 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Wave Analyzer MEDICA 700(Essilor, France)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를 사용하여 각막 두께와 전체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 난시를 각각 측정하였고 각막 중심부와 주변부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귀 쪽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 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두께의 차이를 기준으로 하여 각각의 값을 비교 분석하였다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전체굴절력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각막굴절력과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각막난시는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180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축 방향의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값을 이용하였다</a:t>
              </a:r>
              <a:r>
                <a:rPr lang="en-US" altLang="ko-KR" sz="24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endParaRPr lang="en-US" sz="24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56154" y="12065374"/>
            <a:ext cx="20588315" cy="12662554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03140"/>
              <a:ext cx="9465945" cy="3153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 중심부와 주변부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귀 쪽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차이값을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0.00 mm ~ 40.00 mm 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미만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40.00 mm 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이상 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~ 70.00 mm 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미만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70.00 mm 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이상의 세 그룹으로 나누어 각막 두께에 따른 그룹별 각각의 평균은 전체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굴절력은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–4.26 ± 1.86 D, -3.73 ± 3.33 D, -3.07 ± 2.71 D 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 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(+)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방향으로 증가하였고 각막 두께차이가 증가 할 수록 전체 </a:t>
              </a:r>
              <a:r>
                <a:rPr lang="ko-KR" altLang="en-US" sz="24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굴절력이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+</a:t>
              </a:r>
              <a:r>
                <a:rPr lang="ko-KR" altLang="en-US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방향 증가하는 양상을 보였다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(r</a:t>
              </a:r>
              <a:r>
                <a:rPr lang="en-US" altLang="ko-KR" sz="2400" b="1" baseline="300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</a:t>
              </a:r>
              <a:r>
                <a:rPr lang="en-US" altLang="ko-KR" sz="24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=</a:t>
              </a:r>
              <a:r>
                <a:rPr lang="en-US" altLang="ko-KR" sz="2400" b="1" i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0.0625)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5012940"/>
            <a:ext cx="10116825" cy="6094741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89273" y="25706322"/>
              <a:ext cx="9624066" cy="4215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수평경선</a:t>
              </a:r>
              <a:r>
                <a:rPr lang="en-US" altLang="ko-KR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(180°)</a:t>
              </a:r>
              <a:r>
                <a:rPr lang="ko-KR" altLang="en-US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전체 </a:t>
              </a:r>
              <a:r>
                <a:rPr lang="ko-KR" altLang="en-US" sz="32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굴절력은</a:t>
              </a:r>
              <a:r>
                <a:rPr lang="ko-KR" altLang="en-US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en-US" altLang="ko-KR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(+) </a:t>
              </a:r>
              <a:r>
                <a:rPr lang="ko-KR" altLang="en-US" sz="32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ko-KR" altLang="en-US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방향으로 증가하는 경향을 보였으며</a:t>
              </a:r>
              <a:r>
                <a:rPr lang="en-US" altLang="ko-KR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각막의 </a:t>
              </a:r>
              <a:r>
                <a:rPr lang="ko-KR" altLang="en-US" sz="32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굴절력은</a:t>
              </a:r>
              <a:r>
                <a:rPr lang="ko-KR" altLang="en-US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32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굴절력이</a:t>
              </a:r>
              <a:r>
                <a:rPr lang="ko-KR" altLang="en-US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통계적으로 유의하게 감소하는 경향을 확인할 수 있었다</a:t>
              </a:r>
              <a:r>
                <a:rPr lang="en-US" altLang="ko-KR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수평경선의 각막 두께 차이와 </a:t>
              </a:r>
              <a:r>
                <a:rPr lang="ko-KR" altLang="en-US" sz="3200" b="1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각막난시량은</a:t>
              </a:r>
              <a:r>
                <a:rPr lang="ko-KR" altLang="en-US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상관관계가 없는 것으로 나타났다</a:t>
              </a:r>
              <a:r>
                <a:rPr lang="en-US" altLang="ko-KR" sz="3200" b="1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endParaRPr lang="en-US" sz="3200" b="1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5012940"/>
            <a:ext cx="10117506" cy="6094741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256563"/>
              <a:ext cx="9624066" cy="5694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 Kim DH, Bae HY. Analysis of the central corneal thickness and anterior chamber depth of eyes in </a:t>
              </a:r>
              <a:r>
                <a:rPr lang="en-US" altLang="ko-KR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korean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young population using the </a:t>
              </a:r>
              <a:r>
                <a:rPr lang="en-US" altLang="ko-KR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pentacam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Journal of Korean Clinical Health Science. 2013; 1(2):31-37</a:t>
              </a: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[2] Park JM , Lee JE, Lee JS. Iridocorneal angle estimation by the </a:t>
              </a:r>
              <a:r>
                <a:rPr lang="en-US" altLang="ko-KR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OrbscanTM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II z topography, J Korean </a:t>
              </a:r>
              <a:r>
                <a:rPr lang="en-US" altLang="ko-KR" sz="2796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Ophthalmol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Soc, 2005; 6(5):751-756</a:t>
              </a: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[3] Kim MS, Woo SY, Lee SJ, Park YK, Tonometry and its standards, Journal of Korean Society for Precision Engineering, 2007; 24(9):17-22</a:t>
              </a: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pic>
        <p:nvPicPr>
          <p:cNvPr id="33" name="그림 32" descr="실내, 상자, 테이블, 모니터이(가) 표시된 사진&#10;&#10;자동 생성된 설명">
            <a:extLst>
              <a:ext uri="{FF2B5EF4-FFF2-40B4-BE49-F238E27FC236}">
                <a16:creationId xmlns:a16="http://schemas.microsoft.com/office/drawing/2014/main" id="{F058388A-83A0-49F4-889C-22BAE924AF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514" y="8255281"/>
            <a:ext cx="4759361" cy="289154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AE056B1-E394-4692-9F2A-2C5F6C0AD714}"/>
              </a:ext>
            </a:extLst>
          </p:cNvPr>
          <p:cNvSpPr txBox="1"/>
          <p:nvPr/>
        </p:nvSpPr>
        <p:spPr>
          <a:xfrm>
            <a:off x="8134461" y="11193403"/>
            <a:ext cx="5681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Fig. 1. Wave Analyzer </a:t>
            </a:r>
            <a:r>
              <a:rPr lang="en-US" altLang="ko-KR" sz="2000" b="1" dirty="0" err="1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Medica</a:t>
            </a:r>
            <a:r>
              <a:rPr lang="en-US" altLang="ko-KR" sz="2000" b="1" dirty="0">
                <a:solidFill>
                  <a:srgbClr val="000000"/>
                </a:solidFill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 700 (Essilor, France).</a:t>
            </a:r>
            <a:endParaRPr lang="ko-KR" altLang="en-US" sz="2000" dirty="0">
              <a:solidFill>
                <a:srgbClr val="000000"/>
              </a:solidFill>
              <a:latin typeface="굴림"/>
              <a:ea typeface="굴림"/>
            </a:endParaRPr>
          </a:p>
        </p:txBody>
      </p:sp>
      <p:pic>
        <p:nvPicPr>
          <p:cNvPr id="36" name="그림 35">
            <a:extLst>
              <a:ext uri="{FF2B5EF4-FFF2-40B4-BE49-F238E27FC236}">
                <a16:creationId xmlns:a16="http://schemas.microsoft.com/office/drawing/2014/main" id="{AE7850FD-9175-4F18-A56C-B336D265548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49773" y="8657955"/>
            <a:ext cx="4536505" cy="227508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F6EDF4A-BC5A-4285-BE49-4E74DA4A44A5}"/>
              </a:ext>
            </a:extLst>
          </p:cNvPr>
          <p:cNvSpPr txBox="1"/>
          <p:nvPr/>
        </p:nvSpPr>
        <p:spPr>
          <a:xfrm>
            <a:off x="15310338" y="11134717"/>
            <a:ext cx="4135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Fig. 2. Medica 700 under analysis.</a:t>
            </a:r>
            <a:endParaRPr lang="ko-KR" altLang="en-US" sz="2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F141AA-6535-40AC-8DC3-C77498CCAD50}"/>
              </a:ext>
            </a:extLst>
          </p:cNvPr>
          <p:cNvSpPr txBox="1"/>
          <p:nvPr/>
        </p:nvSpPr>
        <p:spPr>
          <a:xfrm>
            <a:off x="10267183" y="12901567"/>
            <a:ext cx="10689614" cy="1682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각막 </a:t>
            </a:r>
            <a:r>
              <a:rPr lang="ko-KR" altLang="en-US" sz="24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굴절력은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42.98 ± 1.02 D, 41.95 ± 0.91 D, 40.55 ± 1.00 D 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로 감소하고 각막 두께차이가 증가 할 수 록 각막 </a:t>
            </a:r>
            <a:r>
              <a:rPr lang="ko-KR" altLang="en-US" sz="24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굴절력은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(+) 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방향으로 감소하는 경향을 보였다</a:t>
            </a:r>
            <a:r>
              <a:rPr lang="en-US" altLang="ko-KR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(r</a:t>
            </a:r>
            <a:r>
              <a:rPr lang="en-US" altLang="ko-KR" sz="2400" b="1" baseline="30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en-US" altLang="ko-KR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=</a:t>
            </a:r>
            <a:r>
              <a:rPr lang="en-US" altLang="ko-KR" sz="2400" b="1" i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0.6385)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2852BB1-EFA0-4536-9B23-7D63A00F4D1B}"/>
              </a:ext>
            </a:extLst>
          </p:cNvPr>
          <p:cNvSpPr txBox="1"/>
          <p:nvPr/>
        </p:nvSpPr>
        <p:spPr>
          <a:xfrm>
            <a:off x="10369308" y="22904819"/>
            <a:ext cx="10689615" cy="1682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4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각막난시는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–1.58 ± 0.65 D, -1.5 ± 0.72 D, -1.55 ± 0.86 D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로 </a:t>
            </a:r>
            <a:r>
              <a:rPr lang="en-US" altLang="ko-KR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(+) </a:t>
            </a:r>
            <a:r>
              <a:rPr lang="ko-KR" altLang="en-US" sz="2400" b="1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굴절력</a:t>
            </a:r>
            <a:r>
              <a:rPr lang="ko-KR" altLang="en-US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방향으로 증가하다 감소하는 양상을 보여 각막 두께 차이에 따른 상관관계가 없었다</a:t>
            </a:r>
            <a:r>
              <a:rPr lang="en-US" altLang="ko-KR" sz="2400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endParaRPr lang="en-US" sz="2400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aphicFrame>
        <p:nvGraphicFramePr>
          <p:cNvPr id="40" name="차트 39">
            <a:extLst>
              <a:ext uri="{FF2B5EF4-FFF2-40B4-BE49-F238E27FC236}">
                <a16:creationId xmlns:a16="http://schemas.microsoft.com/office/drawing/2014/main" id="{C0C76273-AD2E-4810-8D47-934A6A4022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1370182"/>
              </p:ext>
            </p:extLst>
          </p:nvPr>
        </p:nvGraphicFramePr>
        <p:xfrm>
          <a:off x="660888" y="16245598"/>
          <a:ext cx="9235756" cy="3344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1" name="TextBox 1">
            <a:extLst>
              <a:ext uri="{FF2B5EF4-FFF2-40B4-BE49-F238E27FC236}">
                <a16:creationId xmlns:a16="http://schemas.microsoft.com/office/drawing/2014/main" id="{C9DF50B0-2FAA-4681-B8BA-1E3A651B7367}"/>
              </a:ext>
            </a:extLst>
          </p:cNvPr>
          <p:cNvSpPr txBox="1"/>
          <p:nvPr/>
        </p:nvSpPr>
        <p:spPr>
          <a:xfrm>
            <a:off x="847598" y="19515903"/>
            <a:ext cx="9161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Fig. 3. The total refractive power according to the difference in corneal thickness.</a:t>
            </a:r>
          </a:p>
        </p:txBody>
      </p:sp>
      <p:graphicFrame>
        <p:nvGraphicFramePr>
          <p:cNvPr id="44" name="차트 43">
            <a:extLst>
              <a:ext uri="{FF2B5EF4-FFF2-40B4-BE49-F238E27FC236}">
                <a16:creationId xmlns:a16="http://schemas.microsoft.com/office/drawing/2014/main" id="{92A1AA76-42A0-4388-866F-47583C6951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2532873"/>
              </p:ext>
            </p:extLst>
          </p:nvPr>
        </p:nvGraphicFramePr>
        <p:xfrm>
          <a:off x="10651481" y="14848188"/>
          <a:ext cx="10053543" cy="354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5" name="TextBox 1">
            <a:extLst>
              <a:ext uri="{FF2B5EF4-FFF2-40B4-BE49-F238E27FC236}">
                <a16:creationId xmlns:a16="http://schemas.microsoft.com/office/drawing/2014/main" id="{AB865911-356C-4824-8A91-B84F794596EC}"/>
              </a:ext>
            </a:extLst>
          </p:cNvPr>
          <p:cNvSpPr txBox="1"/>
          <p:nvPr/>
        </p:nvSpPr>
        <p:spPr>
          <a:xfrm>
            <a:off x="10777446" y="18126317"/>
            <a:ext cx="9801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Fig. 5. The corneal refractive power according to the difference in corneal thickness.</a:t>
            </a:r>
          </a:p>
        </p:txBody>
      </p:sp>
      <p:graphicFrame>
        <p:nvGraphicFramePr>
          <p:cNvPr id="48" name="차트 47">
            <a:extLst>
              <a:ext uri="{FF2B5EF4-FFF2-40B4-BE49-F238E27FC236}">
                <a16:creationId xmlns:a16="http://schemas.microsoft.com/office/drawing/2014/main" id="{83501368-C1F2-40F0-9F87-478CA5D657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1974302"/>
              </p:ext>
            </p:extLst>
          </p:nvPr>
        </p:nvGraphicFramePr>
        <p:xfrm>
          <a:off x="10434322" y="18572827"/>
          <a:ext cx="9472737" cy="3750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9" name="TextBox 1">
            <a:extLst>
              <a:ext uri="{FF2B5EF4-FFF2-40B4-BE49-F238E27FC236}">
                <a16:creationId xmlns:a16="http://schemas.microsoft.com/office/drawing/2014/main" id="{C9DF50B0-2FAA-4681-B8BA-1E3A651B7367}"/>
              </a:ext>
            </a:extLst>
          </p:cNvPr>
          <p:cNvSpPr txBox="1"/>
          <p:nvPr/>
        </p:nvSpPr>
        <p:spPr>
          <a:xfrm>
            <a:off x="10592624" y="22227788"/>
            <a:ext cx="10540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Fig. 6. Comparison of correlation of corneal refractive power according to the difference of corneal thickness.</a:t>
            </a:r>
          </a:p>
        </p:txBody>
      </p:sp>
      <p:graphicFrame>
        <p:nvGraphicFramePr>
          <p:cNvPr id="50" name="차트 49">
            <a:extLst>
              <a:ext uri="{FF2B5EF4-FFF2-40B4-BE49-F238E27FC236}">
                <a16:creationId xmlns:a16="http://schemas.microsoft.com/office/drawing/2014/main" id="{22EF943C-8D7D-432A-9984-35CC7542A7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8353593"/>
              </p:ext>
            </p:extLst>
          </p:nvPr>
        </p:nvGraphicFramePr>
        <p:xfrm>
          <a:off x="722992" y="20508576"/>
          <a:ext cx="9245578" cy="3528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1" name="TextBox 1">
            <a:extLst>
              <a:ext uri="{FF2B5EF4-FFF2-40B4-BE49-F238E27FC236}">
                <a16:creationId xmlns:a16="http://schemas.microsoft.com/office/drawing/2014/main" id="{94C8F19A-140D-4F24-9D02-51D0D32016A4}"/>
              </a:ext>
            </a:extLst>
          </p:cNvPr>
          <p:cNvSpPr txBox="1"/>
          <p:nvPr/>
        </p:nvSpPr>
        <p:spPr>
          <a:xfrm>
            <a:off x="847598" y="23631043"/>
            <a:ext cx="9161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>
                <a:latin typeface="Malgun Gothic Semilight" panose="020B0502040204020203" pitchFamily="50" charset="-127"/>
                <a:ea typeface="Malgun Gothic Semilight" panose="020B0502040204020203" pitchFamily="50" charset="-127"/>
                <a:cs typeface="Malgun Gothic Semilight" panose="020B0502040204020203" pitchFamily="50" charset="-127"/>
              </a:rPr>
              <a:t>Fig. 4. Comparison of correlation of total refractive power according to the difference of corneal thickness.</a:t>
            </a:r>
          </a:p>
        </p:txBody>
      </p:sp>
      <p:pic>
        <p:nvPicPr>
          <p:cNvPr id="53" name="내용 개체 틀 4">
            <a:extLst>
              <a:ext uri="{FF2B5EF4-FFF2-40B4-BE49-F238E27FC236}">
                <a16:creationId xmlns:a16="http://schemas.microsoft.com/office/drawing/2014/main" id="{E2CE75D0-E54A-43EC-A9E8-B52D043CB7E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5485" b="94093" l="13472" r="90674">
                        <a14:foregroundMark x1="45078" y1="65401" x2="45078" y2="65401"/>
                        <a14:foregroundMark x1="44560" y1="65401" x2="44560" y2="65401"/>
                        <a14:foregroundMark x1="15544" y1="32068" x2="13472" y2="63713"/>
                        <a14:foregroundMark x1="20207" y1="61181" x2="19171" y2="50211"/>
                        <a14:foregroundMark x1="15026" y1="23629" x2="52332" y2="5907"/>
                        <a14:foregroundMark x1="63731" y1="65401" x2="77720" y2="75949"/>
                        <a14:foregroundMark x1="67876" y1="53586" x2="69430" y2="68354"/>
                        <a14:foregroundMark x1="66321" y1="54852" x2="51813" y2="67089"/>
                        <a14:foregroundMark x1="48705" y1="50633" x2="35751" y2="65823"/>
                        <a14:foregroundMark x1="41451" y1="48523" x2="36788" y2="64557"/>
                        <a14:foregroundMark x1="38860" y1="50211" x2="25907" y2="62025"/>
                        <a14:foregroundMark x1="29016" y1="33333" x2="65803" y2="37553"/>
                        <a14:foregroundMark x1="46114" y1="30380" x2="61658" y2="41350"/>
                        <a14:foregroundMark x1="61658" y1="41350" x2="38342" y2="46414"/>
                        <a14:foregroundMark x1="38342" y1="46414" x2="67876" y2="43882"/>
                        <a14:foregroundMark x1="67876" y1="43882" x2="59585" y2="33755"/>
                        <a14:foregroundMark x1="62694" y1="30802" x2="74611" y2="50211"/>
                        <a14:foregroundMark x1="74611" y1="50211" x2="75130" y2="48523"/>
                        <a14:foregroundMark x1="77720" y1="27426" x2="70466" y2="44726"/>
                        <a14:foregroundMark x1="75130" y1="30380" x2="71503" y2="43882"/>
                        <a14:foregroundMark x1="67876" y1="34599" x2="29016" y2="31646"/>
                        <a14:foregroundMark x1="42487" y1="29958" x2="61140" y2="31224"/>
                        <a14:foregroundMark x1="61140" y1="31224" x2="30052" y2="32489"/>
                        <a14:foregroundMark x1="30052" y1="32489" x2="33161" y2="43460"/>
                        <a14:foregroundMark x1="31606" y1="26582" x2="46114" y2="73418"/>
                        <a14:foregroundMark x1="46114" y1="73418" x2="48705" y2="75105"/>
                        <a14:foregroundMark x1="34715" y1="70042" x2="60622" y2="86920"/>
                        <a14:foregroundMark x1="30570" y1="76793" x2="58031" y2="86076"/>
                        <a14:foregroundMark x1="58031" y1="86076" x2="71503" y2="81857"/>
                        <a14:foregroundMark x1="70466" y1="78903" x2="54922" y2="89873"/>
                        <a14:foregroundMark x1="54922" y1="89873" x2="51295" y2="94093"/>
                        <a14:foregroundMark x1="65803" y1="81435" x2="82902" y2="62869"/>
                        <a14:foregroundMark x1="82902" y1="62869" x2="63212" y2="82700"/>
                        <a14:foregroundMark x1="63212" y1="82700" x2="62176" y2="85232"/>
                        <a14:foregroundMark x1="73057" y1="60759" x2="62176" y2="74684"/>
                        <a14:foregroundMark x1="71503" y1="60338" x2="79275" y2="54852"/>
                        <a14:foregroundMark x1="85492" y1="40506" x2="83938" y2="26160"/>
                        <a14:foregroundMark x1="74093" y1="17300" x2="81347" y2="36287"/>
                        <a14:foregroundMark x1="59067" y1="12658" x2="55959" y2="19409"/>
                        <a14:foregroundMark x1="66839" y1="29114" x2="65803" y2="34177"/>
                        <a14:foregroundMark x1="36269" y1="17722" x2="41451" y2="22785"/>
                        <a14:foregroundMark x1="45078" y1="13080" x2="49741" y2="21097"/>
                        <a14:foregroundMark x1="20207" y1="23207" x2="26943" y2="29958"/>
                        <a14:foregroundMark x1="17098" y1="36287" x2="22798" y2="36287"/>
                        <a14:foregroundMark x1="53886" y1="50211" x2="54922" y2="55274"/>
                        <a14:foregroundMark x1="69430" y1="16034" x2="63212" y2="23207"/>
                        <a14:foregroundMark x1="17617" y1="39241" x2="23316" y2="42194"/>
                        <a14:foregroundMark x1="21762" y1="68776" x2="30052" y2="68776"/>
                        <a14:foregroundMark x1="34197" y1="76793" x2="34715" y2="83544"/>
                        <a14:foregroundMark x1="68394" y1="72574" x2="67358" y2="76793"/>
                      </a14:backgroundRemoval>
                    </a14:imgEffect>
                  </a14:imgLayer>
                </a14:imgProps>
              </a:ext>
            </a:extLst>
          </a:blip>
          <a:srcRect l="7061"/>
          <a:stretch/>
        </p:blipFill>
        <p:spPr>
          <a:xfrm>
            <a:off x="18023961" y="1018832"/>
            <a:ext cx="2853205" cy="304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2694</TotalTime>
  <Words>583</Words>
  <Application>Microsoft Office PowerPoint</Application>
  <PresentationFormat>사용자 지정</PresentationFormat>
  <Paragraphs>40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Malgun Gothic Semilight</vt:lpstr>
      <vt:lpstr>굴림</vt:lpstr>
      <vt:lpstr>맑은 고딕</vt:lpstr>
      <vt:lpstr>맑은 고딕</vt:lpstr>
      <vt:lpstr>Arial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문세준</cp:lastModifiedBy>
  <cp:revision>216</cp:revision>
  <dcterms:created xsi:type="dcterms:W3CDTF">2007-11-27T23:16:29Z</dcterms:created>
  <dcterms:modified xsi:type="dcterms:W3CDTF">2021-12-01T09:25:41Z</dcterms:modified>
</cp:coreProperties>
</file>