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9" r:id="rId2"/>
  </p:sldIdLst>
  <p:sldSz cx="21602700" cy="32404050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sz="61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206">
          <p15:clr>
            <a:srgbClr val="A4A3A4"/>
          </p15:clr>
        </p15:guide>
        <p15:guide id="2" pos="68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204E"/>
    <a:srgbClr val="22384D"/>
    <a:srgbClr val="6C6254"/>
    <a:srgbClr val="FFC100"/>
    <a:srgbClr val="002E58"/>
    <a:srgbClr val="F66A00"/>
    <a:srgbClr val="F4FFF5"/>
    <a:srgbClr val="09230E"/>
    <a:srgbClr val="606060"/>
    <a:srgbClr val="2113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397" autoAdjust="0"/>
    <p:restoredTop sz="94589"/>
  </p:normalViewPr>
  <p:slideViewPr>
    <p:cSldViewPr>
      <p:cViewPr varScale="1">
        <p:scale>
          <a:sx n="14" d="100"/>
          <a:sy n="14" d="100"/>
        </p:scale>
        <p:origin x="4086" y="156"/>
      </p:cViewPr>
      <p:guideLst>
        <p:guide orient="horz" pos="10206"/>
        <p:guide pos="680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Sheet17!$B$1</c:f>
              <c:strCache>
                <c:ptCount val="1"/>
                <c:pt idx="0">
                  <c:v>20대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strRef>
              <c:f>Sheet17!$A$2:$A$17</c:f>
              <c:strCache>
                <c:ptCount val="16"/>
                <c:pt idx="0">
                  <c:v>서울</c:v>
                </c:pt>
                <c:pt idx="1">
                  <c:v>부산</c:v>
                </c:pt>
                <c:pt idx="2">
                  <c:v>대구</c:v>
                </c:pt>
                <c:pt idx="3">
                  <c:v>인천</c:v>
                </c:pt>
                <c:pt idx="4">
                  <c:v>광주</c:v>
                </c:pt>
                <c:pt idx="5">
                  <c:v>대전</c:v>
                </c:pt>
                <c:pt idx="6">
                  <c:v>울산</c:v>
                </c:pt>
                <c:pt idx="7">
                  <c:v>경기</c:v>
                </c:pt>
                <c:pt idx="8">
                  <c:v>강원</c:v>
                </c:pt>
                <c:pt idx="9">
                  <c:v>충북</c:v>
                </c:pt>
                <c:pt idx="10">
                  <c:v>충남</c:v>
                </c:pt>
                <c:pt idx="11">
                  <c:v>전북</c:v>
                </c:pt>
                <c:pt idx="12">
                  <c:v>전남</c:v>
                </c:pt>
                <c:pt idx="13">
                  <c:v>경북</c:v>
                </c:pt>
                <c:pt idx="14">
                  <c:v>경남</c:v>
                </c:pt>
                <c:pt idx="15">
                  <c:v>제주</c:v>
                </c:pt>
              </c:strCache>
            </c:strRef>
          </c:cat>
          <c:val>
            <c:numRef>
              <c:f>Sheet17!$B$2:$B$17</c:f>
              <c:numCache>
                <c:formatCode>0.00</c:formatCode>
                <c:ptCount val="16"/>
                <c:pt idx="0">
                  <c:v>9.703167872287354</c:v>
                </c:pt>
                <c:pt idx="1">
                  <c:v>11.217391304347826</c:v>
                </c:pt>
                <c:pt idx="2">
                  <c:v>11.013215859030836</c:v>
                </c:pt>
                <c:pt idx="3">
                  <c:v>8.4854994629430713</c:v>
                </c:pt>
                <c:pt idx="4">
                  <c:v>12.071330589849108</c:v>
                </c:pt>
                <c:pt idx="5">
                  <c:v>17.337031900138697</c:v>
                </c:pt>
                <c:pt idx="6">
                  <c:v>16.210526315789473</c:v>
                </c:pt>
                <c:pt idx="7">
                  <c:v>10.40268456375839</c:v>
                </c:pt>
                <c:pt idx="8">
                  <c:v>10.649819494584838</c:v>
                </c:pt>
                <c:pt idx="9">
                  <c:v>11.986301369863012</c:v>
                </c:pt>
                <c:pt idx="10">
                  <c:v>12.338593974175035</c:v>
                </c:pt>
                <c:pt idx="11">
                  <c:v>7.6811594202898554</c:v>
                </c:pt>
                <c:pt idx="12">
                  <c:v>12.629757785467127</c:v>
                </c:pt>
                <c:pt idx="13">
                  <c:v>9.0027700831024937</c:v>
                </c:pt>
                <c:pt idx="14">
                  <c:v>12.103174603174603</c:v>
                </c:pt>
                <c:pt idx="15">
                  <c:v>11.24031007751938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982-4F99-8BF9-E680EC3CB983}"/>
            </c:ext>
          </c:extLst>
        </c:ser>
        <c:ser>
          <c:idx val="1"/>
          <c:order val="1"/>
          <c:tx>
            <c:strRef>
              <c:f>Sheet17!$C$1</c:f>
              <c:strCache>
                <c:ptCount val="1"/>
                <c:pt idx="0">
                  <c:v>30대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strRef>
              <c:f>Sheet17!$A$2:$A$17</c:f>
              <c:strCache>
                <c:ptCount val="16"/>
                <c:pt idx="0">
                  <c:v>서울</c:v>
                </c:pt>
                <c:pt idx="1">
                  <c:v>부산</c:v>
                </c:pt>
                <c:pt idx="2">
                  <c:v>대구</c:v>
                </c:pt>
                <c:pt idx="3">
                  <c:v>인천</c:v>
                </c:pt>
                <c:pt idx="4">
                  <c:v>광주</c:v>
                </c:pt>
                <c:pt idx="5">
                  <c:v>대전</c:v>
                </c:pt>
                <c:pt idx="6">
                  <c:v>울산</c:v>
                </c:pt>
                <c:pt idx="7">
                  <c:v>경기</c:v>
                </c:pt>
                <c:pt idx="8">
                  <c:v>강원</c:v>
                </c:pt>
                <c:pt idx="9">
                  <c:v>충북</c:v>
                </c:pt>
                <c:pt idx="10">
                  <c:v>충남</c:v>
                </c:pt>
                <c:pt idx="11">
                  <c:v>전북</c:v>
                </c:pt>
                <c:pt idx="12">
                  <c:v>전남</c:v>
                </c:pt>
                <c:pt idx="13">
                  <c:v>경북</c:v>
                </c:pt>
                <c:pt idx="14">
                  <c:v>경남</c:v>
                </c:pt>
                <c:pt idx="15">
                  <c:v>제주</c:v>
                </c:pt>
              </c:strCache>
            </c:strRef>
          </c:cat>
          <c:val>
            <c:numRef>
              <c:f>Sheet17!$C$2:$C$17</c:f>
              <c:numCache>
                <c:formatCode>0.00</c:formatCode>
                <c:ptCount val="16"/>
                <c:pt idx="0">
                  <c:v>30.182090296832126</c:v>
                </c:pt>
                <c:pt idx="1">
                  <c:v>26.782608695652172</c:v>
                </c:pt>
                <c:pt idx="2">
                  <c:v>26.982378854625548</c:v>
                </c:pt>
                <c:pt idx="3">
                  <c:v>33.727175080558538</c:v>
                </c:pt>
                <c:pt idx="4">
                  <c:v>31.68724279835391</c:v>
                </c:pt>
                <c:pt idx="5">
                  <c:v>26.629680998613036</c:v>
                </c:pt>
                <c:pt idx="6">
                  <c:v>35.157894736842103</c:v>
                </c:pt>
                <c:pt idx="7">
                  <c:v>30.149716055756326</c:v>
                </c:pt>
                <c:pt idx="8">
                  <c:v>28.339350180505413</c:v>
                </c:pt>
                <c:pt idx="9">
                  <c:v>28.767123287671232</c:v>
                </c:pt>
                <c:pt idx="10">
                  <c:v>25.107604017216644</c:v>
                </c:pt>
                <c:pt idx="11">
                  <c:v>27.10144927536232</c:v>
                </c:pt>
                <c:pt idx="12">
                  <c:v>24.048442906574394</c:v>
                </c:pt>
                <c:pt idx="13">
                  <c:v>19.667590027700832</c:v>
                </c:pt>
                <c:pt idx="14">
                  <c:v>30.158730158730158</c:v>
                </c:pt>
                <c:pt idx="15">
                  <c:v>38.759689922480625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982-4F99-8BF9-E680EC3CB983}"/>
            </c:ext>
          </c:extLst>
        </c:ser>
        <c:ser>
          <c:idx val="2"/>
          <c:order val="2"/>
          <c:tx>
            <c:strRef>
              <c:f>Sheet17!$D$1</c:f>
              <c:strCache>
                <c:ptCount val="1"/>
                <c:pt idx="0">
                  <c:v>40대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atMod val="103000"/>
                    <a:lumMod val="102000"/>
                    <a:tint val="94000"/>
                  </a:schemeClr>
                </a:gs>
                <a:gs pos="50000">
                  <a:schemeClr val="accent3">
                    <a:satMod val="110000"/>
                    <a:lumMod val="100000"/>
                    <a:shade val="100000"/>
                  </a:schemeClr>
                </a:gs>
                <a:gs pos="100000">
                  <a:schemeClr val="accent3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strRef>
              <c:f>Sheet17!$A$2:$A$17</c:f>
              <c:strCache>
                <c:ptCount val="16"/>
                <c:pt idx="0">
                  <c:v>서울</c:v>
                </c:pt>
                <c:pt idx="1">
                  <c:v>부산</c:v>
                </c:pt>
                <c:pt idx="2">
                  <c:v>대구</c:v>
                </c:pt>
                <c:pt idx="3">
                  <c:v>인천</c:v>
                </c:pt>
                <c:pt idx="4">
                  <c:v>광주</c:v>
                </c:pt>
                <c:pt idx="5">
                  <c:v>대전</c:v>
                </c:pt>
                <c:pt idx="6">
                  <c:v>울산</c:v>
                </c:pt>
                <c:pt idx="7">
                  <c:v>경기</c:v>
                </c:pt>
                <c:pt idx="8">
                  <c:v>강원</c:v>
                </c:pt>
                <c:pt idx="9">
                  <c:v>충북</c:v>
                </c:pt>
                <c:pt idx="10">
                  <c:v>충남</c:v>
                </c:pt>
                <c:pt idx="11">
                  <c:v>전북</c:v>
                </c:pt>
                <c:pt idx="12">
                  <c:v>전남</c:v>
                </c:pt>
                <c:pt idx="13">
                  <c:v>경북</c:v>
                </c:pt>
                <c:pt idx="14">
                  <c:v>경남</c:v>
                </c:pt>
                <c:pt idx="15">
                  <c:v>제주</c:v>
                </c:pt>
              </c:strCache>
            </c:strRef>
          </c:cat>
          <c:val>
            <c:numRef>
              <c:f>Sheet17!$D$2:$D$17</c:f>
              <c:numCache>
                <c:formatCode>0.00</c:formatCode>
                <c:ptCount val="16"/>
                <c:pt idx="0">
                  <c:v>26.714891494138186</c:v>
                </c:pt>
                <c:pt idx="1">
                  <c:v>25.739130434782609</c:v>
                </c:pt>
                <c:pt idx="2">
                  <c:v>33.039647577092509</c:v>
                </c:pt>
                <c:pt idx="3">
                  <c:v>29.538131041890441</c:v>
                </c:pt>
                <c:pt idx="4">
                  <c:v>34.979423868312757</c:v>
                </c:pt>
                <c:pt idx="5">
                  <c:v>30.790568654646322</c:v>
                </c:pt>
                <c:pt idx="6">
                  <c:v>25.894736842105264</c:v>
                </c:pt>
                <c:pt idx="7">
                  <c:v>30.743417656169335</c:v>
                </c:pt>
                <c:pt idx="8">
                  <c:v>25.451263537906136</c:v>
                </c:pt>
                <c:pt idx="9">
                  <c:v>28.424657534246577</c:v>
                </c:pt>
                <c:pt idx="10">
                  <c:v>29.555236728837876</c:v>
                </c:pt>
                <c:pt idx="11">
                  <c:v>36.086956521739133</c:v>
                </c:pt>
                <c:pt idx="12">
                  <c:v>34.256055363321799</c:v>
                </c:pt>
                <c:pt idx="13">
                  <c:v>37.257617728531855</c:v>
                </c:pt>
                <c:pt idx="14">
                  <c:v>33.432539682539684</c:v>
                </c:pt>
                <c:pt idx="15">
                  <c:v>23.643410852713178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982-4F99-8BF9-E680EC3CB983}"/>
            </c:ext>
          </c:extLst>
        </c:ser>
        <c:ser>
          <c:idx val="3"/>
          <c:order val="3"/>
          <c:tx>
            <c:strRef>
              <c:f>Sheet17!$E$1</c:f>
              <c:strCache>
                <c:ptCount val="1"/>
                <c:pt idx="0">
                  <c:v>50대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atMod val="103000"/>
                    <a:lumMod val="102000"/>
                    <a:tint val="94000"/>
                  </a:schemeClr>
                </a:gs>
                <a:gs pos="50000">
                  <a:schemeClr val="accent4">
                    <a:satMod val="110000"/>
                    <a:lumMod val="100000"/>
                    <a:shade val="100000"/>
                  </a:schemeClr>
                </a:gs>
                <a:gs pos="100000">
                  <a:schemeClr val="accent4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strRef>
              <c:f>Sheet17!$A$2:$A$17</c:f>
              <c:strCache>
                <c:ptCount val="16"/>
                <c:pt idx="0">
                  <c:v>서울</c:v>
                </c:pt>
                <c:pt idx="1">
                  <c:v>부산</c:v>
                </c:pt>
                <c:pt idx="2">
                  <c:v>대구</c:v>
                </c:pt>
                <c:pt idx="3">
                  <c:v>인천</c:v>
                </c:pt>
                <c:pt idx="4">
                  <c:v>광주</c:v>
                </c:pt>
                <c:pt idx="5">
                  <c:v>대전</c:v>
                </c:pt>
                <c:pt idx="6">
                  <c:v>울산</c:v>
                </c:pt>
                <c:pt idx="7">
                  <c:v>경기</c:v>
                </c:pt>
                <c:pt idx="8">
                  <c:v>강원</c:v>
                </c:pt>
                <c:pt idx="9">
                  <c:v>충북</c:v>
                </c:pt>
                <c:pt idx="10">
                  <c:v>충남</c:v>
                </c:pt>
                <c:pt idx="11">
                  <c:v>전북</c:v>
                </c:pt>
                <c:pt idx="12">
                  <c:v>전남</c:v>
                </c:pt>
                <c:pt idx="13">
                  <c:v>경북</c:v>
                </c:pt>
                <c:pt idx="14">
                  <c:v>경남</c:v>
                </c:pt>
                <c:pt idx="15">
                  <c:v>제주</c:v>
                </c:pt>
              </c:strCache>
            </c:strRef>
          </c:cat>
          <c:val>
            <c:numRef>
              <c:f>Sheet17!$E$2:$E$17</c:f>
              <c:numCache>
                <c:formatCode>0.00</c:formatCode>
                <c:ptCount val="16"/>
                <c:pt idx="0">
                  <c:v>20.204539785482662</c:v>
                </c:pt>
                <c:pt idx="1">
                  <c:v>20.260869565217391</c:v>
                </c:pt>
                <c:pt idx="2">
                  <c:v>20.264317180616739</c:v>
                </c:pt>
                <c:pt idx="3">
                  <c:v>19.33404940923738</c:v>
                </c:pt>
                <c:pt idx="4">
                  <c:v>15.500685871056241</c:v>
                </c:pt>
                <c:pt idx="5">
                  <c:v>18.446601941747574</c:v>
                </c:pt>
                <c:pt idx="6">
                  <c:v>16.210526315789473</c:v>
                </c:pt>
                <c:pt idx="7">
                  <c:v>20.134228187919462</c:v>
                </c:pt>
                <c:pt idx="8">
                  <c:v>22.563176895306857</c:v>
                </c:pt>
                <c:pt idx="9">
                  <c:v>22.945205479452056</c:v>
                </c:pt>
                <c:pt idx="10">
                  <c:v>21.807747489239599</c:v>
                </c:pt>
                <c:pt idx="11">
                  <c:v>20.289855072463769</c:v>
                </c:pt>
                <c:pt idx="12">
                  <c:v>19.550173010380622</c:v>
                </c:pt>
                <c:pt idx="13">
                  <c:v>25.207756232686979</c:v>
                </c:pt>
                <c:pt idx="14">
                  <c:v>16.468253968253968</c:v>
                </c:pt>
                <c:pt idx="15">
                  <c:v>18.217054263565892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982-4F99-8BF9-E680EC3CB983}"/>
            </c:ext>
          </c:extLst>
        </c:ser>
        <c:ser>
          <c:idx val="4"/>
          <c:order val="4"/>
          <c:tx>
            <c:strRef>
              <c:f>Sheet17!$F$1</c:f>
              <c:strCache>
                <c:ptCount val="1"/>
                <c:pt idx="0">
                  <c:v>60대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atMod val="103000"/>
                    <a:lumMod val="102000"/>
                    <a:tint val="94000"/>
                  </a:schemeClr>
                </a:gs>
                <a:gs pos="50000">
                  <a:schemeClr val="accent5">
                    <a:satMod val="110000"/>
                    <a:lumMod val="100000"/>
                    <a:shade val="100000"/>
                  </a:schemeClr>
                </a:gs>
                <a:gs pos="100000">
                  <a:schemeClr val="accent5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strRef>
              <c:f>Sheet17!$A$2:$A$17</c:f>
              <c:strCache>
                <c:ptCount val="16"/>
                <c:pt idx="0">
                  <c:v>서울</c:v>
                </c:pt>
                <c:pt idx="1">
                  <c:v>부산</c:v>
                </c:pt>
                <c:pt idx="2">
                  <c:v>대구</c:v>
                </c:pt>
                <c:pt idx="3">
                  <c:v>인천</c:v>
                </c:pt>
                <c:pt idx="4">
                  <c:v>광주</c:v>
                </c:pt>
                <c:pt idx="5">
                  <c:v>대전</c:v>
                </c:pt>
                <c:pt idx="6">
                  <c:v>울산</c:v>
                </c:pt>
                <c:pt idx="7">
                  <c:v>경기</c:v>
                </c:pt>
                <c:pt idx="8">
                  <c:v>강원</c:v>
                </c:pt>
                <c:pt idx="9">
                  <c:v>충북</c:v>
                </c:pt>
                <c:pt idx="10">
                  <c:v>충남</c:v>
                </c:pt>
                <c:pt idx="11">
                  <c:v>전북</c:v>
                </c:pt>
                <c:pt idx="12">
                  <c:v>전남</c:v>
                </c:pt>
                <c:pt idx="13">
                  <c:v>경북</c:v>
                </c:pt>
                <c:pt idx="14">
                  <c:v>경남</c:v>
                </c:pt>
                <c:pt idx="15">
                  <c:v>제주</c:v>
                </c:pt>
              </c:strCache>
            </c:strRef>
          </c:cat>
          <c:val>
            <c:numRef>
              <c:f>Sheet17!$F$2:$F$17</c:f>
              <c:numCache>
                <c:formatCode>0.00</c:formatCode>
                <c:ptCount val="16"/>
                <c:pt idx="0">
                  <c:v>10.850586181092542</c:v>
                </c:pt>
                <c:pt idx="1">
                  <c:v>13.130434782608697</c:v>
                </c:pt>
                <c:pt idx="2">
                  <c:v>7.5991189427312769</c:v>
                </c:pt>
                <c:pt idx="3">
                  <c:v>6.8743286788399569</c:v>
                </c:pt>
                <c:pt idx="4">
                  <c:v>4.8010973936899859</c:v>
                </c:pt>
                <c:pt idx="5">
                  <c:v>5.547850208044383</c:v>
                </c:pt>
                <c:pt idx="6">
                  <c:v>6.5263157894736841</c:v>
                </c:pt>
                <c:pt idx="7">
                  <c:v>7.485802787816211</c:v>
                </c:pt>
                <c:pt idx="8">
                  <c:v>10.830324909747292</c:v>
                </c:pt>
                <c:pt idx="9">
                  <c:v>7.1917808219178081</c:v>
                </c:pt>
                <c:pt idx="10">
                  <c:v>9.3256814921090392</c:v>
                </c:pt>
                <c:pt idx="11">
                  <c:v>7.9710144927536222</c:v>
                </c:pt>
                <c:pt idx="12">
                  <c:v>7.7854671280276815</c:v>
                </c:pt>
                <c:pt idx="13">
                  <c:v>6.9252077562326875</c:v>
                </c:pt>
                <c:pt idx="14">
                  <c:v>6.5476190476190483</c:v>
                </c:pt>
                <c:pt idx="15">
                  <c:v>6.9767441860465116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982-4F99-8BF9-E680EC3CB983}"/>
            </c:ext>
          </c:extLst>
        </c:ser>
        <c:ser>
          <c:idx val="5"/>
          <c:order val="5"/>
          <c:tx>
            <c:strRef>
              <c:f>Sheet17!$G$1</c:f>
              <c:strCache>
                <c:ptCount val="1"/>
                <c:pt idx="0">
                  <c:v>70대 이상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satMod val="103000"/>
                    <a:lumMod val="102000"/>
                    <a:tint val="94000"/>
                  </a:schemeClr>
                </a:gs>
                <a:gs pos="50000">
                  <a:schemeClr val="accent6">
                    <a:satMod val="110000"/>
                    <a:lumMod val="100000"/>
                    <a:shade val="100000"/>
                  </a:schemeClr>
                </a:gs>
                <a:gs pos="100000">
                  <a:schemeClr val="accent6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strRef>
              <c:f>Sheet17!$A$2:$A$17</c:f>
              <c:strCache>
                <c:ptCount val="16"/>
                <c:pt idx="0">
                  <c:v>서울</c:v>
                </c:pt>
                <c:pt idx="1">
                  <c:v>부산</c:v>
                </c:pt>
                <c:pt idx="2">
                  <c:v>대구</c:v>
                </c:pt>
                <c:pt idx="3">
                  <c:v>인천</c:v>
                </c:pt>
                <c:pt idx="4">
                  <c:v>광주</c:v>
                </c:pt>
                <c:pt idx="5">
                  <c:v>대전</c:v>
                </c:pt>
                <c:pt idx="6">
                  <c:v>울산</c:v>
                </c:pt>
                <c:pt idx="7">
                  <c:v>경기</c:v>
                </c:pt>
                <c:pt idx="8">
                  <c:v>강원</c:v>
                </c:pt>
                <c:pt idx="9">
                  <c:v>충북</c:v>
                </c:pt>
                <c:pt idx="10">
                  <c:v>충남</c:v>
                </c:pt>
                <c:pt idx="11">
                  <c:v>전북</c:v>
                </c:pt>
                <c:pt idx="12">
                  <c:v>전남</c:v>
                </c:pt>
                <c:pt idx="13">
                  <c:v>경북</c:v>
                </c:pt>
                <c:pt idx="14">
                  <c:v>경남</c:v>
                </c:pt>
                <c:pt idx="15">
                  <c:v>제주</c:v>
                </c:pt>
              </c:strCache>
            </c:strRef>
          </c:cat>
          <c:val>
            <c:numRef>
              <c:f>Sheet17!$G$2:$G$17</c:f>
              <c:numCache>
                <c:formatCode>0.00</c:formatCode>
                <c:ptCount val="16"/>
                <c:pt idx="0">
                  <c:v>2.3447243701671239</c:v>
                </c:pt>
                <c:pt idx="1">
                  <c:v>2.8695652173913042</c:v>
                </c:pt>
                <c:pt idx="2">
                  <c:v>1.1013215859030838</c:v>
                </c:pt>
                <c:pt idx="3">
                  <c:v>2.0408163265306123</c:v>
                </c:pt>
                <c:pt idx="4">
                  <c:v>0.96021947873799729</c:v>
                </c:pt>
                <c:pt idx="5">
                  <c:v>1.248266296809986</c:v>
                </c:pt>
                <c:pt idx="6">
                  <c:v>0</c:v>
                </c:pt>
                <c:pt idx="7">
                  <c:v>1.0841507485802788</c:v>
                </c:pt>
                <c:pt idx="8">
                  <c:v>2.1660649819494582</c:v>
                </c:pt>
                <c:pt idx="9">
                  <c:v>0.68493150684931503</c:v>
                </c:pt>
                <c:pt idx="10">
                  <c:v>1.8651362984218076</c:v>
                </c:pt>
                <c:pt idx="11">
                  <c:v>0.86956521739130432</c:v>
                </c:pt>
                <c:pt idx="12">
                  <c:v>1.7301038062283738</c:v>
                </c:pt>
                <c:pt idx="13">
                  <c:v>1.9390581717451523</c:v>
                </c:pt>
                <c:pt idx="14">
                  <c:v>1.2896825396825395</c:v>
                </c:pt>
                <c:pt idx="15">
                  <c:v>1.1627906976744187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3982-4F99-8BF9-E680EC3CB98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0"/>
        <c:overlap val="100"/>
        <c:serLines>
          <c:spPr>
            <a:ln w="9525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  <a:effectLst/>
          </c:spPr>
        </c:serLines>
        <c:axId val="942943248"/>
        <c:axId val="942942416"/>
      </c:barChart>
      <c:catAx>
        <c:axId val="9429432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eaVert" wrap="square" anchor="ctr" anchorCtr="1"/>
          <a:lstStyle/>
          <a:p>
            <a:pPr>
              <a:defRPr sz="20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942942416"/>
        <c:crosses val="autoZero"/>
        <c:auto val="1"/>
        <c:lblAlgn val="ctr"/>
        <c:lblOffset val="100"/>
        <c:noMultiLvlLbl val="0"/>
      </c:catAx>
      <c:valAx>
        <c:axId val="942942416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9429432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2000"/>
      </a:pPr>
      <a:endParaRPr lang="ko-KR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02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59E85A-7BBA-4707-AB4C-C7BD614F8D83}" type="datetimeFigureOut">
              <a:rPr lang="ko-KR" altLang="en-US" smtClean="0"/>
              <a:t>2021-12-01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286000" y="685800"/>
            <a:ext cx="228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BFC8B4-D810-491B-A7CC-11E9B61D19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50656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BFC8B4-D810-491B-A7CC-11E9B61D19A3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293501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620838" y="10066338"/>
            <a:ext cx="18361025" cy="694531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3240088" y="18362613"/>
            <a:ext cx="15122525" cy="82804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9E2791-ACE6-4D7B-80B5-40A42C4810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20A841-B68D-41C3-A5BE-9D2EC7119D1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15662275" y="1296988"/>
            <a:ext cx="4860925" cy="2764948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1079500" y="1296988"/>
            <a:ext cx="14430375" cy="2764948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8BF22C-DD1D-42E3-A661-B02D4F6755B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A28416-4E37-453E-AEC4-EF7985F8F01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06563" y="20823238"/>
            <a:ext cx="18362612" cy="64357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706563" y="13733463"/>
            <a:ext cx="18362612" cy="70897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26ECA7-083E-472E-BEC2-5B88BCE56617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107950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877550" y="7561263"/>
            <a:ext cx="9645650" cy="21385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0EDCC7-2DE4-4833-8BA1-E1476C00BEE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079500" y="7253288"/>
            <a:ext cx="9545638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79500" y="10275888"/>
            <a:ext cx="9545638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10974388" y="7253288"/>
            <a:ext cx="9548812" cy="3022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0974388" y="10275888"/>
            <a:ext cx="9548812" cy="18670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F0DAB9-1B22-4476-86E5-E69398500BA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FF7DD7-DD0B-4B73-9CA4-77C93E1E735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CCBEDE-A03F-4898-9C90-165FA181EC2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79500" y="1290638"/>
            <a:ext cx="7107238" cy="548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445500" y="1290638"/>
            <a:ext cx="12077700" cy="276558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079500" y="6780213"/>
            <a:ext cx="7107238" cy="221662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025623-C564-4E20-987E-BE98D907A2D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233863" y="22682200"/>
            <a:ext cx="12961937" cy="2678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233863" y="2895600"/>
            <a:ext cx="12961937" cy="194421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233863" y="25360313"/>
            <a:ext cx="12961937" cy="38036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D394B8-9ACC-453E-A90E-D0C5171E199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1296988"/>
            <a:ext cx="1944370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0" y="7561263"/>
            <a:ext cx="19443700" cy="2138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>
              <a:defRPr sz="47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380288" y="29508450"/>
            <a:ext cx="6842125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ctr">
              <a:defRPr sz="47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481300" y="29508450"/>
            <a:ext cx="50419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08610" tIns="154305" rIns="308610" bIns="154305" numCol="1" anchor="t" anchorCtr="0" compatLnSpc="1">
            <a:prstTxWarp prst="textNoShape">
              <a:avLst/>
            </a:prstTxWarp>
          </a:bodyPr>
          <a:lstStyle>
            <a:lvl1pPr algn="r">
              <a:defRPr sz="4700"/>
            </a:lvl1pPr>
          </a:lstStyle>
          <a:p>
            <a:fld id="{8AFD4BAB-1370-4384-BFC7-D2CD913F0926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+mj-lt"/>
          <a:ea typeface="+mj-ea"/>
          <a:cs typeface="+mj-cs"/>
        </a:defRPr>
      </a:lvl1pPr>
      <a:lvl2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defTabSz="3086100" rtl="0" eaLnBrk="0" fontAlgn="base" latinLnBrk="1" hangingPunct="0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defTabSz="3086100" rtl="0" fontAlgn="base" latinLnBrk="1">
        <a:spcBef>
          <a:spcPct val="0"/>
        </a:spcBef>
        <a:spcAft>
          <a:spcPct val="0"/>
        </a:spcAft>
        <a:defRPr kumimoji="1" sz="149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1157288" indent="-1157288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10800">
          <a:solidFill>
            <a:schemeClr val="tx1"/>
          </a:solidFill>
          <a:latin typeface="+mn-lt"/>
          <a:ea typeface="+mn-ea"/>
          <a:cs typeface="+mn-cs"/>
        </a:defRPr>
      </a:lvl1pPr>
      <a:lvl2pPr marL="2508250" indent="-965200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9500">
          <a:solidFill>
            <a:schemeClr val="tx1"/>
          </a:solidFill>
          <a:latin typeface="+mn-lt"/>
          <a:ea typeface="+mn-ea"/>
        </a:defRPr>
      </a:lvl2pPr>
      <a:lvl3pPr marL="38576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•"/>
        <a:defRPr kumimoji="1" sz="8100">
          <a:solidFill>
            <a:schemeClr val="tx1"/>
          </a:solidFill>
          <a:latin typeface="+mn-lt"/>
          <a:ea typeface="+mn-ea"/>
        </a:defRPr>
      </a:lvl3pPr>
      <a:lvl4pPr marL="540067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–"/>
        <a:defRPr kumimoji="1" sz="6800">
          <a:solidFill>
            <a:schemeClr val="tx1"/>
          </a:solidFill>
          <a:latin typeface="+mn-lt"/>
          <a:ea typeface="+mn-ea"/>
        </a:defRPr>
      </a:lvl4pPr>
      <a:lvl5pPr marL="6943725" indent="-771525" algn="l" defTabSz="3086100" rtl="0" eaLnBrk="0" fontAlgn="base" latinLnBrk="1" hangingPunct="0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5pPr>
      <a:lvl6pPr marL="74009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6pPr>
      <a:lvl7pPr marL="78581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7pPr>
      <a:lvl8pPr marL="83153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8pPr>
      <a:lvl9pPr marL="8772525" indent="-771525" algn="l" defTabSz="3086100" rtl="0" fontAlgn="base" latinLnBrk="1">
        <a:spcBef>
          <a:spcPct val="20000"/>
        </a:spcBef>
        <a:spcAft>
          <a:spcPct val="0"/>
        </a:spcAft>
        <a:buChar char="»"/>
        <a:defRPr kumimoji="1" sz="6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AutoShape 6">
            <a:extLst>
              <a:ext uri="{FF2B5EF4-FFF2-40B4-BE49-F238E27FC236}">
                <a16:creationId xmlns:a16="http://schemas.microsoft.com/office/drawing/2014/main" id="{DC43E8A6-FC15-A040-B000-02E6EC0C60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2172" y="510093"/>
            <a:ext cx="20643079" cy="4036399"/>
          </a:xfrm>
          <a:prstGeom prst="roundRect">
            <a:avLst>
              <a:gd name="adj" fmla="val 16667"/>
            </a:avLst>
          </a:prstGeom>
          <a:solidFill>
            <a:srgbClr val="22384D"/>
          </a:solidFill>
          <a:ln w="50800">
            <a:solidFill>
              <a:srgbClr val="22384D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3089186"/>
            <a:r>
              <a:rPr lang="ko-KR" altLang="en-US" sz="6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국내 </a:t>
            </a:r>
            <a:r>
              <a:rPr lang="ko-KR" altLang="en-US" sz="6000" dirty="0" err="1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안경사</a:t>
            </a:r>
            <a:r>
              <a:rPr lang="ko-KR" altLang="en-US" sz="6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지역별 연령 현황</a:t>
            </a:r>
            <a:endParaRPr lang="en-US" altLang="ko-KR" sz="6000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9186"/>
            <a:endParaRPr lang="en-US" altLang="ko-KR" sz="2002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9186"/>
            <a:endParaRPr lang="en-US" altLang="ko-KR" sz="4004" b="1" u="sng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9186"/>
            <a:r>
              <a:rPr lang="ko-KR" altLang="en-US" sz="4004" b="1" u="sng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박상호</a:t>
            </a:r>
            <a:r>
              <a:rPr lang="en-US" altLang="ko-KR" sz="4400" b="1" baseline="30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1,3</a:t>
            </a:r>
            <a:r>
              <a:rPr lang="ko-KR" altLang="en-US" sz="400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∙ 서정철</a:t>
            </a:r>
            <a:r>
              <a:rPr lang="en-US" altLang="ko-KR" sz="4400" b="1" baseline="30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2,3</a:t>
            </a:r>
            <a:r>
              <a:rPr lang="ko-KR" altLang="en-US" sz="4400" b="1" baseline="30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400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∙ 전인철</a:t>
            </a:r>
            <a:r>
              <a:rPr lang="en-US" altLang="ko-KR" sz="4000" b="1" baseline="30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1,3</a:t>
            </a:r>
            <a:r>
              <a:rPr lang="ko-KR" altLang="en-US" sz="4004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endParaRPr lang="en-US" altLang="ko-KR" sz="2002" b="1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4552"/>
            <a:endParaRPr lang="en-US" altLang="ko-KR" sz="3600" b="1" baseline="30000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ctr" defTabSz="3084552"/>
            <a:r>
              <a:rPr lang="en-US" altLang="ko-KR" sz="3200" b="1" baseline="30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1</a:t>
            </a:r>
            <a:r>
              <a:rPr lang="ko-KR" altLang="en-US" sz="32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동신대학교  안경광학과</a:t>
            </a:r>
            <a:r>
              <a:rPr lang="en-US" altLang="ko-KR" sz="32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,</a:t>
            </a:r>
            <a:r>
              <a:rPr lang="ko-KR" altLang="en-US" sz="32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en-US" altLang="ko-KR" sz="3200" b="1" baseline="30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2</a:t>
            </a:r>
            <a:r>
              <a:rPr lang="ko-KR" altLang="en-US" sz="3200" b="1" dirty="0" err="1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가톨릭관동대학교</a:t>
            </a:r>
            <a:r>
              <a:rPr lang="ko-KR" altLang="en-US" sz="32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안경광학과</a:t>
            </a:r>
            <a:r>
              <a:rPr lang="en-US" altLang="ko-KR" sz="32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,</a:t>
            </a:r>
            <a:r>
              <a:rPr lang="ko-KR" altLang="en-US" sz="32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en-US" altLang="ko-KR" sz="3200" b="1" baseline="30000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3</a:t>
            </a:r>
            <a:r>
              <a:rPr lang="en-US" altLang="ko-KR" sz="32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(</a:t>
            </a:r>
            <a:r>
              <a:rPr lang="ko-KR" altLang="en-US" sz="32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사</a:t>
            </a:r>
            <a:r>
              <a:rPr lang="en-US" altLang="ko-KR" sz="32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)</a:t>
            </a:r>
            <a:r>
              <a:rPr lang="ko-KR" altLang="en-US" sz="3200" b="1" dirty="0" err="1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대한안경사협회</a:t>
            </a:r>
            <a:endParaRPr lang="ko-KR" altLang="en-US" sz="3200" b="1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24" name="Rectangle 333">
            <a:extLst>
              <a:ext uri="{FF2B5EF4-FFF2-40B4-BE49-F238E27FC236}">
                <a16:creationId xmlns:a16="http://schemas.microsoft.com/office/drawing/2014/main" id="{F48FD068-6691-E543-94F6-56C4316B95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 sz="5114"/>
          </a:p>
        </p:txBody>
      </p:sp>
      <p:sp>
        <p:nvSpPr>
          <p:cNvPr id="25" name="Rectangle 1">
            <a:extLst>
              <a:ext uri="{FF2B5EF4-FFF2-40B4-BE49-F238E27FC236}">
                <a16:creationId xmlns:a16="http://schemas.microsoft.com/office/drawing/2014/main" id="{93BC35C2-9FE0-F949-BB10-1706E90631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30" tIns="45765" rIns="91530" bIns="45765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14"/>
          </a:p>
        </p:txBody>
      </p:sp>
      <p:sp>
        <p:nvSpPr>
          <p:cNvPr id="26" name="Rectangle 3">
            <a:extLst>
              <a:ext uri="{FF2B5EF4-FFF2-40B4-BE49-F238E27FC236}">
                <a16:creationId xmlns:a16="http://schemas.microsoft.com/office/drawing/2014/main" id="{A79B0C57-1040-5649-9A8A-2BA4BF75AC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30" tIns="45765" rIns="91530" bIns="45765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14"/>
          </a:p>
        </p:txBody>
      </p:sp>
      <p:sp>
        <p:nvSpPr>
          <p:cNvPr id="27" name="Rectangle 5">
            <a:extLst>
              <a:ext uri="{FF2B5EF4-FFF2-40B4-BE49-F238E27FC236}">
                <a16:creationId xmlns:a16="http://schemas.microsoft.com/office/drawing/2014/main" id="{2A05AB8E-942B-2A4F-BC2F-19D05B28A3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7" y="-107788"/>
            <a:ext cx="184912" cy="88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30" tIns="45765" rIns="91530" bIns="45765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5114"/>
          </a:p>
        </p:txBody>
      </p:sp>
      <p:pic>
        <p:nvPicPr>
          <p:cNvPr id="29" name="Picture 2" descr="D:\학과자료-20014년부터 2016년까지\2016년 학과서류\2016년 한국안광학회지 자료\한국안광학회 원마크.jpg">
            <a:extLst>
              <a:ext uri="{FF2B5EF4-FFF2-40B4-BE49-F238E27FC236}">
                <a16:creationId xmlns:a16="http://schemas.microsoft.com/office/drawing/2014/main" id="{961F878E-1ACC-7849-A942-21C0B9F263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273" y="1154087"/>
            <a:ext cx="3316671" cy="2439245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직사각형 3">
            <a:extLst>
              <a:ext uri="{FF2B5EF4-FFF2-40B4-BE49-F238E27FC236}">
                <a16:creationId xmlns:a16="http://schemas.microsoft.com/office/drawing/2014/main" id="{DC7F9FD0-4892-1641-AF7C-5E7069EC0072}"/>
              </a:ext>
            </a:extLst>
          </p:cNvPr>
          <p:cNvSpPr/>
          <p:nvPr/>
        </p:nvSpPr>
        <p:spPr bwMode="auto">
          <a:xfrm>
            <a:off x="475620" y="5434383"/>
            <a:ext cx="6866878" cy="2239882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1" name="모서리가 둥근 직사각형 4">
            <a:extLst>
              <a:ext uri="{FF2B5EF4-FFF2-40B4-BE49-F238E27FC236}">
                <a16:creationId xmlns:a16="http://schemas.microsoft.com/office/drawing/2014/main" id="{6134D8FB-8290-8045-BF76-05A627FF8F58}"/>
              </a:ext>
            </a:extLst>
          </p:cNvPr>
          <p:cNvSpPr/>
          <p:nvPr/>
        </p:nvSpPr>
        <p:spPr bwMode="auto">
          <a:xfrm>
            <a:off x="617168" y="5045248"/>
            <a:ext cx="6583782" cy="699257"/>
          </a:xfrm>
          <a:prstGeom prst="roundRect">
            <a:avLst/>
          </a:prstGeom>
          <a:solidFill>
            <a:srgbClr val="FFC100"/>
          </a:solidFill>
          <a:ln w="9525" cap="flat" cmpd="sng" algn="ctr">
            <a:solidFill>
              <a:srgbClr val="FFC1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algn="ctr" defTabSz="3086100"/>
            <a:r>
              <a:rPr lang="en-US" altLang="ko-KR" sz="4000" b="1" dirty="0">
                <a:ln w="18415" cmpd="sng">
                  <a:noFill/>
                  <a:prstDash val="solid"/>
                </a:ln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rPr>
              <a:t>INTRODUCTION</a:t>
            </a:r>
            <a:endParaRPr lang="ko-KR" altLang="en-US" sz="4000" b="1" dirty="0">
              <a:ln w="18415" cmpd="sng">
                <a:noFill/>
                <a:prstDash val="solid"/>
              </a:ln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Calibri" panose="020F0502020204030204" pitchFamily="34" charset="0"/>
            </a:endParaRPr>
          </a:p>
          <a:p>
            <a:pPr marL="0" marR="0" indent="0" algn="ctr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4000" b="1" i="0" u="none" strike="noStrike" normalizeH="0" baseline="0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Calibri" panose="020F050202020403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12A05D3-E1CA-D14D-BE7B-5EA83BB9B896}"/>
              </a:ext>
            </a:extLst>
          </p:cNvPr>
          <p:cNvSpPr txBox="1"/>
          <p:nvPr/>
        </p:nvSpPr>
        <p:spPr>
          <a:xfrm>
            <a:off x="654942" y="5904881"/>
            <a:ext cx="657751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dirty="0">
                <a:latin typeface="+mn-ea"/>
                <a:ea typeface="+mn-ea"/>
              </a:rPr>
              <a:t>국내 안경사의 지역별 연령 현황에 대해 알아보고자 한다</a:t>
            </a:r>
            <a:r>
              <a:rPr lang="en-US" altLang="ko-KR" sz="2800" dirty="0">
                <a:latin typeface="+mn-ea"/>
                <a:ea typeface="+mn-ea"/>
              </a:rPr>
              <a:t>.</a:t>
            </a:r>
            <a:endParaRPr lang="en-US" sz="2800" dirty="0">
              <a:latin typeface="+mn-ea"/>
              <a:ea typeface="+mn-ea"/>
            </a:endParaRPr>
          </a:p>
        </p:txBody>
      </p:sp>
      <p:sp>
        <p:nvSpPr>
          <p:cNvPr id="47" name="직사각형 3">
            <a:extLst>
              <a:ext uri="{FF2B5EF4-FFF2-40B4-BE49-F238E27FC236}">
                <a16:creationId xmlns:a16="http://schemas.microsoft.com/office/drawing/2014/main" id="{B2443427-C0C5-0346-B692-5C65BE0375AB}"/>
              </a:ext>
            </a:extLst>
          </p:cNvPr>
          <p:cNvSpPr/>
          <p:nvPr/>
        </p:nvSpPr>
        <p:spPr bwMode="auto">
          <a:xfrm>
            <a:off x="475620" y="8211867"/>
            <a:ext cx="20645821" cy="18287302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8" name="모서리가 둥근 직사각형 33">
            <a:extLst>
              <a:ext uri="{FF2B5EF4-FFF2-40B4-BE49-F238E27FC236}">
                <a16:creationId xmlns:a16="http://schemas.microsoft.com/office/drawing/2014/main" id="{CC9E86ED-710F-244E-BE52-0D76D424061D}"/>
              </a:ext>
            </a:extLst>
          </p:cNvPr>
          <p:cNvSpPr/>
          <p:nvPr/>
        </p:nvSpPr>
        <p:spPr bwMode="auto">
          <a:xfrm>
            <a:off x="669791" y="7879409"/>
            <a:ext cx="20185715" cy="746654"/>
          </a:xfrm>
          <a:prstGeom prst="roundRect">
            <a:avLst/>
          </a:prstGeom>
          <a:solidFill>
            <a:srgbClr val="FFC100"/>
          </a:solidFill>
          <a:ln w="9525" cap="flat" cmpd="sng" algn="ctr">
            <a:solidFill>
              <a:srgbClr val="FFC1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ctr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40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rPr>
              <a:t>RESULTS</a:t>
            </a:r>
            <a:endParaRPr kumimoji="1" lang="ko-KR" altLang="en-US" sz="4000" b="1" i="0" u="none" strike="noStrike" normalizeH="0" baseline="0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Calibri" panose="020F050202020403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BAAA602-D249-0547-BCFD-008EA933FFD6}"/>
              </a:ext>
            </a:extLst>
          </p:cNvPr>
          <p:cNvSpPr txBox="1"/>
          <p:nvPr/>
        </p:nvSpPr>
        <p:spPr>
          <a:xfrm>
            <a:off x="834940" y="8626063"/>
            <a:ext cx="2010459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endParaRPr lang="en-US" sz="28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52" name="직사각형 3">
            <a:extLst>
              <a:ext uri="{FF2B5EF4-FFF2-40B4-BE49-F238E27FC236}">
                <a16:creationId xmlns:a16="http://schemas.microsoft.com/office/drawing/2014/main" id="{2FA643DF-B50E-0F47-AFE4-DE99E84C60DC}"/>
              </a:ext>
            </a:extLst>
          </p:cNvPr>
          <p:cNvSpPr/>
          <p:nvPr/>
        </p:nvSpPr>
        <p:spPr bwMode="auto">
          <a:xfrm>
            <a:off x="7961299" y="5449866"/>
            <a:ext cx="13160141" cy="221229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3" name="모서리가 둥근 직사각형 31">
            <a:extLst>
              <a:ext uri="{FF2B5EF4-FFF2-40B4-BE49-F238E27FC236}">
                <a16:creationId xmlns:a16="http://schemas.microsoft.com/office/drawing/2014/main" id="{CC2D5E5E-BEA2-4B49-9DB7-D9E946F7F05C}"/>
              </a:ext>
            </a:extLst>
          </p:cNvPr>
          <p:cNvSpPr/>
          <p:nvPr/>
        </p:nvSpPr>
        <p:spPr bwMode="auto">
          <a:xfrm>
            <a:off x="8228786" y="5091121"/>
            <a:ext cx="12617597" cy="699257"/>
          </a:xfrm>
          <a:prstGeom prst="roundRect">
            <a:avLst/>
          </a:prstGeom>
          <a:solidFill>
            <a:srgbClr val="FFC100"/>
          </a:solidFill>
          <a:ln w="9525" cap="flat" cmpd="sng" algn="ctr">
            <a:solidFill>
              <a:srgbClr val="FFC1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ctr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45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rPr>
              <a:t>M</a:t>
            </a:r>
            <a:r>
              <a:rPr lang="en-US" altLang="ko-KR" sz="40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rPr>
              <a:t>ETHODS</a:t>
            </a:r>
            <a:endParaRPr kumimoji="1" lang="ko-KR" altLang="en-US" sz="4000" b="1" i="0" u="none" strike="noStrike" normalizeH="0" baseline="0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Calibri" panose="020F05020202040302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3C8C138-02DF-F84C-8DBA-2EE141BD9332}"/>
              </a:ext>
            </a:extLst>
          </p:cNvPr>
          <p:cNvSpPr txBox="1"/>
          <p:nvPr/>
        </p:nvSpPr>
        <p:spPr>
          <a:xfrm>
            <a:off x="8273794" y="5995522"/>
            <a:ext cx="1254520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>
                <a:latin typeface="+mn-ea"/>
                <a:ea typeface="+mn-ea"/>
              </a:rPr>
              <a:t>(</a:t>
            </a:r>
            <a:r>
              <a:rPr lang="ko-KR" altLang="en-US" sz="2800" dirty="0">
                <a:latin typeface="+mn-ea"/>
                <a:ea typeface="+mn-ea"/>
              </a:rPr>
              <a:t>사</a:t>
            </a:r>
            <a:r>
              <a:rPr lang="en-US" altLang="ko-KR" sz="2800" dirty="0">
                <a:latin typeface="+mn-ea"/>
                <a:ea typeface="+mn-ea"/>
              </a:rPr>
              <a:t>)</a:t>
            </a:r>
            <a:r>
              <a:rPr lang="ko-KR" altLang="en-US" sz="2800" dirty="0" err="1">
                <a:latin typeface="+mn-ea"/>
                <a:ea typeface="+mn-ea"/>
              </a:rPr>
              <a:t>대한안경사협회에</a:t>
            </a:r>
            <a:r>
              <a:rPr lang="ko-KR" altLang="en-US" sz="2800" dirty="0">
                <a:latin typeface="+mn-ea"/>
                <a:ea typeface="+mn-ea"/>
              </a:rPr>
              <a:t> 등록된 </a:t>
            </a:r>
            <a:r>
              <a:rPr lang="en-US" altLang="ko-KR" sz="2800" dirty="0">
                <a:latin typeface="+mn-ea"/>
                <a:ea typeface="+mn-ea"/>
              </a:rPr>
              <a:t>18,753</a:t>
            </a:r>
            <a:r>
              <a:rPr lang="ko-KR" altLang="en-US" sz="2800" dirty="0">
                <a:latin typeface="+mn-ea"/>
                <a:ea typeface="+mn-ea"/>
              </a:rPr>
              <a:t>명을 대상으로 지역별 평균연령과 연령 분포를 조사하였다</a:t>
            </a:r>
            <a:r>
              <a:rPr lang="en-US" altLang="ko-KR" sz="2800" dirty="0">
                <a:latin typeface="+mn-ea"/>
                <a:ea typeface="+mn-ea"/>
              </a:rPr>
              <a:t>.</a:t>
            </a:r>
            <a:endParaRPr lang="en-US" sz="2800" dirty="0">
              <a:latin typeface="+mn-ea"/>
              <a:ea typeface="+mn-ea"/>
            </a:endParaRPr>
          </a:p>
          <a:p>
            <a:endParaRPr lang="en-US" sz="2800" dirty="0">
              <a:latin typeface="+mn-ea"/>
              <a:ea typeface="+mn-ea"/>
            </a:endParaRPr>
          </a:p>
        </p:txBody>
      </p:sp>
      <p:sp>
        <p:nvSpPr>
          <p:cNvPr id="57" name="직사각형 3">
            <a:extLst>
              <a:ext uri="{FF2B5EF4-FFF2-40B4-BE49-F238E27FC236}">
                <a16:creationId xmlns:a16="http://schemas.microsoft.com/office/drawing/2014/main" id="{1B7DBF47-AEB0-2844-B28E-F95662E9377A}"/>
              </a:ext>
            </a:extLst>
          </p:cNvPr>
          <p:cNvSpPr/>
          <p:nvPr/>
        </p:nvSpPr>
        <p:spPr bwMode="auto">
          <a:xfrm>
            <a:off x="555854" y="26797888"/>
            <a:ext cx="10156600" cy="397646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8" name="모서리가 둥근 직사각형 32">
            <a:extLst>
              <a:ext uri="{FF2B5EF4-FFF2-40B4-BE49-F238E27FC236}">
                <a16:creationId xmlns:a16="http://schemas.microsoft.com/office/drawing/2014/main" id="{F86618F7-BBE9-1F4A-9630-023CD934DBC6}"/>
              </a:ext>
            </a:extLst>
          </p:cNvPr>
          <p:cNvSpPr/>
          <p:nvPr/>
        </p:nvSpPr>
        <p:spPr bwMode="auto">
          <a:xfrm>
            <a:off x="783700" y="26577788"/>
            <a:ext cx="9513596" cy="699257"/>
          </a:xfrm>
          <a:prstGeom prst="roundRect">
            <a:avLst/>
          </a:prstGeom>
          <a:solidFill>
            <a:srgbClr val="FFC100"/>
          </a:solidFill>
          <a:ln w="9525" cap="flat" cmpd="sng" algn="ctr">
            <a:solidFill>
              <a:srgbClr val="FFC1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ctr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40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rPr>
              <a:t>CONCLUSIONS</a:t>
            </a:r>
            <a:endParaRPr kumimoji="1" lang="ko-KR" altLang="en-US" sz="4000" b="1" i="0" u="none" strike="noStrike" normalizeH="0" baseline="0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Calibri" panose="020F05020202040302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5F6B742B-CE78-B947-BCF3-8A72D70C6ADB}"/>
              </a:ext>
            </a:extLst>
          </p:cNvPr>
          <p:cNvSpPr txBox="1"/>
          <p:nvPr/>
        </p:nvSpPr>
        <p:spPr>
          <a:xfrm>
            <a:off x="617168" y="27246981"/>
            <a:ext cx="9990574" cy="38870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2800" dirty="0">
                <a:latin typeface="+mn-ea"/>
                <a:ea typeface="+mn-ea"/>
              </a:rPr>
              <a:t>매년 약 </a:t>
            </a:r>
            <a:r>
              <a:rPr lang="en-US" altLang="ko-KR" sz="2800" dirty="0">
                <a:latin typeface="+mn-ea"/>
                <a:ea typeface="+mn-ea"/>
              </a:rPr>
              <a:t>1,500</a:t>
            </a:r>
            <a:r>
              <a:rPr lang="ko-KR" altLang="en-US" sz="2800" dirty="0">
                <a:latin typeface="+mn-ea"/>
                <a:ea typeface="+mn-ea"/>
              </a:rPr>
              <a:t>명의 안경사가</a:t>
            </a:r>
            <a:r>
              <a:rPr lang="en-US" altLang="ko-KR" sz="2800" dirty="0">
                <a:latin typeface="+mn-ea"/>
                <a:ea typeface="+mn-ea"/>
              </a:rPr>
              <a:t> </a:t>
            </a:r>
            <a:r>
              <a:rPr lang="ko-KR" altLang="en-US" sz="2800" dirty="0">
                <a:latin typeface="+mn-ea"/>
                <a:ea typeface="+mn-ea"/>
              </a:rPr>
              <a:t>배출되고 있음에도 </a:t>
            </a:r>
            <a:r>
              <a:rPr lang="en-US" altLang="ko-KR" sz="2800" dirty="0">
                <a:latin typeface="+mn-ea"/>
                <a:ea typeface="+mn-ea"/>
              </a:rPr>
              <a:t>20</a:t>
            </a:r>
            <a:r>
              <a:rPr lang="ko-KR" altLang="en-US" sz="2800" dirty="0">
                <a:latin typeface="+mn-ea"/>
                <a:ea typeface="+mn-ea"/>
              </a:rPr>
              <a:t>대의 분포가 비교적 적은 것을 알 수 있다</a:t>
            </a:r>
            <a:r>
              <a:rPr lang="en-US" altLang="ko-KR" sz="2800" dirty="0">
                <a:latin typeface="+mn-ea"/>
                <a:ea typeface="+mn-ea"/>
              </a:rPr>
              <a:t>. </a:t>
            </a:r>
            <a:r>
              <a:rPr lang="ko-KR" altLang="en-US" sz="2800" dirty="0">
                <a:latin typeface="+mn-ea"/>
                <a:ea typeface="+mn-ea"/>
              </a:rPr>
              <a:t>이는 </a:t>
            </a:r>
            <a:r>
              <a:rPr lang="ko-KR" altLang="en-US" sz="2800" dirty="0" err="1">
                <a:latin typeface="+mn-ea"/>
                <a:ea typeface="+mn-ea"/>
              </a:rPr>
              <a:t>저연령층인</a:t>
            </a:r>
            <a:r>
              <a:rPr lang="ko-KR" altLang="en-US" sz="2800" dirty="0">
                <a:latin typeface="+mn-ea"/>
                <a:ea typeface="+mn-ea"/>
              </a:rPr>
              <a:t> </a:t>
            </a:r>
            <a:r>
              <a:rPr lang="en-US" altLang="ko-KR" sz="2800" dirty="0">
                <a:latin typeface="+mn-ea"/>
                <a:ea typeface="+mn-ea"/>
              </a:rPr>
              <a:t>20</a:t>
            </a:r>
            <a:r>
              <a:rPr lang="ko-KR" altLang="en-US" sz="2800" dirty="0">
                <a:latin typeface="+mn-ea"/>
                <a:ea typeface="+mn-ea"/>
              </a:rPr>
              <a:t>대의 이직의도가 높은 것으로 인한 것으로 사료된다</a:t>
            </a:r>
            <a:r>
              <a:rPr lang="en-US" altLang="ko-KR" sz="2800" dirty="0">
                <a:latin typeface="+mn-ea"/>
                <a:ea typeface="+mn-ea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sz="2800" dirty="0">
                <a:latin typeface="+mn-ea"/>
                <a:ea typeface="+mn-ea"/>
              </a:rPr>
              <a:t>지역별 </a:t>
            </a:r>
            <a:r>
              <a:rPr lang="ko-KR" altLang="en-US" sz="2800" dirty="0" err="1">
                <a:latin typeface="+mn-ea"/>
                <a:ea typeface="+mn-ea"/>
              </a:rPr>
              <a:t>안경사</a:t>
            </a:r>
            <a:r>
              <a:rPr lang="ko-KR" altLang="en-US" sz="2800" dirty="0">
                <a:latin typeface="+mn-ea"/>
                <a:ea typeface="+mn-ea"/>
              </a:rPr>
              <a:t> 인력 분포를 통해 </a:t>
            </a:r>
            <a:r>
              <a:rPr lang="ko-KR" altLang="en-US" sz="2800" dirty="0" err="1">
                <a:latin typeface="+mn-ea"/>
                <a:ea typeface="+mn-ea"/>
              </a:rPr>
              <a:t>안경사</a:t>
            </a:r>
            <a:r>
              <a:rPr lang="ko-KR" altLang="en-US" sz="2800" dirty="0">
                <a:latin typeface="+mn-ea"/>
                <a:ea typeface="+mn-ea"/>
              </a:rPr>
              <a:t> 인력 관련 연구에 기초자료로 활용되고자 한다</a:t>
            </a:r>
            <a:r>
              <a:rPr lang="en-US" altLang="ko-KR" sz="2800" dirty="0">
                <a:latin typeface="+mn-ea"/>
                <a:ea typeface="+mn-ea"/>
              </a:rPr>
              <a:t>.</a:t>
            </a:r>
            <a:endParaRPr lang="en-US" sz="2800" dirty="0"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endParaRPr lang="en-US" sz="28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60" name="직사각형 3">
            <a:extLst>
              <a:ext uri="{FF2B5EF4-FFF2-40B4-BE49-F238E27FC236}">
                <a16:creationId xmlns:a16="http://schemas.microsoft.com/office/drawing/2014/main" id="{1F8C45A1-9DDE-B646-B33E-60394833B10A}"/>
              </a:ext>
            </a:extLst>
          </p:cNvPr>
          <p:cNvSpPr/>
          <p:nvPr/>
        </p:nvSpPr>
        <p:spPr bwMode="auto">
          <a:xfrm>
            <a:off x="10994959" y="26831627"/>
            <a:ext cx="10112830" cy="394272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6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1" name="모서리가 둥근 직사각형 65">
            <a:extLst>
              <a:ext uri="{FF2B5EF4-FFF2-40B4-BE49-F238E27FC236}">
                <a16:creationId xmlns:a16="http://schemas.microsoft.com/office/drawing/2014/main" id="{DFEBA183-88B1-6944-A33B-31263202C577}"/>
              </a:ext>
            </a:extLst>
          </p:cNvPr>
          <p:cNvSpPr/>
          <p:nvPr/>
        </p:nvSpPr>
        <p:spPr bwMode="auto">
          <a:xfrm>
            <a:off x="11305405" y="26547724"/>
            <a:ext cx="9513595" cy="699257"/>
          </a:xfrm>
          <a:prstGeom prst="roundRect">
            <a:avLst/>
          </a:prstGeom>
          <a:solidFill>
            <a:srgbClr val="FFC100"/>
          </a:solidFill>
          <a:ln w="9525" cap="flat" cmpd="sng" algn="ctr">
            <a:solidFill>
              <a:srgbClr val="FFC1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ctr" defTabSz="30861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A" altLang="ko-KR" sz="40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Calibri" panose="020F0502020204030204" pitchFamily="34" charset="0"/>
              </a:rPr>
              <a:t>REFERENCES</a:t>
            </a:r>
            <a:endParaRPr kumimoji="1" lang="ko-KR" altLang="en-US" sz="4000" b="1" i="0" u="none" strike="noStrike" normalizeH="0" baseline="0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Calibri" panose="020F0502020204030204" pitchFamily="34" charset="0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8E02E9B3-5CC3-EC4F-83CD-55C55E73A6B9}"/>
              </a:ext>
            </a:extLst>
          </p:cNvPr>
          <p:cNvSpPr txBox="1"/>
          <p:nvPr/>
        </p:nvSpPr>
        <p:spPr>
          <a:xfrm>
            <a:off x="7232458" y="31572375"/>
            <a:ext cx="7067961" cy="6469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3604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lgun Gothic" panose="020B0503020000020004" pitchFamily="34" charset="-127"/>
                <a:ea typeface="Malgun Gothic" panose="020B0503020000020004" pitchFamily="34" charset="-127"/>
              </a:rPr>
              <a:t>2021</a:t>
            </a:r>
            <a:r>
              <a:rPr lang="ko-KR" altLang="en-US" sz="3604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lgun Gothic" panose="020B0503020000020004" pitchFamily="34" charset="-127"/>
                <a:ea typeface="Malgun Gothic" panose="020B0503020000020004" pitchFamily="34" charset="-127"/>
              </a:rPr>
              <a:t> 한국안광학회 동계학술대회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695B727-642A-3044-B1B3-3686FDC4940E}"/>
              </a:ext>
            </a:extLst>
          </p:cNvPr>
          <p:cNvSpPr txBox="1"/>
          <p:nvPr/>
        </p:nvSpPr>
        <p:spPr>
          <a:xfrm>
            <a:off x="10994958" y="27908719"/>
            <a:ext cx="10126481" cy="14521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ko-KR" sz="24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[1] </a:t>
            </a:r>
            <a:r>
              <a:rPr lang="ko-KR" altLang="en-US" sz="24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이경훈</a:t>
            </a:r>
            <a:r>
              <a:rPr lang="en-US" altLang="ko-KR" sz="24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, </a:t>
            </a:r>
            <a:r>
              <a:rPr lang="ko-KR" altLang="en-US" sz="240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박종</a:t>
            </a:r>
            <a:r>
              <a:rPr lang="ko-KR" altLang="en-US" sz="24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등</a:t>
            </a:r>
            <a:r>
              <a:rPr lang="en-US" altLang="ko-KR" sz="24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: </a:t>
            </a:r>
            <a:r>
              <a:rPr lang="ko-KR" altLang="en-US" sz="24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안경사의 직무스트레스와 이직의도와의 관련성 연구</a:t>
            </a:r>
            <a:endParaRPr lang="en-US" altLang="ko-KR" sz="24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>
              <a:lnSpc>
                <a:spcPct val="200000"/>
              </a:lnSpc>
            </a:pPr>
            <a:r>
              <a:rPr lang="en-US" altLang="ko-KR" sz="24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[2] </a:t>
            </a:r>
            <a:r>
              <a:rPr lang="ko-KR" altLang="en-US" sz="24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전인철</a:t>
            </a:r>
            <a:r>
              <a:rPr lang="en-US" altLang="ko-KR" sz="24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, </a:t>
            </a:r>
            <a:r>
              <a:rPr lang="ko-KR" altLang="en-US" sz="24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박상호 등</a:t>
            </a:r>
            <a:r>
              <a:rPr lang="en-US" altLang="ko-KR" sz="24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: </a:t>
            </a:r>
            <a:r>
              <a:rPr lang="ko-KR" altLang="en-US" sz="24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한국 </a:t>
            </a:r>
            <a:r>
              <a:rPr lang="ko-KR" altLang="en-US" sz="240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옵토메트리</a:t>
            </a:r>
            <a:r>
              <a:rPr lang="ko-KR" altLang="en-US" sz="24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제도의 발전과 현황에 관한 연구</a:t>
            </a:r>
            <a:r>
              <a:rPr lang="en-US" altLang="ko-KR" sz="24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</a:p>
        </p:txBody>
      </p:sp>
      <p:grpSp>
        <p:nvGrpSpPr>
          <p:cNvPr id="5" name="그룹 4">
            <a:extLst>
              <a:ext uri="{FF2B5EF4-FFF2-40B4-BE49-F238E27FC236}">
                <a16:creationId xmlns:a16="http://schemas.microsoft.com/office/drawing/2014/main" id="{F0981751-CA4A-435B-8C35-024C983184A7}"/>
              </a:ext>
            </a:extLst>
          </p:cNvPr>
          <p:cNvGrpSpPr/>
          <p:nvPr/>
        </p:nvGrpSpPr>
        <p:grpSpPr>
          <a:xfrm>
            <a:off x="17774475" y="786753"/>
            <a:ext cx="3173912" cy="3173912"/>
            <a:chOff x="20899213" y="1072322"/>
            <a:chExt cx="3173912" cy="3173912"/>
          </a:xfrm>
        </p:grpSpPr>
        <p:sp>
          <p:nvSpPr>
            <p:cNvPr id="4" name="타원 3">
              <a:extLst>
                <a:ext uri="{FF2B5EF4-FFF2-40B4-BE49-F238E27FC236}">
                  <a16:creationId xmlns:a16="http://schemas.microsoft.com/office/drawing/2014/main" id="{83D9700A-13A0-4654-9AFF-BE2805D47CBB}"/>
                </a:ext>
              </a:extLst>
            </p:cNvPr>
            <p:cNvSpPr/>
            <p:nvPr/>
          </p:nvSpPr>
          <p:spPr bwMode="auto">
            <a:xfrm>
              <a:off x="20899213" y="1072322"/>
              <a:ext cx="3173912" cy="3173912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0861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6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endParaRPr>
            </a:p>
          </p:txBody>
        </p:sp>
        <p:pic>
          <p:nvPicPr>
            <p:cNvPr id="3" name="그림 2">
              <a:extLst>
                <a:ext uri="{FF2B5EF4-FFF2-40B4-BE49-F238E27FC236}">
                  <a16:creationId xmlns:a16="http://schemas.microsoft.com/office/drawing/2014/main" id="{D149DAFF-4C90-4480-866E-4069482D2B2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353563" y="1728417"/>
              <a:ext cx="2265212" cy="2165048"/>
            </a:xfrm>
            <a:prstGeom prst="rect">
              <a:avLst/>
            </a:prstGeom>
          </p:spPr>
        </p:pic>
      </p:grpSp>
      <p:pic>
        <p:nvPicPr>
          <p:cNvPr id="12" name="그림 11">
            <a:extLst>
              <a:ext uri="{FF2B5EF4-FFF2-40B4-BE49-F238E27FC236}">
                <a16:creationId xmlns:a16="http://schemas.microsoft.com/office/drawing/2014/main" id="{C9BFA46A-EFFD-4BFC-87E7-9C7BB01E60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28140" y="9466171"/>
            <a:ext cx="6045654" cy="7921456"/>
          </a:xfrm>
          <a:prstGeom prst="rect">
            <a:avLst/>
          </a:prstGeo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81FB62AD-93AF-4C88-BAE9-2A86A4179186}"/>
              </a:ext>
            </a:extLst>
          </p:cNvPr>
          <p:cNvSpPr txBox="1"/>
          <p:nvPr/>
        </p:nvSpPr>
        <p:spPr>
          <a:xfrm>
            <a:off x="2619037" y="8644233"/>
            <a:ext cx="52638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800" b="1" dirty="0">
                <a:latin typeface="+mn-ea"/>
                <a:ea typeface="+mn-ea"/>
              </a:rPr>
              <a:t>지역별 평균연령</a:t>
            </a:r>
            <a:endParaRPr lang="en-US" sz="2800" b="1" dirty="0">
              <a:latin typeface="+mn-ea"/>
              <a:ea typeface="+mn-ea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F5FE4AB-BEDB-453F-B9B0-5872FB72005C}"/>
              </a:ext>
            </a:extLst>
          </p:cNvPr>
          <p:cNvSpPr txBox="1"/>
          <p:nvPr/>
        </p:nvSpPr>
        <p:spPr>
          <a:xfrm>
            <a:off x="13341841" y="8611382"/>
            <a:ext cx="52638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800" b="1" dirty="0">
                <a:latin typeface="+mn-ea"/>
                <a:ea typeface="+mn-ea"/>
              </a:rPr>
              <a:t>지역별 연령분포</a:t>
            </a:r>
            <a:endParaRPr lang="en-US" sz="2800" b="1" dirty="0">
              <a:latin typeface="+mn-ea"/>
              <a:ea typeface="+mn-ea"/>
            </a:endParaRPr>
          </a:p>
        </p:txBody>
      </p:sp>
      <p:graphicFrame>
        <p:nvGraphicFramePr>
          <p:cNvPr id="50" name="차트 49">
            <a:extLst>
              <a:ext uri="{FF2B5EF4-FFF2-40B4-BE49-F238E27FC236}">
                <a16:creationId xmlns:a16="http://schemas.microsoft.com/office/drawing/2014/main" id="{A3E84A13-5A62-4896-9010-3B2B39752D7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43341385"/>
              </p:ext>
            </p:extLst>
          </p:nvPr>
        </p:nvGraphicFramePr>
        <p:xfrm>
          <a:off x="10268925" y="9072319"/>
          <a:ext cx="10863926" cy="83153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4" name="표 13">
            <a:extLst>
              <a:ext uri="{FF2B5EF4-FFF2-40B4-BE49-F238E27FC236}">
                <a16:creationId xmlns:a16="http://schemas.microsoft.com/office/drawing/2014/main" id="{6EEB0B8A-F1D4-4333-A8E3-4F2F1B9981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8930138"/>
              </p:ext>
            </p:extLst>
          </p:nvPr>
        </p:nvGraphicFramePr>
        <p:xfrm>
          <a:off x="1271935" y="17761346"/>
          <a:ext cx="19222102" cy="6971346"/>
        </p:xfrm>
        <a:graphic>
          <a:graphicData uri="http://schemas.openxmlformats.org/drawingml/2006/table">
            <a:tbl>
              <a:tblPr/>
              <a:tblGrid>
                <a:gridCol w="2058490">
                  <a:extLst>
                    <a:ext uri="{9D8B030D-6E8A-4147-A177-3AD203B41FA5}">
                      <a16:colId xmlns:a16="http://schemas.microsoft.com/office/drawing/2014/main" val="988716664"/>
                    </a:ext>
                  </a:extLst>
                </a:gridCol>
                <a:gridCol w="2944785">
                  <a:extLst>
                    <a:ext uri="{9D8B030D-6E8A-4147-A177-3AD203B41FA5}">
                      <a16:colId xmlns:a16="http://schemas.microsoft.com/office/drawing/2014/main" val="1936672311"/>
                    </a:ext>
                  </a:extLst>
                </a:gridCol>
                <a:gridCol w="2439691">
                  <a:extLst>
                    <a:ext uri="{9D8B030D-6E8A-4147-A177-3AD203B41FA5}">
                      <a16:colId xmlns:a16="http://schemas.microsoft.com/office/drawing/2014/main" val="3496937819"/>
                    </a:ext>
                  </a:extLst>
                </a:gridCol>
                <a:gridCol w="2439691">
                  <a:extLst>
                    <a:ext uri="{9D8B030D-6E8A-4147-A177-3AD203B41FA5}">
                      <a16:colId xmlns:a16="http://schemas.microsoft.com/office/drawing/2014/main" val="699798475"/>
                    </a:ext>
                  </a:extLst>
                </a:gridCol>
                <a:gridCol w="2439691">
                  <a:extLst>
                    <a:ext uri="{9D8B030D-6E8A-4147-A177-3AD203B41FA5}">
                      <a16:colId xmlns:a16="http://schemas.microsoft.com/office/drawing/2014/main" val="3025532968"/>
                    </a:ext>
                  </a:extLst>
                </a:gridCol>
                <a:gridCol w="2439691">
                  <a:extLst>
                    <a:ext uri="{9D8B030D-6E8A-4147-A177-3AD203B41FA5}">
                      <a16:colId xmlns:a16="http://schemas.microsoft.com/office/drawing/2014/main" val="3601974838"/>
                    </a:ext>
                  </a:extLst>
                </a:gridCol>
                <a:gridCol w="2210971">
                  <a:extLst>
                    <a:ext uri="{9D8B030D-6E8A-4147-A177-3AD203B41FA5}">
                      <a16:colId xmlns:a16="http://schemas.microsoft.com/office/drawing/2014/main" val="4037891306"/>
                    </a:ext>
                  </a:extLst>
                </a:gridCol>
                <a:gridCol w="2249092">
                  <a:extLst>
                    <a:ext uri="{9D8B030D-6E8A-4147-A177-3AD203B41FA5}">
                      <a16:colId xmlns:a16="http://schemas.microsoft.com/office/drawing/2014/main" val="1631524702"/>
                    </a:ext>
                  </a:extLst>
                </a:gridCol>
              </a:tblGrid>
              <a:tr h="387297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평균연령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</a:t>
                      </a:r>
                      <a:r>
                        <a:rPr lang="ko-KR" alt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30</a:t>
                      </a:r>
                      <a:r>
                        <a:rPr lang="ko-KR" alt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40</a:t>
                      </a:r>
                      <a:r>
                        <a:rPr lang="ko-KR" alt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50</a:t>
                      </a:r>
                      <a:r>
                        <a:rPr lang="ko-KR" alt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60</a:t>
                      </a:r>
                      <a:r>
                        <a:rPr lang="ko-KR" alt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70</a:t>
                      </a:r>
                      <a:r>
                        <a:rPr lang="ko-KR" alt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대 이상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5148669"/>
                  </a:ext>
                </a:extLst>
              </a:tr>
              <a:tr h="387297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서울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44.41±11.95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9.70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30.18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26.71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20.20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10.85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2.34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6191940"/>
                  </a:ext>
                </a:extLst>
              </a:tr>
              <a:tr h="387297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부산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45.19±12.43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11.22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26.78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25.74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20.26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13.13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2.87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70383054"/>
                  </a:ext>
                </a:extLst>
              </a:tr>
              <a:tr h="387297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대구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43.42±10.94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11.01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26.98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33.04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20.26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7.60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6035906"/>
                  </a:ext>
                </a:extLst>
              </a:tr>
              <a:tr h="387297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인천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43.70±11.00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8.49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33.73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29.54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19.33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6.87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2.04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9525869"/>
                  </a:ext>
                </a:extLst>
              </a:tr>
              <a:tr h="387297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광주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41.85±10.07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12.07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31.69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34.98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15.50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4.80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0.96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7350760"/>
                  </a:ext>
                </a:extLst>
              </a:tr>
              <a:tr h="387297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대전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41.71±11.13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17.34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26.63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30.79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18.45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5.55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8957614"/>
                  </a:ext>
                </a:extLst>
              </a:tr>
              <a:tr h="387297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울산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40.86±10.59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16.21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35.16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25.89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16.21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6.53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82779902"/>
                  </a:ext>
                </a:extLst>
              </a:tr>
              <a:tr h="387297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경기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43.27±10.87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10.40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30.15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30.74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20.13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7.49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5654994"/>
                  </a:ext>
                </a:extLst>
              </a:tr>
              <a:tr h="387297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강원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44.71±12.21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10.65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28.34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25.45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22.56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10.83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2.17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2852898"/>
                  </a:ext>
                </a:extLst>
              </a:tr>
              <a:tr h="387297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충북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43.10±10.99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11.99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28.77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28.42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22.95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7.19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0.68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0332109"/>
                  </a:ext>
                </a:extLst>
              </a:tr>
              <a:tr h="387297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충남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43.97±11.78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12.34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25.11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29.56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21.81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9.33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1.87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6497786"/>
                  </a:ext>
                </a:extLst>
              </a:tr>
              <a:tr h="387297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전북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44.36±10.26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7.68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27.10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36.09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20.29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7.97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0.87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82412587"/>
                  </a:ext>
                </a:extLst>
              </a:tr>
              <a:tr h="387297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전남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43.96±11.27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12.63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24.05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34.26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19.55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7.79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1.73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75503523"/>
                  </a:ext>
                </a:extLst>
              </a:tr>
              <a:tr h="387297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경북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45.45±10.57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9.00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19.67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37.26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25.21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6.93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1.94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8447684"/>
                  </a:ext>
                </a:extLst>
              </a:tr>
              <a:tr h="387297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경남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42.65±10.77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12.10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30.16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33.43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16.47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6.55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75145720"/>
                  </a:ext>
                </a:extLst>
              </a:tr>
              <a:tr h="387297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제주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42.09±10.93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11.24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38.76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23.64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18.22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6.98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8804400"/>
                  </a:ext>
                </a:extLst>
              </a:tr>
              <a:tr h="387297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종합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43.42±1.31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11.78±2.51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28.95±4.56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30.35±4.18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19.84±2.57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7.90±2.15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1.46±0.72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6401871"/>
                  </a:ext>
                </a:extLst>
              </a:tr>
            </a:tbl>
          </a:graphicData>
        </a:graphic>
      </p:graphicFrame>
      <p:sp>
        <p:nvSpPr>
          <p:cNvPr id="62" name="TextBox 61">
            <a:extLst>
              <a:ext uri="{FF2B5EF4-FFF2-40B4-BE49-F238E27FC236}">
                <a16:creationId xmlns:a16="http://schemas.microsoft.com/office/drawing/2014/main" id="{8E4B4F11-FA2F-436B-9AD4-C25A6C42649F}"/>
              </a:ext>
            </a:extLst>
          </p:cNvPr>
          <p:cNvSpPr txBox="1"/>
          <p:nvPr/>
        </p:nvSpPr>
        <p:spPr>
          <a:xfrm>
            <a:off x="1271935" y="24874347"/>
            <a:ext cx="1922210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dirty="0">
                <a:latin typeface="+mn-ea"/>
                <a:ea typeface="+mn-ea"/>
              </a:rPr>
              <a:t> 대상자 </a:t>
            </a:r>
            <a:r>
              <a:rPr lang="en-US" altLang="ko-KR" sz="2800" dirty="0">
                <a:latin typeface="+mn-ea"/>
                <a:ea typeface="+mn-ea"/>
              </a:rPr>
              <a:t>18,753</a:t>
            </a:r>
            <a:r>
              <a:rPr lang="ko-KR" altLang="en-US" sz="2800" dirty="0">
                <a:latin typeface="+mn-ea"/>
                <a:ea typeface="+mn-ea"/>
              </a:rPr>
              <a:t>명의 </a:t>
            </a:r>
            <a:r>
              <a:rPr lang="ko-KR" altLang="en-US" sz="2800" dirty="0" err="1">
                <a:latin typeface="+mn-ea"/>
                <a:ea typeface="+mn-ea"/>
              </a:rPr>
              <a:t>안경사</a:t>
            </a:r>
            <a:r>
              <a:rPr lang="ko-KR" altLang="en-US" sz="2800" dirty="0">
                <a:latin typeface="+mn-ea"/>
                <a:ea typeface="+mn-ea"/>
              </a:rPr>
              <a:t> 전체 평균연령은 </a:t>
            </a:r>
            <a:r>
              <a:rPr lang="en-US" altLang="ko-KR" sz="2800" dirty="0">
                <a:latin typeface="+mn-ea"/>
                <a:ea typeface="+mn-ea"/>
              </a:rPr>
              <a:t>43.24±11.32</a:t>
            </a:r>
            <a:r>
              <a:rPr lang="ko-KR" altLang="en-US" sz="2800" dirty="0">
                <a:latin typeface="+mn-ea"/>
                <a:ea typeface="+mn-ea"/>
              </a:rPr>
              <a:t>세로 나타났다</a:t>
            </a:r>
            <a:r>
              <a:rPr lang="en-US" altLang="ko-KR" sz="2800" dirty="0">
                <a:latin typeface="+mn-ea"/>
                <a:ea typeface="+mn-ea"/>
              </a:rPr>
              <a:t>. 20</a:t>
            </a:r>
            <a:r>
              <a:rPr lang="ko-KR" altLang="en-US" sz="2800" dirty="0">
                <a:latin typeface="+mn-ea"/>
                <a:ea typeface="+mn-ea"/>
              </a:rPr>
              <a:t>대는 대전</a:t>
            </a:r>
            <a:r>
              <a:rPr lang="en-US" altLang="ko-KR" sz="2800" dirty="0">
                <a:latin typeface="+mn-ea"/>
                <a:ea typeface="+mn-ea"/>
              </a:rPr>
              <a:t>(17.31%), 30</a:t>
            </a:r>
            <a:r>
              <a:rPr lang="ko-KR" altLang="en-US" sz="2800" dirty="0">
                <a:latin typeface="+mn-ea"/>
                <a:ea typeface="+mn-ea"/>
              </a:rPr>
              <a:t>대는 제주</a:t>
            </a:r>
            <a:r>
              <a:rPr lang="en-US" altLang="ko-KR" sz="2800" dirty="0">
                <a:latin typeface="+mn-ea"/>
                <a:ea typeface="+mn-ea"/>
              </a:rPr>
              <a:t>(38.76%), 40</a:t>
            </a:r>
            <a:r>
              <a:rPr lang="ko-KR" altLang="en-US" sz="2800" dirty="0">
                <a:latin typeface="+mn-ea"/>
                <a:ea typeface="+mn-ea"/>
              </a:rPr>
              <a:t>대</a:t>
            </a:r>
            <a:r>
              <a:rPr lang="en-US" altLang="ko-KR" sz="2800" dirty="0">
                <a:latin typeface="+mn-ea"/>
                <a:ea typeface="+mn-ea"/>
              </a:rPr>
              <a:t>, 50</a:t>
            </a:r>
            <a:r>
              <a:rPr lang="ko-KR" altLang="en-US" sz="2800" dirty="0">
                <a:latin typeface="+mn-ea"/>
                <a:ea typeface="+mn-ea"/>
              </a:rPr>
              <a:t>대는 경북</a:t>
            </a:r>
            <a:r>
              <a:rPr lang="en-US" altLang="ko-KR" sz="2800" dirty="0">
                <a:latin typeface="+mn-ea"/>
                <a:ea typeface="+mn-ea"/>
              </a:rPr>
              <a:t>(37.34%, 25.17%), 60</a:t>
            </a:r>
            <a:r>
              <a:rPr lang="ko-KR" altLang="en-US" sz="2800" dirty="0">
                <a:latin typeface="+mn-ea"/>
                <a:ea typeface="+mn-ea"/>
              </a:rPr>
              <a:t>대</a:t>
            </a:r>
            <a:r>
              <a:rPr lang="en-US" altLang="ko-KR" sz="2800" dirty="0">
                <a:latin typeface="+mn-ea"/>
                <a:ea typeface="+mn-ea"/>
              </a:rPr>
              <a:t>, 70</a:t>
            </a:r>
            <a:r>
              <a:rPr lang="ko-KR" altLang="en-US" sz="2800" dirty="0">
                <a:latin typeface="+mn-ea"/>
                <a:ea typeface="+mn-ea"/>
              </a:rPr>
              <a:t>대는 부산</a:t>
            </a:r>
            <a:r>
              <a:rPr lang="en-US" altLang="ko-KR" sz="2800" dirty="0">
                <a:latin typeface="+mn-ea"/>
                <a:ea typeface="+mn-ea"/>
              </a:rPr>
              <a:t>(13.12%, 2.87%)</a:t>
            </a:r>
            <a:r>
              <a:rPr lang="ko-KR" altLang="en-US" sz="2800" dirty="0">
                <a:latin typeface="+mn-ea"/>
                <a:ea typeface="+mn-ea"/>
              </a:rPr>
              <a:t>이 가장 많은 연령 분포를 보이는 지역으로 나타났다</a:t>
            </a:r>
            <a:r>
              <a:rPr lang="en-US" altLang="ko-KR" sz="2800" dirty="0">
                <a:latin typeface="+mn-ea"/>
                <a:ea typeface="+mn-ea"/>
              </a:rPr>
              <a:t>.</a:t>
            </a:r>
            <a:r>
              <a:rPr lang="ko-KR" altLang="en-US" sz="2800" dirty="0">
                <a:latin typeface="+mn-ea"/>
                <a:ea typeface="+mn-ea"/>
              </a:rPr>
              <a:t>   </a:t>
            </a:r>
            <a:endParaRPr lang="en-US" sz="28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9839563"/>
      </p:ext>
    </p:extLst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0861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6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5659</TotalTime>
  <Words>336</Words>
  <Application>Microsoft Office PowerPoint</Application>
  <PresentationFormat>사용자 지정</PresentationFormat>
  <Paragraphs>166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5" baseType="lpstr">
      <vt:lpstr>굴림</vt:lpstr>
      <vt:lpstr>Malgun Gothic</vt:lpstr>
      <vt:lpstr>Malgun Gothic</vt:lpstr>
      <vt:lpstr>기본 디자인</vt:lpstr>
      <vt:lpstr>PowerPoint 프레젠테이션</vt:lpstr>
    </vt:vector>
  </TitlesOfParts>
  <Company>WinXP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WinXP</dc:creator>
  <cp:lastModifiedBy>ab</cp:lastModifiedBy>
  <cp:revision>216</cp:revision>
  <dcterms:created xsi:type="dcterms:W3CDTF">2007-11-27T23:16:29Z</dcterms:created>
  <dcterms:modified xsi:type="dcterms:W3CDTF">2021-12-01T08:57:37Z</dcterms:modified>
</cp:coreProperties>
</file>