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04E"/>
    <a:srgbClr val="22384D"/>
    <a:srgbClr val="6C6254"/>
    <a:srgbClr val="FFC100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589"/>
  </p:normalViewPr>
  <p:slideViewPr>
    <p:cSldViewPr>
      <p:cViewPr>
        <p:scale>
          <a:sx n="50" d="100"/>
          <a:sy n="50" d="100"/>
        </p:scale>
        <p:origin x="1608" y="-25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0.1 이하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Sheet1!$B$2:$B$18</c:f>
              <c:numCache>
                <c:formatCode>0.00</c:formatCode>
                <c:ptCount val="17"/>
                <c:pt idx="0">
                  <c:v>0.88587563433035044</c:v>
                </c:pt>
                <c:pt idx="1">
                  <c:v>0.87094239942855589</c:v>
                </c:pt>
                <c:pt idx="2">
                  <c:v>0.94822952818838058</c:v>
                </c:pt>
                <c:pt idx="3">
                  <c:v>0.94766711829290806</c:v>
                </c:pt>
                <c:pt idx="4">
                  <c:v>0.89252016018432168</c:v>
                </c:pt>
                <c:pt idx="5">
                  <c:v>1.0123182381795068</c:v>
                </c:pt>
                <c:pt idx="6">
                  <c:v>1.1979329331993425</c:v>
                </c:pt>
                <c:pt idx="7">
                  <c:v>1.1537643945668985</c:v>
                </c:pt>
                <c:pt idx="8">
                  <c:v>1.0911508347590768</c:v>
                </c:pt>
                <c:pt idx="9">
                  <c:v>1.0869821018921331</c:v>
                </c:pt>
                <c:pt idx="10">
                  <c:v>1.1783553729930334</c:v>
                </c:pt>
                <c:pt idx="11">
                  <c:v>1.0175010245748493</c:v>
                </c:pt>
                <c:pt idx="12">
                  <c:v>1.2452739691553396</c:v>
                </c:pt>
                <c:pt idx="13">
                  <c:v>1.1989406406393792</c:v>
                </c:pt>
                <c:pt idx="14">
                  <c:v>1.2245780426448418</c:v>
                </c:pt>
                <c:pt idx="15">
                  <c:v>1.1176660242140624</c:v>
                </c:pt>
                <c:pt idx="16">
                  <c:v>1.4308952214906265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B-44AB-AE9D-B6CC7EE2BF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0.2-0.4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Sheet1!$C$2:$C$18</c:f>
              <c:numCache>
                <c:formatCode>0.00</c:formatCode>
                <c:ptCount val="17"/>
                <c:pt idx="0">
                  <c:v>5.829647865003369</c:v>
                </c:pt>
                <c:pt idx="1">
                  <c:v>5.6473566586552915</c:v>
                </c:pt>
                <c:pt idx="2">
                  <c:v>5.8347060410094738</c:v>
                </c:pt>
                <c:pt idx="3">
                  <c:v>5.9395052315676242</c:v>
                </c:pt>
                <c:pt idx="4">
                  <c:v>6.066391464150529</c:v>
                </c:pt>
                <c:pt idx="5">
                  <c:v>6.5559599450783299</c:v>
                </c:pt>
                <c:pt idx="6">
                  <c:v>5.7951236154942789</c:v>
                </c:pt>
                <c:pt idx="7">
                  <c:v>7.0035169251056208</c:v>
                </c:pt>
                <c:pt idx="8">
                  <c:v>6.8960921591645556</c:v>
                </c:pt>
                <c:pt idx="9">
                  <c:v>6.7513422341246647</c:v>
                </c:pt>
                <c:pt idx="10">
                  <c:v>7.2755038374989773</c:v>
                </c:pt>
                <c:pt idx="11">
                  <c:v>6.9424635611128052</c:v>
                </c:pt>
                <c:pt idx="12">
                  <c:v>7.2671530662038633</c:v>
                </c:pt>
                <c:pt idx="13">
                  <c:v>7.5453296190193795</c:v>
                </c:pt>
                <c:pt idx="14">
                  <c:v>7.3444937228976954</c:v>
                </c:pt>
                <c:pt idx="15">
                  <c:v>7.1263047596018216</c:v>
                </c:pt>
                <c:pt idx="16">
                  <c:v>8.9393309423025524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7B-44AB-AE9D-B6CC7EE2BF8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0.5-0.7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Sheet1!$D$2:$D$18</c:f>
              <c:numCache>
                <c:formatCode>0.00</c:formatCode>
                <c:ptCount val="17"/>
                <c:pt idx="0">
                  <c:v>16.608975312947667</c:v>
                </c:pt>
                <c:pt idx="1">
                  <c:v>16.902435473851838</c:v>
                </c:pt>
                <c:pt idx="2">
                  <c:v>17.675838102707921</c:v>
                </c:pt>
                <c:pt idx="3">
                  <c:v>17.627490094073138</c:v>
                </c:pt>
                <c:pt idx="4">
                  <c:v>18.113212463656811</c:v>
                </c:pt>
                <c:pt idx="5">
                  <c:v>18.266718453266897</c:v>
                </c:pt>
                <c:pt idx="6">
                  <c:v>18.983881342464716</c:v>
                </c:pt>
                <c:pt idx="7">
                  <c:v>17.990156004717527</c:v>
                </c:pt>
                <c:pt idx="8">
                  <c:v>18.557311262571744</c:v>
                </c:pt>
                <c:pt idx="9">
                  <c:v>18.91386529504685</c:v>
                </c:pt>
                <c:pt idx="10">
                  <c:v>18.68545544284747</c:v>
                </c:pt>
                <c:pt idx="11">
                  <c:v>19.504741895778057</c:v>
                </c:pt>
                <c:pt idx="12">
                  <c:v>19.591720997909469</c:v>
                </c:pt>
                <c:pt idx="13">
                  <c:v>19.505956380048488</c:v>
                </c:pt>
                <c:pt idx="14">
                  <c:v>20.277884726060087</c:v>
                </c:pt>
                <c:pt idx="15">
                  <c:v>20.960152529153362</c:v>
                </c:pt>
                <c:pt idx="16">
                  <c:v>20.359687518015711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7B-44AB-AE9D-B6CC7EE2BF8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0.8-1.0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Sheet1!$E$2:$E$18</c:f>
              <c:numCache>
                <c:formatCode>0.00</c:formatCode>
                <c:ptCount val="17"/>
                <c:pt idx="0">
                  <c:v>39.02612753746341</c:v>
                </c:pt>
                <c:pt idx="1">
                  <c:v>40.670922243295138</c:v>
                </c:pt>
                <c:pt idx="2">
                  <c:v>40.917522382191855</c:v>
                </c:pt>
                <c:pt idx="3">
                  <c:v>40.922328094579491</c:v>
                </c:pt>
                <c:pt idx="4">
                  <c:v>41.839829392725875</c:v>
                </c:pt>
                <c:pt idx="5">
                  <c:v>40.450170276505077</c:v>
                </c:pt>
                <c:pt idx="6">
                  <c:v>42.356159226735393</c:v>
                </c:pt>
                <c:pt idx="7">
                  <c:v>37.873977107579869</c:v>
                </c:pt>
                <c:pt idx="8">
                  <c:v>39.272230403721693</c:v>
                </c:pt>
                <c:pt idx="9">
                  <c:v>40.523354271651705</c:v>
                </c:pt>
                <c:pt idx="10">
                  <c:v>38.113822278441411</c:v>
                </c:pt>
                <c:pt idx="11">
                  <c:v>41.362608075700699</c:v>
                </c:pt>
                <c:pt idx="12">
                  <c:v>40.210309886586025</c:v>
                </c:pt>
                <c:pt idx="13">
                  <c:v>39.934665731502164</c:v>
                </c:pt>
                <c:pt idx="14">
                  <c:v>40.875366494709134</c:v>
                </c:pt>
                <c:pt idx="15">
                  <c:v>41.44397742170257</c:v>
                </c:pt>
                <c:pt idx="16">
                  <c:v>37.919984469364117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E7B-44AB-AE9D-B6CC7EE2BF8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1.1-1.5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Sheet1!$F$2:$F$18</c:f>
              <c:numCache>
                <c:formatCode>0.00</c:formatCode>
                <c:ptCount val="17"/>
                <c:pt idx="0">
                  <c:v>36.291818657917723</c:v>
                </c:pt>
                <c:pt idx="1">
                  <c:v>34.311603214137108</c:v>
                </c:pt>
                <c:pt idx="2">
                  <c:v>33.301347629955892</c:v>
                </c:pt>
                <c:pt idx="3">
                  <c:v>33.231346025854911</c:v>
                </c:pt>
                <c:pt idx="4">
                  <c:v>31.924488452465848</c:v>
                </c:pt>
                <c:pt idx="5">
                  <c:v>32.44362236288984</c:v>
                </c:pt>
                <c:pt idx="6">
                  <c:v>30.730319352585855</c:v>
                </c:pt>
                <c:pt idx="7">
                  <c:v>34.340163739946611</c:v>
                </c:pt>
                <c:pt idx="8">
                  <c:v>32.675465726107603</c:v>
                </c:pt>
                <c:pt idx="9">
                  <c:v>31.423870811370598</c:v>
                </c:pt>
                <c:pt idx="10">
                  <c:v>32.934356156945036</c:v>
                </c:pt>
                <c:pt idx="11">
                  <c:v>30.141471279055253</c:v>
                </c:pt>
                <c:pt idx="12">
                  <c:v>30.190236283374251</c:v>
                </c:pt>
                <c:pt idx="13">
                  <c:v>30.589646470388988</c:v>
                </c:pt>
                <c:pt idx="14">
                  <c:v>29.199927518710467</c:v>
                </c:pt>
                <c:pt idx="15">
                  <c:v>28.150987030043552</c:v>
                </c:pt>
                <c:pt idx="16">
                  <c:v>29.494428886633344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7B-44AB-AE9D-B6CC7EE2BF8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1.6-2.0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Sheet1!$A$2:$A$18</c:f>
              <c:strCache>
                <c:ptCount val="17"/>
                <c:pt idx="0">
                  <c:v>경기</c:v>
                </c:pt>
                <c:pt idx="1">
                  <c:v>대전</c:v>
                </c:pt>
                <c:pt idx="2">
                  <c:v>광주</c:v>
                </c:pt>
                <c:pt idx="3">
                  <c:v>강원</c:v>
                </c:pt>
                <c:pt idx="4">
                  <c:v>울산</c:v>
                </c:pt>
                <c:pt idx="5">
                  <c:v>제주</c:v>
                </c:pt>
                <c:pt idx="6">
                  <c:v>세종</c:v>
                </c:pt>
                <c:pt idx="7">
                  <c:v>전북</c:v>
                </c:pt>
                <c:pt idx="8">
                  <c:v>충남</c:v>
                </c:pt>
                <c:pt idx="9">
                  <c:v>서울</c:v>
                </c:pt>
                <c:pt idx="10">
                  <c:v>전남</c:v>
                </c:pt>
                <c:pt idx="11">
                  <c:v>인천</c:v>
                </c:pt>
                <c:pt idx="12">
                  <c:v>충북</c:v>
                </c:pt>
                <c:pt idx="13">
                  <c:v>경남</c:v>
                </c:pt>
                <c:pt idx="14">
                  <c:v>부산</c:v>
                </c:pt>
                <c:pt idx="15">
                  <c:v>대구</c:v>
                </c:pt>
                <c:pt idx="16">
                  <c:v>경북</c:v>
                </c:pt>
              </c:strCache>
            </c:strRef>
          </c:cat>
          <c:val>
            <c:numRef>
              <c:f>Sheet1!$G$2:$G$18</c:f>
              <c:numCache>
                <c:formatCode>0.00</c:formatCode>
                <c:ptCount val="17"/>
                <c:pt idx="0">
                  <c:v>0.94778923021519801</c:v>
                </c:pt>
                <c:pt idx="1">
                  <c:v>1.2756563414614022</c:v>
                </c:pt>
                <c:pt idx="2">
                  <c:v>0.96349675139757873</c:v>
                </c:pt>
                <c:pt idx="3">
                  <c:v>0.9858663650665721</c:v>
                </c:pt>
                <c:pt idx="4">
                  <c:v>0.80706566460036211</c:v>
                </c:pt>
                <c:pt idx="5">
                  <c:v>0.91276617687571104</c:v>
                </c:pt>
                <c:pt idx="6">
                  <c:v>0.67654880905733361</c:v>
                </c:pt>
                <c:pt idx="7">
                  <c:v>1.1609691528323089</c:v>
                </c:pt>
                <c:pt idx="8">
                  <c:v>1.0660454806367996</c:v>
                </c:pt>
                <c:pt idx="9">
                  <c:v>0.92703758667317027</c:v>
                </c:pt>
                <c:pt idx="10">
                  <c:v>1.3292796182369531</c:v>
                </c:pt>
                <c:pt idx="11">
                  <c:v>0.69664137586063424</c:v>
                </c:pt>
                <c:pt idx="12">
                  <c:v>1.0146347818105916</c:v>
                </c:pt>
                <c:pt idx="13">
                  <c:v>0.83190323597288651</c:v>
                </c:pt>
                <c:pt idx="14">
                  <c:v>0.72640573937972952</c:v>
                </c:pt>
                <c:pt idx="15">
                  <c:v>0.87163749552535319</c:v>
                </c:pt>
                <c:pt idx="16">
                  <c:v>1.3195362821160099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E7B-44AB-AE9D-B6CC7EE2B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>
          <c:spPr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c:spPr>
        </c:serLines>
        <c:axId val="1018713440"/>
        <c:axId val="1018715520"/>
      </c:barChart>
      <c:catAx>
        <c:axId val="101871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018715520"/>
        <c:crosses val="autoZero"/>
        <c:auto val="1"/>
        <c:lblAlgn val="ctr"/>
        <c:lblOffset val="100"/>
        <c:noMultiLvlLbl val="0"/>
      </c:catAx>
      <c:valAx>
        <c:axId val="101871552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01871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96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국내 지역별 특성과 시력 분포의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상관성에 관한 연구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박상호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전인철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2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 보건의료학과 </a:t>
            </a:r>
            <a:r>
              <a:rPr lang="ko-KR" altLang="en-US" sz="32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옵토메트리전공</a:t>
            </a:r>
            <a:r>
              <a:rPr lang="en-US" altLang="ko-KR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2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28079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799719"/>
            <a:ext cx="6577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국내 각 지역의 특성과 시력 분포의 상관성에 대해 알아보고자 한다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7" name="직사각형 3">
            <a:extLst>
              <a:ext uri="{FF2B5EF4-FFF2-40B4-BE49-F238E27FC236}">
                <a16:creationId xmlns:a16="http://schemas.microsoft.com/office/drawing/2014/main" id="{B2443427-C0C5-0346-B692-5C65BE0375AB}"/>
              </a:ext>
            </a:extLst>
          </p:cNvPr>
          <p:cNvSpPr/>
          <p:nvPr/>
        </p:nvSpPr>
        <p:spPr bwMode="auto">
          <a:xfrm>
            <a:off x="533158" y="8711788"/>
            <a:ext cx="20645821" cy="180250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모서리가 둥근 직사각형 33">
            <a:extLst>
              <a:ext uri="{FF2B5EF4-FFF2-40B4-BE49-F238E27FC236}">
                <a16:creationId xmlns:a16="http://schemas.microsoft.com/office/drawing/2014/main" id="{CC9E86ED-710F-244E-BE52-0D76D424061D}"/>
              </a:ext>
            </a:extLst>
          </p:cNvPr>
          <p:cNvSpPr/>
          <p:nvPr/>
        </p:nvSpPr>
        <p:spPr bwMode="auto">
          <a:xfrm>
            <a:off x="669791" y="8361413"/>
            <a:ext cx="20185715" cy="746654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BAAA602-D249-0547-BCFD-008EA933FFD6}"/>
              </a:ext>
            </a:extLst>
          </p:cNvPr>
          <p:cNvSpPr txBox="1"/>
          <p:nvPr/>
        </p:nvSpPr>
        <p:spPr>
          <a:xfrm>
            <a:off x="834940" y="8626063"/>
            <a:ext cx="20104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2" name="직사각형 3">
            <a:extLst>
              <a:ext uri="{FF2B5EF4-FFF2-40B4-BE49-F238E27FC236}">
                <a16:creationId xmlns:a16="http://schemas.microsoft.com/office/drawing/2014/main" id="{2FA643DF-B50E-0F47-AFE4-DE99E84C60DC}"/>
              </a:ext>
            </a:extLst>
          </p:cNvPr>
          <p:cNvSpPr/>
          <p:nvPr/>
        </p:nvSpPr>
        <p:spPr bwMode="auto">
          <a:xfrm>
            <a:off x="7961299" y="5449866"/>
            <a:ext cx="13160141" cy="27819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모서리가 둥근 직사각형 31">
            <a:extLst>
              <a:ext uri="{FF2B5EF4-FFF2-40B4-BE49-F238E27FC236}">
                <a16:creationId xmlns:a16="http://schemas.microsoft.com/office/drawing/2014/main" id="{CC2D5E5E-BEA2-4B49-9DB7-D9E946F7F05C}"/>
              </a:ext>
            </a:extLst>
          </p:cNvPr>
          <p:cNvSpPr/>
          <p:nvPr/>
        </p:nvSpPr>
        <p:spPr bwMode="auto">
          <a:xfrm>
            <a:off x="8228786" y="5091121"/>
            <a:ext cx="12617597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5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M</a:t>
            </a: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ETHODS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7" name="직사각형 3">
            <a:extLst>
              <a:ext uri="{FF2B5EF4-FFF2-40B4-BE49-F238E27FC236}">
                <a16:creationId xmlns:a16="http://schemas.microsoft.com/office/drawing/2014/main" id="{1B7DBF47-AEB0-2844-B28E-F95662E9377A}"/>
              </a:ext>
            </a:extLst>
          </p:cNvPr>
          <p:cNvSpPr/>
          <p:nvPr/>
        </p:nvSpPr>
        <p:spPr bwMode="auto">
          <a:xfrm>
            <a:off x="489907" y="27216758"/>
            <a:ext cx="10162423" cy="376060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모서리가 둥근 직사각형 32">
            <a:extLst>
              <a:ext uri="{FF2B5EF4-FFF2-40B4-BE49-F238E27FC236}">
                <a16:creationId xmlns:a16="http://schemas.microsoft.com/office/drawing/2014/main" id="{F86618F7-BBE9-1F4A-9630-023CD934DBC6}"/>
              </a:ext>
            </a:extLst>
          </p:cNvPr>
          <p:cNvSpPr/>
          <p:nvPr/>
        </p:nvSpPr>
        <p:spPr bwMode="auto">
          <a:xfrm>
            <a:off x="631456" y="26889366"/>
            <a:ext cx="9813974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CONCLUSIONS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F6B742B-CE78-B947-BCF3-8A72D70C6ADB}"/>
              </a:ext>
            </a:extLst>
          </p:cNvPr>
          <p:cNvSpPr txBox="1"/>
          <p:nvPr/>
        </p:nvSpPr>
        <p:spPr>
          <a:xfrm>
            <a:off x="617168" y="27588623"/>
            <a:ext cx="9813974" cy="3237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latin typeface="+mn-ea"/>
                <a:ea typeface="+mn-ea"/>
              </a:rPr>
              <a:t> 고령화율이 높은 지방에서 </a:t>
            </a:r>
            <a:r>
              <a:rPr lang="en-US" altLang="ko-KR" sz="2800" dirty="0">
                <a:latin typeface="+mn-ea"/>
                <a:ea typeface="+mn-ea"/>
              </a:rPr>
              <a:t>0.4 </a:t>
            </a:r>
            <a:r>
              <a:rPr lang="ko-KR" altLang="en-US" sz="2800" dirty="0">
                <a:latin typeface="+mn-ea"/>
                <a:ea typeface="+mn-ea"/>
              </a:rPr>
              <a:t>이하의 시력 분포가 크며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이는 고령층의 시력 </a:t>
            </a:r>
            <a:r>
              <a:rPr lang="ko-KR" altLang="en-US" sz="2800" dirty="0" err="1">
                <a:latin typeface="+mn-ea"/>
                <a:ea typeface="+mn-ea"/>
              </a:rPr>
              <a:t>교정률</a:t>
            </a:r>
            <a:r>
              <a:rPr lang="ko-KR" altLang="en-US" sz="2800" dirty="0">
                <a:latin typeface="+mn-ea"/>
                <a:ea typeface="+mn-ea"/>
              </a:rPr>
              <a:t> 또는 교정시력이 낮은 것을 알 수 있다</a:t>
            </a:r>
            <a:r>
              <a:rPr lang="en-US" altLang="ko-KR" sz="2800" dirty="0">
                <a:latin typeface="+mn-ea"/>
                <a:ea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+mn-ea"/>
                <a:ea typeface="+mn-ea"/>
              </a:rPr>
              <a:t> </a:t>
            </a:r>
            <a:r>
              <a:rPr lang="ko-KR" altLang="en-US" sz="2800" dirty="0">
                <a:latin typeface="+mn-ea"/>
                <a:ea typeface="+mn-ea"/>
              </a:rPr>
              <a:t>각 지역의 고령층의 시력 교정에</a:t>
            </a:r>
            <a:r>
              <a:rPr lang="en-US" altLang="ko-KR" sz="2800" dirty="0">
                <a:latin typeface="+mn-ea"/>
                <a:ea typeface="+mn-ea"/>
              </a:rPr>
              <a:t> </a:t>
            </a:r>
            <a:r>
              <a:rPr lang="ko-KR" altLang="en-US" sz="2800" dirty="0">
                <a:latin typeface="+mn-ea"/>
                <a:ea typeface="+mn-ea"/>
              </a:rPr>
              <a:t>대한 안경사들의 관심이 필요할 것으로 사료된다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0" name="직사각형 3">
            <a:extLst>
              <a:ext uri="{FF2B5EF4-FFF2-40B4-BE49-F238E27FC236}">
                <a16:creationId xmlns:a16="http://schemas.microsoft.com/office/drawing/2014/main" id="{1F8C45A1-9DDE-B646-B33E-60394833B10A}"/>
              </a:ext>
            </a:extLst>
          </p:cNvPr>
          <p:cNvSpPr/>
          <p:nvPr/>
        </p:nvSpPr>
        <p:spPr bwMode="auto">
          <a:xfrm>
            <a:off x="10945366" y="27190828"/>
            <a:ext cx="10162423" cy="378801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모서리가 둥근 직사각형 65">
            <a:extLst>
              <a:ext uri="{FF2B5EF4-FFF2-40B4-BE49-F238E27FC236}">
                <a16:creationId xmlns:a16="http://schemas.microsoft.com/office/drawing/2014/main" id="{DFEBA183-88B1-6944-A33B-31263202C577}"/>
              </a:ext>
            </a:extLst>
          </p:cNvPr>
          <p:cNvSpPr/>
          <p:nvPr/>
        </p:nvSpPr>
        <p:spPr bwMode="auto">
          <a:xfrm>
            <a:off x="11138975" y="26859302"/>
            <a:ext cx="9813974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REFERENCES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11138975" y="27782806"/>
            <a:ext cx="9809412" cy="2594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건강보험공단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건강검진통계연보 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2011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~2019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  https://www.nhis.or.kr/nhis/together/wbhaec07000m01.do?mode=list&amp;&amp;articleLimit=10&amp;article.offset=10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150000"/>
              </a:lnSpc>
            </a:pP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F0981751-CA4A-435B-8C35-024C983184A7}"/>
              </a:ext>
            </a:extLst>
          </p:cNvPr>
          <p:cNvGrpSpPr/>
          <p:nvPr/>
        </p:nvGrpSpPr>
        <p:grpSpPr>
          <a:xfrm>
            <a:off x="17774475" y="786753"/>
            <a:ext cx="3173912" cy="3173912"/>
            <a:chOff x="20899213" y="1072322"/>
            <a:chExt cx="3173912" cy="3173912"/>
          </a:xfrm>
        </p:grpSpPr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83D9700A-13A0-4654-9AFF-BE2805D47CBB}"/>
                </a:ext>
              </a:extLst>
            </p:cNvPr>
            <p:cNvSpPr/>
            <p:nvPr/>
          </p:nvSpPr>
          <p:spPr bwMode="auto">
            <a:xfrm>
              <a:off x="20899213" y="1072322"/>
              <a:ext cx="3173912" cy="317391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D149DAFF-4C90-4480-866E-4069482D2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563" y="1728417"/>
              <a:ext cx="2265212" cy="2165048"/>
            </a:xfrm>
            <a:prstGeom prst="rect">
              <a:avLst/>
            </a:prstGeom>
          </p:spPr>
        </p:pic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8E4B4F11-FA2F-436B-9AD4-C25A6C42649F}"/>
              </a:ext>
            </a:extLst>
          </p:cNvPr>
          <p:cNvSpPr txBox="1"/>
          <p:nvPr/>
        </p:nvSpPr>
        <p:spPr>
          <a:xfrm>
            <a:off x="1271934" y="24327282"/>
            <a:ext cx="192221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 모든 지역에서 </a:t>
            </a:r>
            <a:r>
              <a:rPr lang="en-US" altLang="ko-KR" sz="2800" dirty="0">
                <a:latin typeface="+mn-ea"/>
                <a:ea typeface="+mn-ea"/>
              </a:rPr>
              <a:t>0.8~1.0 </a:t>
            </a:r>
            <a:r>
              <a:rPr lang="ko-KR" altLang="en-US" sz="2800" dirty="0">
                <a:latin typeface="+mn-ea"/>
                <a:ea typeface="+mn-ea"/>
              </a:rPr>
              <a:t>시력의 분포가 가장 높게 나타났다</a:t>
            </a:r>
            <a:r>
              <a:rPr lang="en-US" altLang="ko-KR" sz="2800" dirty="0">
                <a:latin typeface="+mn-ea"/>
                <a:ea typeface="+mn-ea"/>
              </a:rPr>
              <a:t>. 0.8 </a:t>
            </a:r>
            <a:r>
              <a:rPr lang="ko-KR" altLang="en-US" sz="2800" dirty="0">
                <a:latin typeface="+mn-ea"/>
                <a:ea typeface="+mn-ea"/>
              </a:rPr>
              <a:t>이상의 시력분포는 경기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대전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광주에서 </a:t>
            </a:r>
            <a:r>
              <a:rPr lang="en-US" altLang="ko-KR" sz="2800" dirty="0">
                <a:latin typeface="+mn-ea"/>
                <a:ea typeface="+mn-ea"/>
              </a:rPr>
              <a:t>76.27, 76.26, 75.18%</a:t>
            </a:r>
            <a:r>
              <a:rPr lang="ko-KR" altLang="en-US" sz="2800" dirty="0">
                <a:latin typeface="+mn-ea"/>
                <a:ea typeface="+mn-ea"/>
              </a:rPr>
              <a:t>로 가장 높게 나타났으며</a:t>
            </a:r>
            <a:r>
              <a:rPr lang="en-US" altLang="ko-KR" sz="2800" dirty="0">
                <a:latin typeface="+mn-ea"/>
                <a:ea typeface="+mn-ea"/>
              </a:rPr>
              <a:t>, 0.4 </a:t>
            </a:r>
            <a:r>
              <a:rPr lang="ko-KR" altLang="en-US" sz="2800" dirty="0">
                <a:latin typeface="+mn-ea"/>
                <a:ea typeface="+mn-ea"/>
              </a:rPr>
              <a:t>이하의 시력분포는 경북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경남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부산에서 </a:t>
            </a:r>
            <a:r>
              <a:rPr lang="en-US" altLang="ko-KR" sz="2800" dirty="0">
                <a:latin typeface="+mn-ea"/>
                <a:ea typeface="+mn-ea"/>
              </a:rPr>
              <a:t>10.37, 8.74, 8.57%</a:t>
            </a:r>
            <a:r>
              <a:rPr lang="ko-KR" altLang="en-US" sz="2800" dirty="0">
                <a:latin typeface="+mn-ea"/>
                <a:ea typeface="+mn-ea"/>
              </a:rPr>
              <a:t>로 정상 교정시력이 가장 낮은 지역으로 나타났다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</a:p>
          <a:p>
            <a:r>
              <a:rPr lang="ko-KR" altLang="en-US" sz="2800" dirty="0">
                <a:latin typeface="+mn-ea"/>
                <a:ea typeface="+mn-ea"/>
              </a:rPr>
              <a:t> 지역별 특성과</a:t>
            </a:r>
            <a:r>
              <a:rPr lang="en-US" altLang="ko-KR" sz="2800" dirty="0">
                <a:latin typeface="+mn-ea"/>
                <a:ea typeface="+mn-ea"/>
              </a:rPr>
              <a:t> 0.7 </a:t>
            </a:r>
            <a:r>
              <a:rPr lang="ko-KR" altLang="en-US" sz="2800" dirty="0">
                <a:latin typeface="+mn-ea"/>
                <a:ea typeface="+mn-ea"/>
              </a:rPr>
              <a:t>이하</a:t>
            </a:r>
            <a:r>
              <a:rPr lang="en-US" altLang="ko-KR" sz="2800" dirty="0">
                <a:latin typeface="+mn-ea"/>
                <a:ea typeface="+mn-ea"/>
              </a:rPr>
              <a:t>, 0.8 </a:t>
            </a:r>
            <a:r>
              <a:rPr lang="ko-KR" altLang="en-US" sz="2800" dirty="0">
                <a:latin typeface="+mn-ea"/>
                <a:ea typeface="+mn-ea"/>
              </a:rPr>
              <a:t>이상 시력에서는 모두 유의한 상관성을 보이지 않았다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</a:p>
          <a:p>
            <a:r>
              <a:rPr lang="en-US" altLang="ko-KR" sz="2800" dirty="0">
                <a:latin typeface="+mn-ea"/>
                <a:ea typeface="+mn-ea"/>
              </a:rPr>
              <a:t> </a:t>
            </a:r>
            <a:r>
              <a:rPr lang="ko-KR" altLang="en-US" sz="2800" dirty="0">
                <a:latin typeface="+mn-ea"/>
                <a:ea typeface="+mn-ea"/>
              </a:rPr>
              <a:t>그러나 </a:t>
            </a:r>
            <a:r>
              <a:rPr lang="en-US" altLang="ko-KR" sz="2800" dirty="0">
                <a:latin typeface="+mn-ea"/>
                <a:ea typeface="+mn-ea"/>
              </a:rPr>
              <a:t>0.4 </a:t>
            </a:r>
            <a:r>
              <a:rPr lang="ko-KR" altLang="en-US" sz="2800" dirty="0">
                <a:latin typeface="+mn-ea"/>
                <a:ea typeface="+mn-ea"/>
              </a:rPr>
              <a:t>이하 시력에서 각 지역의 평균연령</a:t>
            </a:r>
            <a:r>
              <a:rPr lang="en-US" altLang="ko-KR" sz="2800" dirty="0">
                <a:latin typeface="+mn-ea"/>
                <a:ea typeface="+mn-ea"/>
              </a:rPr>
              <a:t>(r=0.614), </a:t>
            </a:r>
            <a:r>
              <a:rPr lang="ko-KR" altLang="en-US" sz="2800" dirty="0">
                <a:latin typeface="+mn-ea"/>
                <a:ea typeface="+mn-ea"/>
              </a:rPr>
              <a:t>고령화율</a:t>
            </a:r>
            <a:r>
              <a:rPr lang="en-US" altLang="ko-KR" sz="2800" dirty="0">
                <a:latin typeface="+mn-ea"/>
                <a:ea typeface="+mn-ea"/>
              </a:rPr>
              <a:t>(r=0.639)</a:t>
            </a:r>
            <a:r>
              <a:rPr lang="ko-KR" altLang="en-US" sz="2800" dirty="0">
                <a:latin typeface="+mn-ea"/>
                <a:ea typeface="+mn-ea"/>
              </a:rPr>
              <a:t>과 유의한 상관성을 보였다</a:t>
            </a:r>
            <a:r>
              <a:rPr lang="en-US" altLang="ko-KR" sz="2800" dirty="0">
                <a:latin typeface="+mn-ea"/>
                <a:ea typeface="+mn-ea"/>
              </a:rPr>
              <a:t>(p&lt;0.05).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CB1BA5-9013-4B69-A2FA-C15FDC74C8D2}"/>
              </a:ext>
            </a:extLst>
          </p:cNvPr>
          <p:cNvSpPr txBox="1"/>
          <p:nvPr/>
        </p:nvSpPr>
        <p:spPr>
          <a:xfrm>
            <a:off x="8426194" y="5832873"/>
            <a:ext cx="125452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건강보험공단에서 </a:t>
            </a:r>
            <a:r>
              <a:rPr lang="en-US" altLang="ko-KR" sz="2800" dirty="0">
                <a:latin typeface="+mn-ea"/>
                <a:ea typeface="+mn-ea"/>
              </a:rPr>
              <a:t>2011</a:t>
            </a:r>
            <a:r>
              <a:rPr lang="ko-KR" altLang="en-US" sz="2800" dirty="0">
                <a:latin typeface="+mn-ea"/>
                <a:ea typeface="+mn-ea"/>
              </a:rPr>
              <a:t>년부터 </a:t>
            </a:r>
            <a:r>
              <a:rPr lang="en-US" altLang="ko-KR" sz="2800" dirty="0">
                <a:latin typeface="+mn-ea"/>
                <a:ea typeface="+mn-ea"/>
              </a:rPr>
              <a:t>2019</a:t>
            </a:r>
            <a:r>
              <a:rPr lang="ko-KR" altLang="en-US" sz="2800" dirty="0">
                <a:latin typeface="+mn-ea"/>
                <a:ea typeface="+mn-ea"/>
              </a:rPr>
              <a:t>년까지 제시한 건강검진 자료를 이용하여 총 </a:t>
            </a:r>
            <a:r>
              <a:rPr lang="en-US" altLang="ko-KR" sz="2800" dirty="0">
                <a:latin typeface="+mn-ea"/>
                <a:ea typeface="+mn-ea"/>
              </a:rPr>
              <a:t>241,398,087</a:t>
            </a:r>
            <a:r>
              <a:rPr lang="ko-KR" altLang="en-US" sz="2800" dirty="0">
                <a:latin typeface="+mn-ea"/>
                <a:ea typeface="+mn-ea"/>
              </a:rPr>
              <a:t>안</a:t>
            </a:r>
            <a:r>
              <a:rPr lang="en-US" altLang="ko-KR" sz="2800" dirty="0">
                <a:latin typeface="+mn-ea"/>
                <a:ea typeface="+mn-ea"/>
              </a:rPr>
              <a:t>(</a:t>
            </a:r>
            <a:r>
              <a:rPr lang="ko-KR" altLang="en-US" sz="2800" dirty="0">
                <a:latin typeface="+mn-ea"/>
                <a:ea typeface="+mn-ea"/>
              </a:rPr>
              <a:t>약 </a:t>
            </a:r>
            <a:r>
              <a:rPr lang="en-US" altLang="ko-KR" sz="2800" dirty="0">
                <a:latin typeface="+mn-ea"/>
                <a:ea typeface="+mn-ea"/>
              </a:rPr>
              <a:t>120,699,044</a:t>
            </a:r>
            <a:r>
              <a:rPr lang="ko-KR" altLang="en-US" sz="2800" dirty="0">
                <a:latin typeface="+mn-ea"/>
                <a:ea typeface="+mn-ea"/>
              </a:rPr>
              <a:t>명</a:t>
            </a:r>
            <a:r>
              <a:rPr lang="en-US" altLang="ko-KR" sz="2800" dirty="0">
                <a:latin typeface="+mn-ea"/>
                <a:ea typeface="+mn-ea"/>
              </a:rPr>
              <a:t>)</a:t>
            </a:r>
            <a:r>
              <a:rPr lang="ko-KR" altLang="en-US" sz="2800" dirty="0">
                <a:latin typeface="+mn-ea"/>
                <a:ea typeface="+mn-ea"/>
              </a:rPr>
              <a:t>을 대상으로 하였으며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시력은 </a:t>
            </a:r>
            <a:r>
              <a:rPr lang="en-US" altLang="ko-KR" sz="2800" dirty="0">
                <a:latin typeface="+mn-ea"/>
                <a:ea typeface="+mn-ea"/>
              </a:rPr>
              <a:t>0.4 </a:t>
            </a:r>
            <a:r>
              <a:rPr lang="ko-KR" altLang="en-US" sz="2800" dirty="0">
                <a:latin typeface="+mn-ea"/>
                <a:ea typeface="+mn-ea"/>
              </a:rPr>
              <a:t>이하</a:t>
            </a:r>
            <a:r>
              <a:rPr lang="en-US" altLang="ko-KR" sz="2800" dirty="0">
                <a:latin typeface="+mn-ea"/>
                <a:ea typeface="+mn-ea"/>
              </a:rPr>
              <a:t>, 0.7 </a:t>
            </a:r>
            <a:r>
              <a:rPr lang="ko-KR" altLang="en-US" sz="2800" dirty="0">
                <a:latin typeface="+mn-ea"/>
                <a:ea typeface="+mn-ea"/>
              </a:rPr>
              <a:t>이하</a:t>
            </a:r>
            <a:r>
              <a:rPr lang="en-US" altLang="ko-KR" sz="2800" dirty="0">
                <a:latin typeface="+mn-ea"/>
                <a:ea typeface="+mn-ea"/>
              </a:rPr>
              <a:t>. 0.8 </a:t>
            </a:r>
            <a:r>
              <a:rPr lang="ko-KR" altLang="en-US" sz="2800" dirty="0">
                <a:latin typeface="+mn-ea"/>
                <a:ea typeface="+mn-ea"/>
              </a:rPr>
              <a:t>이상 </a:t>
            </a:r>
            <a:r>
              <a:rPr lang="en-US" altLang="ko-KR" sz="2800" dirty="0">
                <a:latin typeface="+mn-ea"/>
                <a:ea typeface="+mn-ea"/>
              </a:rPr>
              <a:t>3</a:t>
            </a:r>
            <a:r>
              <a:rPr lang="ko-KR" altLang="en-US" sz="2800" dirty="0">
                <a:latin typeface="+mn-ea"/>
                <a:ea typeface="+mn-ea"/>
              </a:rPr>
              <a:t>그룹으로 분류하여 분석하였다</a:t>
            </a:r>
            <a:r>
              <a:rPr lang="en-US" altLang="ko-KR" sz="2800" dirty="0">
                <a:latin typeface="+mn-ea"/>
                <a:ea typeface="+mn-ea"/>
              </a:rPr>
              <a:t>. </a:t>
            </a:r>
            <a:r>
              <a:rPr lang="ko-KR" altLang="en-US" sz="2800" dirty="0">
                <a:latin typeface="+mn-ea"/>
                <a:ea typeface="+mn-ea"/>
              </a:rPr>
              <a:t>각 지역의 특성으로 평균연령</a:t>
            </a:r>
            <a:r>
              <a:rPr lang="en-US" altLang="ko-KR" sz="2800" dirty="0">
                <a:latin typeface="+mn-ea"/>
                <a:ea typeface="+mn-ea"/>
              </a:rPr>
              <a:t>, </a:t>
            </a:r>
            <a:r>
              <a:rPr lang="ko-KR" altLang="en-US" sz="2800" dirty="0">
                <a:latin typeface="+mn-ea"/>
                <a:ea typeface="+mn-ea"/>
              </a:rPr>
              <a:t>고령화율</a:t>
            </a:r>
            <a:r>
              <a:rPr lang="en-US" altLang="ko-KR" sz="2800" dirty="0">
                <a:latin typeface="+mn-ea"/>
                <a:ea typeface="+mn-ea"/>
              </a:rPr>
              <a:t>, 1</a:t>
            </a:r>
            <a:r>
              <a:rPr lang="ko-KR" altLang="en-US" sz="2800" dirty="0">
                <a:latin typeface="+mn-ea"/>
                <a:ea typeface="+mn-ea"/>
              </a:rPr>
              <a:t>인당 </a:t>
            </a:r>
            <a:r>
              <a:rPr lang="en-US" altLang="ko-KR" sz="2800" dirty="0">
                <a:latin typeface="+mn-ea"/>
                <a:ea typeface="+mn-ea"/>
              </a:rPr>
              <a:t>GDP</a:t>
            </a:r>
            <a:r>
              <a:rPr lang="ko-KR" altLang="en-US" sz="2800" dirty="0">
                <a:latin typeface="+mn-ea"/>
                <a:ea typeface="+mn-ea"/>
              </a:rPr>
              <a:t>를 분석프로그램</a:t>
            </a:r>
            <a:r>
              <a:rPr lang="en-US" altLang="ko-KR" sz="2800" dirty="0">
                <a:latin typeface="+mn-ea"/>
                <a:ea typeface="+mn-ea"/>
              </a:rPr>
              <a:t>(SPSS ver.18)</a:t>
            </a:r>
            <a:r>
              <a:rPr lang="ko-KR" altLang="en-US" sz="2800" dirty="0">
                <a:latin typeface="+mn-ea"/>
                <a:ea typeface="+mn-ea"/>
              </a:rPr>
              <a:t>을 활용하여 상관성을 분석하였다</a:t>
            </a:r>
            <a:r>
              <a:rPr lang="en-US" altLang="ko-KR" sz="2800" dirty="0">
                <a:latin typeface="+mn-ea"/>
                <a:ea typeface="+mn-ea"/>
              </a:rPr>
              <a:t>. </a:t>
            </a:r>
            <a:endParaRPr lang="en-US" sz="2800" dirty="0">
              <a:latin typeface="+mn-ea"/>
              <a:ea typeface="+mn-ea"/>
            </a:endParaRPr>
          </a:p>
        </p:txBody>
      </p:sp>
      <p:graphicFrame>
        <p:nvGraphicFramePr>
          <p:cNvPr id="39" name="차트 38">
            <a:extLst>
              <a:ext uri="{FF2B5EF4-FFF2-40B4-BE49-F238E27FC236}">
                <a16:creationId xmlns:a16="http://schemas.microsoft.com/office/drawing/2014/main" id="{EE509147-5928-41A9-AA30-92A816FAC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148880"/>
              </p:ext>
            </p:extLst>
          </p:nvPr>
        </p:nvGraphicFramePr>
        <p:xfrm>
          <a:off x="1190299" y="9672315"/>
          <a:ext cx="19222101" cy="7499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AAB2406-10CE-4F7B-88BC-337F27609133}"/>
              </a:ext>
            </a:extLst>
          </p:cNvPr>
          <p:cNvSpPr txBox="1"/>
          <p:nvPr/>
        </p:nvSpPr>
        <p:spPr>
          <a:xfrm>
            <a:off x="8169419" y="9235518"/>
            <a:ext cx="5263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  <a:ea typeface="+mn-ea"/>
              </a:rPr>
              <a:t>지역별 시력 분포</a:t>
            </a:r>
            <a:endParaRPr lang="en-US" sz="2800" b="1" dirty="0">
              <a:latin typeface="+mn-ea"/>
              <a:ea typeface="+mn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4C54B1-E54D-4619-AACD-518A38D4C728}"/>
              </a:ext>
            </a:extLst>
          </p:cNvPr>
          <p:cNvSpPr txBox="1"/>
          <p:nvPr/>
        </p:nvSpPr>
        <p:spPr>
          <a:xfrm>
            <a:off x="2007162" y="17310147"/>
            <a:ext cx="7600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latin typeface="+mn-ea"/>
                <a:ea typeface="+mn-ea"/>
              </a:rPr>
              <a:t>0.4 </a:t>
            </a:r>
            <a:r>
              <a:rPr lang="ko-KR" altLang="en-US" sz="2800" b="1" dirty="0">
                <a:latin typeface="+mn-ea"/>
                <a:ea typeface="+mn-ea"/>
              </a:rPr>
              <a:t>이하 시력 비율과 평균연령 </a:t>
            </a:r>
            <a:r>
              <a:rPr lang="ko-KR" altLang="en-US" sz="2800" b="1" dirty="0" err="1">
                <a:latin typeface="+mn-ea"/>
                <a:ea typeface="+mn-ea"/>
              </a:rPr>
              <a:t>산점도</a:t>
            </a:r>
            <a:endParaRPr lang="en-US" sz="2800" b="1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3F6EAD00-7249-4CF0-9870-D645999B76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6111" y="17960920"/>
            <a:ext cx="7982586" cy="639622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2C7160DF-D831-405D-81C9-04238B69F2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67274" y="17949768"/>
            <a:ext cx="7982586" cy="639622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43DC8FB3-D0B2-4FA1-8AAA-295990264005}"/>
              </a:ext>
            </a:extLst>
          </p:cNvPr>
          <p:cNvSpPr txBox="1"/>
          <p:nvPr/>
        </p:nvSpPr>
        <p:spPr>
          <a:xfrm>
            <a:off x="12158325" y="17310147"/>
            <a:ext cx="7600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latin typeface="+mn-ea"/>
                <a:ea typeface="+mn-ea"/>
              </a:rPr>
              <a:t>0.4 </a:t>
            </a:r>
            <a:r>
              <a:rPr lang="ko-KR" altLang="en-US" sz="2800" b="1" dirty="0">
                <a:latin typeface="+mn-ea"/>
                <a:ea typeface="+mn-ea"/>
              </a:rPr>
              <a:t>이하 시력 비율과 고령화율 </a:t>
            </a:r>
            <a:r>
              <a:rPr lang="ko-KR" altLang="en-US" sz="2800" b="1" dirty="0" err="1">
                <a:latin typeface="+mn-ea"/>
                <a:ea typeface="+mn-ea"/>
              </a:rPr>
              <a:t>산점도</a:t>
            </a:r>
            <a:endParaRPr lang="en-US" sz="28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3621246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5660</TotalTime>
  <Words>286</Words>
  <Application>Microsoft Office PowerPoint</Application>
  <PresentationFormat>사용자 지정</PresentationFormat>
  <Paragraphs>24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Malgun Gothic</vt:lpstr>
      <vt:lpstr>Malgun Gothic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ab</cp:lastModifiedBy>
  <cp:revision>216</cp:revision>
  <dcterms:created xsi:type="dcterms:W3CDTF">2007-11-27T23:16:29Z</dcterms:created>
  <dcterms:modified xsi:type="dcterms:W3CDTF">2021-12-01T08:57:20Z</dcterms:modified>
</cp:coreProperties>
</file>