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4" d="100"/>
          <a:sy n="24" d="100"/>
        </p:scale>
        <p:origin x="2052" y="7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조종필" userId="76f0d671-b96a-4eee-9ebb-4db30140a464" providerId="ADAL" clId="{3FFA52B6-2107-4CC9-84AA-ABB6DD230F30}"/>
    <pc:docChg chg="undo custSel addSld delSld modSld">
      <pc:chgData name="조종필" userId="76f0d671-b96a-4eee-9ebb-4db30140a464" providerId="ADAL" clId="{3FFA52B6-2107-4CC9-84AA-ABB6DD230F30}" dt="2021-12-01T08:04:27.965" v="198" actId="122"/>
      <pc:docMkLst>
        <pc:docMk/>
      </pc:docMkLst>
      <pc:sldChg chg="del">
        <pc:chgData name="조종필" userId="76f0d671-b96a-4eee-9ebb-4db30140a464" providerId="ADAL" clId="{3FFA52B6-2107-4CC9-84AA-ABB6DD230F30}" dt="2021-11-30T08:38:21.401" v="0" actId="47"/>
        <pc:sldMkLst>
          <pc:docMk/>
          <pc:sldMk cId="650194963" sldId="259"/>
        </pc:sldMkLst>
      </pc:sldChg>
      <pc:sldChg chg="del">
        <pc:chgData name="조종필" userId="76f0d671-b96a-4eee-9ebb-4db30140a464" providerId="ADAL" clId="{3FFA52B6-2107-4CC9-84AA-ABB6DD230F30}" dt="2021-11-30T08:38:21.401" v="0" actId="47"/>
        <pc:sldMkLst>
          <pc:docMk/>
          <pc:sldMk cId="902048453" sldId="262"/>
        </pc:sldMkLst>
      </pc:sldChg>
      <pc:sldChg chg="del">
        <pc:chgData name="조종필" userId="76f0d671-b96a-4eee-9ebb-4db30140a464" providerId="ADAL" clId="{3FFA52B6-2107-4CC9-84AA-ABB6DD230F30}" dt="2021-11-30T08:38:22.991" v="1" actId="47"/>
        <pc:sldMkLst>
          <pc:docMk/>
          <pc:sldMk cId="706235333" sldId="267"/>
        </pc:sldMkLst>
      </pc:sldChg>
      <pc:sldChg chg="modSp del mod">
        <pc:chgData name="조종필" userId="76f0d671-b96a-4eee-9ebb-4db30140a464" providerId="ADAL" clId="{3FFA52B6-2107-4CC9-84AA-ABB6DD230F30}" dt="2021-12-01T08:04:19.528" v="195" actId="47"/>
        <pc:sldMkLst>
          <pc:docMk/>
          <pc:sldMk cId="2261274328" sldId="268"/>
        </pc:sldMkLst>
        <pc:spChg chg="mod">
          <ac:chgData name="조종필" userId="76f0d671-b96a-4eee-9ebb-4db30140a464" providerId="ADAL" clId="{3FFA52B6-2107-4CC9-84AA-ABB6DD230F30}" dt="2021-12-01T07:49:52.806" v="97" actId="14100"/>
          <ac:spMkLst>
            <pc:docMk/>
            <pc:sldMk cId="2261274328" sldId="268"/>
            <ac:spMk id="23" creationId="{E1A7F316-5E42-3640-A75E-30F26F21A388}"/>
          </ac:spMkLst>
        </pc:spChg>
        <pc:spChg chg="mod">
          <ac:chgData name="조종필" userId="76f0d671-b96a-4eee-9ebb-4db30140a464" providerId="ADAL" clId="{3FFA52B6-2107-4CC9-84AA-ABB6DD230F30}" dt="2021-12-01T07:50:23.216" v="101" actId="2792"/>
          <ac:spMkLst>
            <pc:docMk/>
            <pc:sldMk cId="2261274328" sldId="268"/>
            <ac:spMk id="25" creationId="{69BAFCA5-B712-BF46-BE85-62A39D43F5CE}"/>
          </ac:spMkLst>
        </pc:spChg>
        <pc:spChg chg="mod">
          <ac:chgData name="조종필" userId="76f0d671-b96a-4eee-9ebb-4db30140a464" providerId="ADAL" clId="{3FFA52B6-2107-4CC9-84AA-ABB6DD230F30}" dt="2021-12-01T07:53:48.144" v="144" actId="2792"/>
          <ac:spMkLst>
            <pc:docMk/>
            <pc:sldMk cId="2261274328" sldId="268"/>
            <ac:spMk id="28" creationId="{0931ADED-84EF-6E4A-AC92-999AB51A1410}"/>
          </ac:spMkLst>
        </pc:spChg>
        <pc:spChg chg="mod">
          <ac:chgData name="조종필" userId="76f0d671-b96a-4eee-9ebb-4db30140a464" providerId="ADAL" clId="{3FFA52B6-2107-4CC9-84AA-ABB6DD230F30}" dt="2021-12-01T07:53:16.598" v="136" actId="6549"/>
          <ac:spMkLst>
            <pc:docMk/>
            <pc:sldMk cId="2261274328" sldId="268"/>
            <ac:spMk id="43" creationId="{D4BFEA5C-1D09-6E45-A537-E6B31C0FD6F2}"/>
          </ac:spMkLst>
        </pc:spChg>
        <pc:spChg chg="mod">
          <ac:chgData name="조종필" userId="76f0d671-b96a-4eee-9ebb-4db30140a464" providerId="ADAL" clId="{3FFA52B6-2107-4CC9-84AA-ABB6DD230F30}" dt="2021-12-01T07:50:23.216" v="101" actId="2792"/>
          <ac:spMkLst>
            <pc:docMk/>
            <pc:sldMk cId="2261274328" sldId="268"/>
            <ac:spMk id="45" creationId="{F8ED0D21-99B5-504C-AC33-878446B0B00E}"/>
          </ac:spMkLst>
        </pc:spChg>
        <pc:spChg chg="mod">
          <ac:chgData name="조종필" userId="76f0d671-b96a-4eee-9ebb-4db30140a464" providerId="ADAL" clId="{3FFA52B6-2107-4CC9-84AA-ABB6DD230F30}" dt="2021-12-01T07:51:26.331" v="109" actId="14100"/>
          <ac:spMkLst>
            <pc:docMk/>
            <pc:sldMk cId="2261274328" sldId="268"/>
            <ac:spMk id="46" creationId="{B7051723-555C-AC40-A6DC-F6A4554B117B}"/>
          </ac:spMkLst>
        </pc:spChg>
        <pc:spChg chg="mod">
          <ac:chgData name="조종필" userId="76f0d671-b96a-4eee-9ebb-4db30140a464" providerId="ADAL" clId="{3FFA52B6-2107-4CC9-84AA-ABB6DD230F30}" dt="2021-12-01T07:55:16.167" v="181" actId="1035"/>
          <ac:spMkLst>
            <pc:docMk/>
            <pc:sldMk cId="2261274328" sldId="268"/>
            <ac:spMk id="49" creationId="{5ED41224-A303-6143-ADAD-E9B04CAB77B4}"/>
          </ac:spMkLst>
        </pc:spChg>
        <pc:spChg chg="mod">
          <ac:chgData name="조종필" userId="76f0d671-b96a-4eee-9ebb-4db30140a464" providerId="ADAL" clId="{3FFA52B6-2107-4CC9-84AA-ABB6DD230F30}" dt="2021-12-01T07:50:23.216" v="101" actId="2792"/>
          <ac:spMkLst>
            <pc:docMk/>
            <pc:sldMk cId="2261274328" sldId="268"/>
            <ac:spMk id="50" creationId="{3F22F398-1EDF-284C-812A-36E46B08563A}"/>
          </ac:spMkLst>
        </pc:spChg>
        <pc:spChg chg="mod">
          <ac:chgData name="조종필" userId="76f0d671-b96a-4eee-9ebb-4db30140a464" providerId="ADAL" clId="{3FFA52B6-2107-4CC9-84AA-ABB6DD230F30}" dt="2021-12-01T07:54:40.720" v="158" actId="1076"/>
          <ac:spMkLst>
            <pc:docMk/>
            <pc:sldMk cId="2261274328" sldId="268"/>
            <ac:spMk id="51" creationId="{9FD2A3D3-B575-9D47-964D-37905A47E34A}"/>
          </ac:spMkLst>
        </pc:spChg>
        <pc:spChg chg="mod">
          <ac:chgData name="조종필" userId="76f0d671-b96a-4eee-9ebb-4db30140a464" providerId="ADAL" clId="{3FFA52B6-2107-4CC9-84AA-ABB6DD230F30}" dt="2021-12-01T07:55:24.796" v="185" actId="1035"/>
          <ac:spMkLst>
            <pc:docMk/>
            <pc:sldMk cId="2261274328" sldId="268"/>
            <ac:spMk id="64" creationId="{C6D48EF4-4B76-E646-A92E-18733F60CCB4}"/>
          </ac:spMkLst>
        </pc:spChg>
        <pc:grpChg chg="mod">
          <ac:chgData name="조종필" userId="76f0d671-b96a-4eee-9ebb-4db30140a464" providerId="ADAL" clId="{3FFA52B6-2107-4CC9-84AA-ABB6DD230F30}" dt="2021-12-01T07:53:31.651" v="142" actId="1036"/>
          <ac:grpSpMkLst>
            <pc:docMk/>
            <pc:sldMk cId="2261274328" sldId="268"/>
            <ac:grpSpMk id="31" creationId="{C8FBCABB-9E96-7E4E-82FF-0563194C393C}"/>
          </ac:grpSpMkLst>
        </pc:grpChg>
        <pc:grpChg chg="mod">
          <ac:chgData name="조종필" userId="76f0d671-b96a-4eee-9ebb-4db30140a464" providerId="ADAL" clId="{3FFA52B6-2107-4CC9-84AA-ABB6DD230F30}" dt="2021-12-01T07:55:20.969" v="182" actId="14100"/>
          <ac:grpSpMkLst>
            <pc:docMk/>
            <pc:sldMk cId="2261274328" sldId="268"/>
            <ac:grpSpMk id="47" creationId="{2173AEC5-BCF6-A14A-B03C-BF8A9FD5E1A1}"/>
          </ac:grpSpMkLst>
        </pc:grpChg>
        <pc:grpChg chg="mod">
          <ac:chgData name="조종필" userId="76f0d671-b96a-4eee-9ebb-4db30140a464" providerId="ADAL" clId="{3FFA52B6-2107-4CC9-84AA-ABB6DD230F30}" dt="2021-12-01T07:55:28.026" v="191" actId="1035"/>
          <ac:grpSpMkLst>
            <pc:docMk/>
            <pc:sldMk cId="2261274328" sldId="268"/>
            <ac:grpSpMk id="52" creationId="{50F62AF7-37E0-FA4F-A937-6D7FF62EAF68}"/>
          </ac:grpSpMkLst>
        </pc:grpChg>
        <pc:graphicFrameChg chg="mod">
          <ac:chgData name="조종필" userId="76f0d671-b96a-4eee-9ebb-4db30140a464" providerId="ADAL" clId="{3FFA52B6-2107-4CC9-84AA-ABB6DD230F30}" dt="2021-12-01T07:49:31.189" v="95" actId="1036"/>
          <ac:graphicFrameMkLst>
            <pc:docMk/>
            <pc:sldMk cId="2261274328" sldId="268"/>
            <ac:graphicFrameMk id="2" creationId="{D403C88D-B1B3-4162-BABB-BBAEB7B39A4B}"/>
          </ac:graphicFrameMkLst>
        </pc:graphicFrameChg>
        <pc:graphicFrameChg chg="mod">
          <ac:chgData name="조종필" userId="76f0d671-b96a-4eee-9ebb-4db30140a464" providerId="ADAL" clId="{3FFA52B6-2107-4CC9-84AA-ABB6DD230F30}" dt="2021-12-01T07:49:31.189" v="95" actId="1036"/>
          <ac:graphicFrameMkLst>
            <pc:docMk/>
            <pc:sldMk cId="2261274328" sldId="268"/>
            <ac:graphicFrameMk id="4" creationId="{6BD8EFA4-A24A-4412-A29E-A18F3B41A554}"/>
          </ac:graphicFrameMkLst>
        </pc:graphicFrameChg>
      </pc:sldChg>
      <pc:sldChg chg="modSp add mod">
        <pc:chgData name="조종필" userId="76f0d671-b96a-4eee-9ebb-4db30140a464" providerId="ADAL" clId="{3FFA52B6-2107-4CC9-84AA-ABB6DD230F30}" dt="2021-12-01T08:04:27.965" v="198" actId="122"/>
        <pc:sldMkLst>
          <pc:docMk/>
          <pc:sldMk cId="2826052729" sldId="269"/>
        </pc:sldMkLst>
        <pc:spChg chg="mod">
          <ac:chgData name="조종필" userId="76f0d671-b96a-4eee-9ebb-4db30140a464" providerId="ADAL" clId="{3FFA52B6-2107-4CC9-84AA-ABB6DD230F30}" dt="2021-12-01T08:04:27.965" v="198" actId="122"/>
          <ac:spMkLst>
            <pc:docMk/>
            <pc:sldMk cId="2826052729" sldId="269"/>
            <ac:spMk id="30" creationId="{C1B9C410-DEE9-1E4B-84E1-F98EF2B2C7F8}"/>
          </ac:spMkLst>
        </pc:spChg>
        <pc:spChg chg="mod">
          <ac:chgData name="조종필" userId="76f0d671-b96a-4eee-9ebb-4db30140a464" providerId="ADAL" clId="{3FFA52B6-2107-4CC9-84AA-ABB6DD230F30}" dt="2021-12-01T08:04:23.093" v="196" actId="122"/>
          <ac:spMkLst>
            <pc:docMk/>
            <pc:sldMk cId="2826052729" sldId="269"/>
            <ac:spMk id="46" creationId="{B7051723-555C-AC40-A6DC-F6A4554B117B}"/>
          </ac:spMkLst>
        </pc:spChg>
        <pc:spChg chg="mod">
          <ac:chgData name="조종필" userId="76f0d671-b96a-4eee-9ebb-4db30140a464" providerId="ADAL" clId="{3FFA52B6-2107-4CC9-84AA-ABB6DD230F30}" dt="2021-12-01T08:04:25.401" v="197" actId="122"/>
          <ac:spMkLst>
            <pc:docMk/>
            <pc:sldMk cId="2826052729" sldId="269"/>
            <ac:spMk id="51" creationId="{9FD2A3D3-B575-9D47-964D-37905A47E34A}"/>
          </ac:spMkLst>
        </pc:spChg>
      </pc:sldChg>
      <pc:sldChg chg="add del setBg">
        <pc:chgData name="조종필" userId="76f0d671-b96a-4eee-9ebb-4db30140a464" providerId="ADAL" clId="{3FFA52B6-2107-4CC9-84AA-ABB6DD230F30}" dt="2021-12-01T08:04:14.661" v="193"/>
        <pc:sldMkLst>
          <pc:docMk/>
          <pc:sldMk cId="4025926562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63041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6577515" cy="56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각막 전면과 소프트렌즈 착용시 렌즈 전면  눈물막의 비침습성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눈물막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파괴시간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(NITBUT)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은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시간이 지남에 따라 달라진다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본 연구는 현재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소프트콘택트렌즈를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대표하는 두가지 재질인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하이드로겔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소프트렌즈와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실리콘하이드로겔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소프트렌즈에서 착용 전 후 비침습성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눈물막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파괴시간이 어떻게 달라지는지 비교를 통하여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소프트콘택트렌즈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재질이 건성안에 미치는 영향을 알아보고자 하였다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 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dist" defTabSz="3086100" rtl="0" eaLnBrk="1" fontAlgn="base" latinLnBrk="1" hangingPunct="1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5071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렌즈를 착용하기 전 최초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9.12 ± 3.67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렌즈 착용 후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6.90 ± 2.68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초로 착용 후 최초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파괴시간이 줄어든 것으로 나타났다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(p&lt;0.01).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 착용 전 후 최초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파괴시간의 차이는 기존에 콘택트렌즈를 착용하지 않은 그룹은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-3.48 ± 4.26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기존에 콘택트렌즈를 착용하던 그룹은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-0.86 ± 3.99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초로 렌즈를 착용하지 않던 그룹에서 더 많이 줄어들었으며 평균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파괴시간의 차이는 기존에 콘택트렌즈를 착용하지 않은 그룹은 </a:t>
              </a:r>
              <a:b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</a:b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–1.54 ± 4.04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기존에 콘택트렌즈를 착용하던 그룹은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+1.45 ± 4.38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초로 렌즈를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착용하지 않던 그룹에서 더 많이 줄어든 것으로 나타났다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(p&lt;0.05).</a:t>
              </a: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3120614"/>
            <a:ext cx="6866878" cy="11104743"/>
            <a:chOff x="491883" y="11481200"/>
            <a:chExt cx="6866878" cy="1245593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dist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1343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 연구는 현재 콘택트렌즈를 착용하지 않는 대상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22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콘택트렌즈를 착용중인 대상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20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명을 포함하여 총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42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(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남자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22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여자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20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)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을 대상으로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렌즈와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실리콘하이드로겔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 재질의 두가지 렌즈가 사용되었다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비침습성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파괴시간은 </a:t>
              </a:r>
              <a:r>
                <a:rPr kumimoji="1" lang="en-US" altLang="ko-KR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Keratograph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5M</a:t>
              </a:r>
            </a:p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(Oculus, Germany)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장비를 이용하여 최초 및 평균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파괴시간을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1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시간의 시간 간격을 두고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3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회씩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측정하여 그 평균값을 사용하였다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검사 당일 콘택트렌즈를 착용하지 않은 상태로 방문한 연구대상의 최초 및 평균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파괴시간을 측정한 후 각각 다른 두 가지 재질로 이루어진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소프트콘택트렌즈를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양안에 한쪽 씩 착용한 다음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3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시간이 경과된 후 최초 및 평균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파괴시간을 다시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측정하여 결과를 비교하였다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</a:t>
              </a: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5058931"/>
            <a:ext cx="6866878" cy="5949777"/>
            <a:chOff x="489908" y="24247705"/>
            <a:chExt cx="6866878" cy="6444904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dist" defTabSz="3086100" rtl="0" eaLnBrk="1" fontAlgn="base" latinLnBrk="1" hangingPunct="1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198565"/>
              <a:ext cx="6546009" cy="549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실리콘하이드로겔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렌즈는 비침습성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파괴시간에 영향을 주지 않았지만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하이드로겔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렌즈는 렌즈 착용 후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파괴시간이 줄어든 것으로 나타났으며 기존에 콘택트렌즈를 착용하던 대상보다 콘택트렌즈를 착용하지 않았던 대상에서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파괴시간이 더 많이 감소한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것으로 나타났다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</a:t>
              </a: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dist" defTabSz="914400" rtl="0" eaLnBrk="1" fontAlgn="base" latinLnBrk="1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63036" y="25058930"/>
            <a:ext cx="13435055" cy="5671601"/>
            <a:chOff x="7602255" y="24247705"/>
            <a:chExt cx="13435055" cy="614357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콘택트렌즈 재질에 따른 </a:t>
            </a:r>
            <a:b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</a:b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비침습성 </a:t>
            </a:r>
            <a:r>
              <a:rPr kumimoji="1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눈물막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파괴시간</a:t>
            </a:r>
            <a: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(NITBUT) 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비교</a:t>
            </a: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변미영</a:t>
            </a:r>
            <a:r>
              <a:rPr kumimoji="1" lang="en-US" altLang="ko-KR" sz="40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․ </a:t>
            </a:r>
            <a:r>
              <a:rPr kumimoji="1" lang="ko-KR" altLang="en-US" sz="4004" b="1" i="0" u="sng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박미소</a:t>
            </a:r>
            <a:r>
              <a:rPr kumimoji="1" lang="en-US" altLang="ko-KR" sz="40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․ 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김다빈</a:t>
            </a:r>
            <a:r>
              <a:rPr kumimoji="1" lang="en-US" altLang="ko-KR" sz="40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․ 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윤지윤</a:t>
            </a:r>
            <a:r>
              <a:rPr kumimoji="1" lang="en-US" altLang="ko-KR" sz="40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․ 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조종필</a:t>
            </a:r>
            <a:r>
              <a:rPr kumimoji="1" lang="en-US" altLang="ko-KR" sz="40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․ </a:t>
            </a: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백승선</a:t>
            </a:r>
            <a:r>
              <a:rPr kumimoji="1" lang="en-US" altLang="ko-KR" sz="4400" b="1" i="0" u="sng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endParaRPr kumimoji="1" lang="en-US" altLang="ko-KR" sz="4004" b="1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대전보건대학교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6019804"/>
            <a:ext cx="13135646" cy="4511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[1]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Kim JM. Comparing Pre-Lens Non-invasive TBUT with Two Different Silicone Hydrogel Contact Lens Materials. </a:t>
            </a:r>
            <a:r>
              <a:rPr kumimoji="1" lang="fr-FR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Korean J Vis Sci. 21(1), 89-98, 2019.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</a:p>
          <a:p>
            <a:pPr marL="0" marR="0" lvl="0" indent="0" algn="l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[2] Andrew DG, Meng CL. The relationship of pre-corneal to pre-contact lens non-invasive tear breakup time. </a:t>
            </a:r>
            <a:r>
              <a:rPr kumimoji="1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PLoS</a:t>
            </a: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ONE 16(6), e0247877, 2021.</a:t>
            </a:r>
          </a:p>
          <a:p>
            <a:pPr marL="0" marR="0" lvl="0" indent="0" algn="l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https://doi.org/10.1371/journal.pone.0247877</a:t>
            </a:r>
          </a:p>
          <a:p>
            <a:pPr marL="0" marR="0" lvl="0" indent="0" algn="l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[3] Chui WS, Cho P, Brown B. Soft contact lens wear in Hong Kong-Chinese: predicting success. Ophthalmic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Physiol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Opt. 20(6),480–486, 2000.</a:t>
            </a:r>
          </a:p>
          <a:p>
            <a:pPr marL="0" marR="0" lvl="0" indent="0" algn="l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9B7F7A40-FB28-4DB4-BA1D-357945D50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6166" y="1055799"/>
            <a:ext cx="2550625" cy="2944986"/>
          </a:xfrm>
          <a:prstGeom prst="rect">
            <a:avLst/>
          </a:prstGeom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403C88D-B1B3-4162-BABB-BBAEB7B39A4B}"/>
              </a:ext>
            </a:extLst>
          </p:cNvPr>
          <p:cNvGraphicFramePr>
            <a:graphicFrameLocks noGrp="1"/>
          </p:cNvGraphicFramePr>
          <p:nvPr/>
        </p:nvGraphicFramePr>
        <p:xfrm>
          <a:off x="7842222" y="10379068"/>
          <a:ext cx="12764976" cy="5447032"/>
        </p:xfrm>
        <a:graphic>
          <a:graphicData uri="http://schemas.openxmlformats.org/drawingml/2006/table">
            <a:tbl>
              <a:tblPr/>
              <a:tblGrid>
                <a:gridCol w="3352394">
                  <a:extLst>
                    <a:ext uri="{9D8B030D-6E8A-4147-A177-3AD203B41FA5}">
                      <a16:colId xmlns:a16="http://schemas.microsoft.com/office/drawing/2014/main" val="1270228954"/>
                    </a:ext>
                  </a:extLst>
                </a:gridCol>
                <a:gridCol w="2570544">
                  <a:extLst>
                    <a:ext uri="{9D8B030D-6E8A-4147-A177-3AD203B41FA5}">
                      <a16:colId xmlns:a16="http://schemas.microsoft.com/office/drawing/2014/main" val="3872505202"/>
                    </a:ext>
                  </a:extLst>
                </a:gridCol>
                <a:gridCol w="2570544">
                  <a:extLst>
                    <a:ext uri="{9D8B030D-6E8A-4147-A177-3AD203B41FA5}">
                      <a16:colId xmlns:a16="http://schemas.microsoft.com/office/drawing/2014/main" val="527081795"/>
                    </a:ext>
                  </a:extLst>
                </a:gridCol>
                <a:gridCol w="2570544">
                  <a:extLst>
                    <a:ext uri="{9D8B030D-6E8A-4147-A177-3AD203B41FA5}">
                      <a16:colId xmlns:a16="http://schemas.microsoft.com/office/drawing/2014/main" val="2755925449"/>
                    </a:ext>
                  </a:extLst>
                </a:gridCol>
                <a:gridCol w="1700950">
                  <a:extLst>
                    <a:ext uri="{9D8B030D-6E8A-4147-A177-3AD203B41FA5}">
                      <a16:colId xmlns:a16="http://schemas.microsoft.com/office/drawing/2014/main" val="1167169795"/>
                    </a:ext>
                  </a:extLst>
                </a:gridCol>
              </a:tblGrid>
              <a:tr h="616350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Table 1. The mean pre-corneal and pre-lens NITBUT 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188198"/>
                  </a:ext>
                </a:extLst>
              </a:tr>
              <a:tr h="61635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Before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After 3Hours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P-Value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980368"/>
                  </a:ext>
                </a:extLst>
              </a:tr>
              <a:tr h="61635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Silicone Hydrogel </a:t>
                      </a:r>
                      <a:b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</a:rPr>
                      </a:b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Contact lenses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</a:t>
                      </a:r>
                      <a:r>
                        <a:rPr lang="en-US" sz="2800" kern="0" spc="0" dirty="0" err="1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Narafilcon</a:t>
                      </a: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A)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First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7.74±3.30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7.74±3.71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0.998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615140"/>
                  </a:ext>
                </a:extLst>
              </a:tr>
              <a:tr h="12395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 err="1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Avarage</a:t>
                      </a: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NITBUT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11.37±3.45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12.56±3.21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0.106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65776"/>
                  </a:ext>
                </a:extLst>
              </a:tr>
              <a:tr h="61635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Hydrogel </a:t>
                      </a:r>
                      <a:b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</a:b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Contact lenses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(Etafilcon A)</a:t>
                      </a:r>
                      <a:endParaRPr lang="fr-FR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First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9.12±3.67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6.90±2.68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0.002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98262"/>
                  </a:ext>
                </a:extLst>
              </a:tr>
              <a:tr h="12395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Avarage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11.7912±3.56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11.68±2.98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0.873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261898"/>
                  </a:ext>
                </a:extLst>
              </a:tr>
            </a:tbl>
          </a:graphicData>
        </a:graphic>
      </p:graphicFrame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6BD8EFA4-A24A-4412-A29E-A18F3B41A554}"/>
              </a:ext>
            </a:extLst>
          </p:cNvPr>
          <p:cNvGraphicFramePr>
            <a:graphicFrameLocks noGrp="1"/>
          </p:cNvGraphicFramePr>
          <p:nvPr/>
        </p:nvGraphicFramePr>
        <p:xfrm>
          <a:off x="7845620" y="15998763"/>
          <a:ext cx="12764976" cy="8174294"/>
        </p:xfrm>
        <a:graphic>
          <a:graphicData uri="http://schemas.openxmlformats.org/drawingml/2006/table">
            <a:tbl>
              <a:tblPr/>
              <a:tblGrid>
                <a:gridCol w="3133091">
                  <a:extLst>
                    <a:ext uri="{9D8B030D-6E8A-4147-A177-3AD203B41FA5}">
                      <a16:colId xmlns:a16="http://schemas.microsoft.com/office/drawing/2014/main" val="270202011"/>
                    </a:ext>
                  </a:extLst>
                </a:gridCol>
                <a:gridCol w="1799194">
                  <a:extLst>
                    <a:ext uri="{9D8B030D-6E8A-4147-A177-3AD203B41FA5}">
                      <a16:colId xmlns:a16="http://schemas.microsoft.com/office/drawing/2014/main" val="3049567106"/>
                    </a:ext>
                  </a:extLst>
                </a:gridCol>
                <a:gridCol w="1781280">
                  <a:extLst>
                    <a:ext uri="{9D8B030D-6E8A-4147-A177-3AD203B41FA5}">
                      <a16:colId xmlns:a16="http://schemas.microsoft.com/office/drawing/2014/main" val="3763571591"/>
                    </a:ext>
                  </a:extLst>
                </a:gridCol>
                <a:gridCol w="3014493">
                  <a:extLst>
                    <a:ext uri="{9D8B030D-6E8A-4147-A177-3AD203B41FA5}">
                      <a16:colId xmlns:a16="http://schemas.microsoft.com/office/drawing/2014/main" val="2937789597"/>
                    </a:ext>
                  </a:extLst>
                </a:gridCol>
                <a:gridCol w="3036918">
                  <a:extLst>
                    <a:ext uri="{9D8B030D-6E8A-4147-A177-3AD203B41FA5}">
                      <a16:colId xmlns:a16="http://schemas.microsoft.com/office/drawing/2014/main" val="2952256771"/>
                    </a:ext>
                  </a:extLst>
                </a:gridCol>
              </a:tblGrid>
              <a:tr h="126022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Table 2. The mean pre-corneal and pre-lens NITBUT according to lens </a:t>
                      </a:r>
                      <a:b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</a:b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wearing history. 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052257"/>
                  </a:ext>
                </a:extLst>
              </a:tr>
              <a:tr h="126022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Hsitory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Changes before </a:t>
                      </a:r>
                      <a:b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</a:rPr>
                      </a:b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and after 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P-Value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703861"/>
                  </a:ext>
                </a:extLst>
              </a:tr>
              <a:tr h="628381"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Silicone Hydrogel </a:t>
                      </a:r>
                      <a:b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</a:rPr>
                      </a:b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Contact lenses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(Narafilcon A)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First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Non-CL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-0.13±5.13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0.853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951966"/>
                  </a:ext>
                </a:extLst>
              </a:tr>
              <a:tr h="6318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0.15±4.77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910325"/>
                  </a:ext>
                </a:extLst>
              </a:tr>
              <a:tr h="628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Avarage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Non-CL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-1.45±5.24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0.692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005883"/>
                  </a:ext>
                </a:extLst>
              </a:tr>
              <a:tr h="6353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CL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-0.89±3.91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635336"/>
                  </a:ext>
                </a:extLst>
              </a:tr>
              <a:tr h="628381"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Hydrogel </a:t>
                      </a:r>
                      <a:b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</a:b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Contact lenses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(Etafilcon A)</a:t>
                      </a:r>
                      <a:endParaRPr lang="fr-FR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First NITBUT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Non-CL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3.48±4.26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0.047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374126"/>
                  </a:ext>
                </a:extLst>
              </a:tr>
              <a:tr h="6318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0.86±3.99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890954"/>
                  </a:ext>
                </a:extLst>
              </a:tr>
              <a:tr h="628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Avarage NITBUT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Non-CL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1.54±4.04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0.027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26274"/>
                  </a:ext>
                </a:extLst>
              </a:tr>
              <a:tr h="6318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CL</a:t>
                      </a:r>
                      <a:endParaRPr lang="en-US" sz="2800" kern="0" spc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-1.45±4.38</a:t>
                      </a:r>
                      <a:endParaRPr lang="en-US" sz="2800" kern="0" spc="0" dirty="0">
                        <a:solidFill>
                          <a:schemeClr val="tx1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925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6052729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567</Words>
  <Application>Microsoft Office PowerPoint</Application>
  <PresentationFormat>사용자 지정</PresentationFormat>
  <Paragraphs>80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맑은 고딕</vt:lpstr>
      <vt:lpstr>맑은 고딕</vt:lpstr>
      <vt:lpstr>함초롬바탕</vt:lpstr>
      <vt:lpstr>Arial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조종필</cp:lastModifiedBy>
  <cp:revision>219</cp:revision>
  <dcterms:created xsi:type="dcterms:W3CDTF">2007-11-27T23:16:29Z</dcterms:created>
  <dcterms:modified xsi:type="dcterms:W3CDTF">2021-12-01T08:04:37Z</dcterms:modified>
</cp:coreProperties>
</file>