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8A7C"/>
    <a:srgbClr val="5E1742"/>
    <a:srgbClr val="854E6F"/>
    <a:srgbClr val="9ACAAA"/>
    <a:srgbClr val="B6D9C2"/>
    <a:srgbClr val="C4DDDE"/>
    <a:srgbClr val="F0F0F0"/>
    <a:srgbClr val="CBE2E3"/>
    <a:srgbClr val="BCD9DA"/>
    <a:srgbClr val="B7D7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97" autoAdjust="0"/>
    <p:restoredTop sz="94181" autoAdjust="0"/>
  </p:normalViewPr>
  <p:slideViewPr>
    <p:cSldViewPr>
      <p:cViewPr varScale="1">
        <p:scale>
          <a:sx n="17" d="100"/>
          <a:sy n="17" d="100"/>
        </p:scale>
        <p:origin x="2933" y="48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rgbClr val="003840"/>
                </a:solidFill>
                <a:latin typeface="맑은 고딕 "/>
                <a:ea typeface="+mj-ea"/>
                <a:cs typeface="+mn-cs"/>
              </a:defRPr>
            </a:pPr>
            <a:r>
              <a:rPr lang="en-US" sz="2000">
                <a:solidFill>
                  <a:srgbClr val="003840"/>
                </a:solidFill>
              </a:rPr>
              <a:t>1. </a:t>
            </a:r>
            <a:r>
              <a:rPr lang="ko-KR" sz="2000">
                <a:solidFill>
                  <a:srgbClr val="003840"/>
                </a:solidFill>
              </a:rPr>
              <a:t>디자인</a:t>
            </a:r>
          </a:p>
        </c:rich>
      </c:tx>
      <c:layout>
        <c:manualLayout>
          <c:xMode val="edge"/>
          <c:yMode val="edge"/>
          <c:x val="0.41507932098765432"/>
          <c:y val="0"/>
        </c:manualLayout>
      </c:layout>
      <c:overlay val="0"/>
      <c:spPr>
        <a:noFill/>
        <a:ln w="6350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rgbClr val="003840"/>
              </a:solidFill>
              <a:latin typeface="맑은 고딕 "/>
              <a:ea typeface="+mj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6859734653824776"/>
          <c:y val="0.26465044444444447"/>
          <c:w val="0.78024135802469141"/>
          <c:h val="0.5744500000000000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라운드</c:v>
                </c:pt>
              </c:strCache>
            </c:strRef>
          </c:tx>
          <c:spPr>
            <a:solidFill>
              <a:srgbClr val="4D8A7C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66</c:v>
                </c:pt>
                <c:pt idx="1">
                  <c:v>73</c:v>
                </c:pt>
                <c:pt idx="2">
                  <c:v>55</c:v>
                </c:pt>
                <c:pt idx="3">
                  <c:v>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83-49CD-A1AC-37B440A873F9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보잉</c:v>
                </c:pt>
              </c:strCache>
            </c:strRef>
          </c:tx>
          <c:spPr>
            <a:solidFill>
              <a:srgbClr val="FC3C3C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383-49CD-A1AC-37B440A873F9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반무테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2">
                  <c:v>5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383-49CD-A1AC-37B440A873F9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캣츠아이</c:v>
                </c:pt>
              </c:strCache>
            </c:strRef>
          </c:tx>
          <c:spPr>
            <a:solidFill>
              <a:srgbClr val="00ADB5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Sheet1!$B$5:$E$5</c:f>
              <c:numCache>
                <c:formatCode>General</c:formatCode>
                <c:ptCount val="4"/>
                <c:pt idx="1">
                  <c:v>3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383-49CD-A1AC-37B440A873F9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스퀘어</c:v>
                </c:pt>
              </c:strCache>
            </c:strRef>
          </c:tx>
          <c:spPr>
            <a:solidFill>
              <a:srgbClr val="F6B30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Sheet1!$B$6:$E$6</c:f>
              <c:numCache>
                <c:formatCode>General</c:formatCode>
                <c:ptCount val="4"/>
                <c:pt idx="0">
                  <c:v>13</c:v>
                </c:pt>
                <c:pt idx="1">
                  <c:v>5</c:v>
                </c:pt>
                <c:pt idx="2">
                  <c:v>14</c:v>
                </c:pt>
                <c:pt idx="3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383-49CD-A1AC-37B440A873F9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하금테</c:v>
                </c:pt>
              </c:strCache>
            </c:strRef>
          </c:tx>
          <c:spPr>
            <a:solidFill>
              <a:srgbClr val="0B4958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Sheet1!$B$7:$E$7</c:f>
              <c:numCache>
                <c:formatCode>General</c:formatCode>
                <c:ptCount val="4"/>
                <c:pt idx="0">
                  <c:v>8</c:v>
                </c:pt>
                <c:pt idx="1">
                  <c:v>10</c:v>
                </c:pt>
                <c:pt idx="2">
                  <c:v>23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383-49CD-A1AC-37B440A873F9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무테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Sheet1!$B$8:$E$8</c:f>
              <c:numCache>
                <c:formatCode>General</c:formatCode>
                <c:ptCount val="4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383-49CD-A1AC-37B440A873F9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유니크</c:v>
                </c:pt>
              </c:strCache>
            </c:strRef>
          </c:tx>
          <c:spPr>
            <a:solidFill>
              <a:srgbClr val="393E46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Sheet1!$B$9:$E$9</c:f>
              <c:numCache>
                <c:formatCode>General</c:formatCode>
                <c:ptCount val="4"/>
                <c:pt idx="0">
                  <c:v>8</c:v>
                </c:pt>
                <c:pt idx="1">
                  <c:v>10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1383-49CD-A1AC-37B440A873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599551456"/>
        <c:axId val="599556376"/>
      </c:barChart>
      <c:catAx>
        <c:axId val="599551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rgbClr val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맑은 고딕 "/>
                <a:ea typeface="+mj-ea"/>
                <a:cs typeface="+mn-cs"/>
              </a:defRPr>
            </a:pPr>
            <a:endParaRPr lang="ko-KR"/>
          </a:p>
        </c:txPr>
        <c:crossAx val="599556376"/>
        <c:crosses val="autoZero"/>
        <c:auto val="1"/>
        <c:lblAlgn val="ctr"/>
        <c:lblOffset val="100"/>
        <c:noMultiLvlLbl val="0"/>
      </c:catAx>
      <c:valAx>
        <c:axId val="599556376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맑은 고딕 "/>
                    <a:ea typeface="+mj-ea"/>
                    <a:cs typeface="+mn-cs"/>
                  </a:defRPr>
                </a:pPr>
                <a:r>
                  <a:rPr lang="ko-KR"/>
                  <a:t>백분율</a:t>
                </a:r>
                <a:r>
                  <a:rPr lang="en-US"/>
                  <a:t>(%)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0"/>
              <c:y val="0.4484033185910584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맑은 고딕 "/>
                  <a:ea typeface="+mj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5875"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맑은 고딕 "/>
                <a:ea typeface="+mj-ea"/>
                <a:cs typeface="+mn-cs"/>
              </a:defRPr>
            </a:pPr>
            <a:endParaRPr lang="ko-KR"/>
          </a:p>
        </c:txPr>
        <c:crossAx val="599551456"/>
        <c:crosses val="autoZero"/>
        <c:crossBetween val="between"/>
        <c:majorUnit val="20"/>
        <c:minorUnit val="2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5.8162698412698423E-2"/>
          <c:y val="0.11953288888888888"/>
          <c:w val="0.89094845679012347"/>
          <c:h val="0.1140788888888889"/>
        </c:manualLayout>
      </c:layout>
      <c:overlay val="0"/>
      <c:spPr>
        <a:noFill/>
        <a:ln w="6350"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맑은 고딕 "/>
              <a:ea typeface="+mj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>
        <a:lumMod val="95000"/>
      </a:schemeClr>
    </a:solidFill>
    <a:ln>
      <a:solidFill>
        <a:schemeClr val="bg1">
          <a:lumMod val="95000"/>
        </a:schemeClr>
      </a:solidFill>
    </a:ln>
    <a:effectLst/>
  </c:spPr>
  <c:txPr>
    <a:bodyPr/>
    <a:lstStyle/>
    <a:p>
      <a:pPr>
        <a:defRPr sz="1600" b="1">
          <a:solidFill>
            <a:schemeClr val="tx1"/>
          </a:solidFill>
          <a:latin typeface="맑은 고딕 "/>
          <a:ea typeface="+mj-ea"/>
        </a:defRPr>
      </a:pPr>
      <a:endParaRPr lang="ko-KR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 algn="ctr">
              <a:defRPr sz="2000">
                <a:solidFill>
                  <a:srgbClr val="003840"/>
                </a:solidFill>
              </a:defRPr>
            </a:pPr>
            <a:r>
              <a:rPr lang="ko-KR" sz="2000">
                <a:solidFill>
                  <a:srgbClr val="003840"/>
                </a:solidFill>
              </a:rPr>
              <a:t>2. 색상</a:t>
            </a:r>
          </a:p>
        </c:rich>
      </c:tx>
      <c:layout>
        <c:manualLayout>
          <c:xMode val="edge"/>
          <c:yMode val="edge"/>
          <c:x val="0.43324429012345678"/>
          <c:y val="0"/>
        </c:manualLayout>
      </c:layout>
      <c:overlay val="0"/>
      <c:spPr>
        <a:noFill/>
        <a:ln>
          <a:noFill/>
          <a:round/>
        </a:ln>
      </c:spPr>
    </c:title>
    <c:autoTitleDeleted val="0"/>
    <c:plotArea>
      <c:layout>
        <c:manualLayout>
          <c:layoutTarget val="inner"/>
          <c:xMode val="edge"/>
          <c:yMode val="edge"/>
          <c:x val="0.16578005805224127"/>
          <c:y val="0.26305711111111113"/>
          <c:w val="0.78322184888379665"/>
          <c:h val="0.575532444444444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$A$18</c:f>
              <c:strCache>
                <c:ptCount val="1"/>
                <c:pt idx="0">
                  <c:v>블랙</c:v>
                </c:pt>
              </c:strCache>
            </c:strRef>
          </c:tx>
          <c:spPr>
            <a:solidFill>
              <a:srgbClr val="4D8A7C"/>
            </a:solidFill>
            <a:ln w="6350" cap="flat">
              <a:noFill/>
              <a:round/>
            </a:ln>
          </c:spPr>
          <c:invertIfNegative val="1"/>
          <c:dPt>
            <c:idx val="0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1-7ECC-4F39-819F-9FD2C71BF332}"/>
              </c:ext>
            </c:extLst>
          </c:dPt>
          <c:dPt>
            <c:idx val="1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3-7ECC-4F39-819F-9FD2C71BF332}"/>
              </c:ext>
            </c:extLst>
          </c:dPt>
          <c:dPt>
            <c:idx val="2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5-7ECC-4F39-819F-9FD2C71BF332}"/>
              </c:ext>
            </c:extLst>
          </c:dPt>
          <c:dPt>
            <c:idx val="3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7-7ECC-4F39-819F-9FD2C71BF332}"/>
              </c:ext>
            </c:extLst>
          </c:dPt>
          <c:cat>
            <c:strRef>
              <c:f>$F$17:$I$17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$F$18:$I$18</c:f>
              <c:numCache>
                <c:formatCode>0</c:formatCode>
                <c:ptCount val="4"/>
                <c:pt idx="0">
                  <c:v>55.263157894736899</c:v>
                </c:pt>
                <c:pt idx="1">
                  <c:v>57.5</c:v>
                </c:pt>
                <c:pt idx="2">
                  <c:v>81.818181818181799</c:v>
                </c:pt>
                <c:pt idx="3">
                  <c:v>57.627118644067799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6350" cap="flat">
                    <a:noFill/>
                    <a:round/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08-7ECC-4F39-819F-9FD2C71BF332}"/>
            </c:ext>
          </c:extLst>
        </c:ser>
        <c:ser>
          <c:idx val="1"/>
          <c:order val="1"/>
          <c:tx>
            <c:strRef>
              <c:f>$A$19</c:f>
              <c:strCache>
                <c:ptCount val="1"/>
                <c:pt idx="0">
                  <c:v>브라운</c:v>
                </c:pt>
              </c:strCache>
            </c:strRef>
          </c:tx>
          <c:spPr>
            <a:solidFill>
              <a:srgbClr val="E46C0A"/>
            </a:solidFill>
            <a:ln w="6350" cap="flat">
              <a:noFill/>
              <a:round/>
            </a:ln>
          </c:spPr>
          <c:invertIfNegative val="1"/>
          <c:dPt>
            <c:idx val="0"/>
            <c:invertIfNegative val="1"/>
            <c:bubble3D val="0"/>
            <c:spPr>
              <a:solidFill>
                <a:schemeClr val="accent6">
                  <a:lumMod val="75000"/>
                </a:schemeClr>
              </a:solidFill>
              <a:ln w="6350" cap="flat">
                <a:noFill/>
                <a:round/>
              </a:ln>
            </c:spPr>
            <c:extLst>
              <c:ext xmlns:c16="http://schemas.microsoft.com/office/drawing/2014/chart" uri="{C3380CC4-5D6E-409C-BE32-E72D297353CC}">
                <c16:uniqueId val="{0000000A-7ECC-4F39-819F-9FD2C71BF332}"/>
              </c:ext>
            </c:extLst>
          </c:dPt>
          <c:dPt>
            <c:idx val="1"/>
            <c:invertIfNegative val="1"/>
            <c:bubble3D val="0"/>
            <c:spPr>
              <a:solidFill>
                <a:schemeClr val="accent6">
                  <a:lumMod val="75000"/>
                </a:schemeClr>
              </a:solidFill>
              <a:ln w="6350" cap="flat">
                <a:noFill/>
                <a:round/>
              </a:ln>
            </c:spPr>
            <c:extLst>
              <c:ext xmlns:c16="http://schemas.microsoft.com/office/drawing/2014/chart" uri="{C3380CC4-5D6E-409C-BE32-E72D297353CC}">
                <c16:uniqueId val="{0000000C-7ECC-4F39-819F-9FD2C71BF332}"/>
              </c:ext>
            </c:extLst>
          </c:dPt>
          <c:dPt>
            <c:idx val="2"/>
            <c:invertIfNegative val="1"/>
            <c:bubble3D val="0"/>
            <c:spPr>
              <a:solidFill>
                <a:schemeClr val="accent6">
                  <a:lumMod val="75000"/>
                </a:schemeClr>
              </a:solidFill>
              <a:ln w="6350" cap="flat">
                <a:noFill/>
                <a:round/>
              </a:ln>
            </c:spPr>
            <c:extLst>
              <c:ext xmlns:c16="http://schemas.microsoft.com/office/drawing/2014/chart" uri="{C3380CC4-5D6E-409C-BE32-E72D297353CC}">
                <c16:uniqueId val="{0000000E-7ECC-4F39-819F-9FD2C71BF332}"/>
              </c:ext>
            </c:extLst>
          </c:dPt>
          <c:dPt>
            <c:idx val="3"/>
            <c:invertIfNegative val="1"/>
            <c:bubble3D val="0"/>
            <c:spPr>
              <a:solidFill>
                <a:schemeClr val="accent6">
                  <a:lumMod val="75000"/>
                </a:schemeClr>
              </a:solidFill>
              <a:ln w="6350" cap="flat">
                <a:noFill/>
                <a:round/>
              </a:ln>
            </c:spPr>
            <c:extLst>
              <c:ext xmlns:c16="http://schemas.microsoft.com/office/drawing/2014/chart" uri="{C3380CC4-5D6E-409C-BE32-E72D297353CC}">
                <c16:uniqueId val="{00000010-7ECC-4F39-819F-9FD2C71BF332}"/>
              </c:ext>
            </c:extLst>
          </c:dPt>
          <c:cat>
            <c:strRef>
              <c:f>$F$17:$I$17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$F$19:$I$19</c:f>
              <c:numCache>
                <c:formatCode>0</c:formatCode>
                <c:ptCount val="4"/>
                <c:pt idx="0">
                  <c:v>0</c:v>
                </c:pt>
                <c:pt idx="1">
                  <c:v>2.5</c:v>
                </c:pt>
                <c:pt idx="2">
                  <c:v>4.5454545454545503</c:v>
                </c:pt>
                <c:pt idx="3">
                  <c:v>5.0847457627118704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6350" cap="flat">
                    <a:noFill/>
                    <a:round/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11-7ECC-4F39-819F-9FD2C71BF332}"/>
            </c:ext>
          </c:extLst>
        </c:ser>
        <c:ser>
          <c:idx val="2"/>
          <c:order val="2"/>
          <c:tx>
            <c:strRef>
              <c:f>$A$20</c:f>
              <c:strCache>
                <c:ptCount val="1"/>
                <c:pt idx="0">
                  <c:v>화이트</c:v>
                </c:pt>
              </c:strCache>
            </c:strRef>
          </c:tx>
          <c:spPr>
            <a:solidFill>
              <a:srgbClr val="FFF7E3"/>
            </a:solidFill>
            <a:ln w="6350" cap="flat">
              <a:solidFill>
                <a:srgbClr val="FFFFFF">
                  <a:alpha val="99607"/>
                </a:srgbClr>
              </a:solidFill>
              <a:round/>
            </a:ln>
          </c:spPr>
          <c:invertIfNegative val="1"/>
          <c:dPt>
            <c:idx val="0"/>
            <c:invertIfNegative val="1"/>
            <c:bubble3D val="0"/>
            <c:extLst>
              <c:ext xmlns:c16="http://schemas.microsoft.com/office/drawing/2014/chart" uri="{C3380CC4-5D6E-409C-BE32-E72D297353CC}">
                <c16:uniqueId val="{00000012-7ECC-4F39-819F-9FD2C71BF332}"/>
              </c:ext>
            </c:extLst>
          </c:dPt>
          <c:dPt>
            <c:idx val="1"/>
            <c:invertIfNegative val="1"/>
            <c:bubble3D val="0"/>
            <c:extLst>
              <c:ext xmlns:c16="http://schemas.microsoft.com/office/drawing/2014/chart" uri="{C3380CC4-5D6E-409C-BE32-E72D297353CC}">
                <c16:uniqueId val="{00000013-7ECC-4F39-819F-9FD2C71BF332}"/>
              </c:ext>
            </c:extLst>
          </c:dPt>
          <c:dPt>
            <c:idx val="2"/>
            <c:invertIfNegative val="1"/>
            <c:bubble3D val="0"/>
            <c:extLst>
              <c:ext xmlns:c16="http://schemas.microsoft.com/office/drawing/2014/chart" uri="{C3380CC4-5D6E-409C-BE32-E72D297353CC}">
                <c16:uniqueId val="{00000014-7ECC-4F39-819F-9FD2C71BF332}"/>
              </c:ext>
            </c:extLst>
          </c:dPt>
          <c:dPt>
            <c:idx val="3"/>
            <c:invertIfNegative val="1"/>
            <c:bubble3D val="0"/>
            <c:extLst>
              <c:ext xmlns:c16="http://schemas.microsoft.com/office/drawing/2014/chart" uri="{C3380CC4-5D6E-409C-BE32-E72D297353CC}">
                <c16:uniqueId val="{00000015-7ECC-4F39-819F-9FD2C71BF332}"/>
              </c:ext>
            </c:extLst>
          </c:dPt>
          <c:cat>
            <c:strRef>
              <c:f>$F$17:$I$17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$F$20:$I$20</c:f>
              <c:numCache>
                <c:formatCode>0</c:formatCode>
                <c:ptCount val="4"/>
                <c:pt idx="0">
                  <c:v>5.2631578947368398</c:v>
                </c:pt>
                <c:pt idx="1">
                  <c:v>0</c:v>
                </c:pt>
                <c:pt idx="2">
                  <c:v>0</c:v>
                </c:pt>
                <c:pt idx="3">
                  <c:v>3.3898305084745801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6350" cap="flat">
                    <a:solidFill>
                      <a:srgbClr val="FFFFFF">
                        <a:alpha val="99607"/>
                      </a:srgbClr>
                    </a:solidFill>
                    <a:round/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16-7ECC-4F39-819F-9FD2C71BF332}"/>
            </c:ext>
          </c:extLst>
        </c:ser>
        <c:ser>
          <c:idx val="3"/>
          <c:order val="3"/>
          <c:tx>
            <c:strRef>
              <c:f>$A$21</c:f>
              <c:strCache>
                <c:ptCount val="1"/>
                <c:pt idx="0">
                  <c:v>그레이</c:v>
                </c:pt>
              </c:strCache>
            </c:strRef>
          </c:tx>
          <c:spPr>
            <a:solidFill>
              <a:srgbClr val="4D8A7C"/>
            </a:solidFill>
            <a:ln w="6350" cap="flat">
              <a:noFill/>
              <a:round/>
            </a:ln>
          </c:spPr>
          <c:invertIfNegative val="1"/>
          <c:dPt>
            <c:idx val="0"/>
            <c:invertIfNegative val="1"/>
            <c:bubble3D val="0"/>
            <c:extLst>
              <c:ext xmlns:c16="http://schemas.microsoft.com/office/drawing/2014/chart" uri="{C3380CC4-5D6E-409C-BE32-E72D297353CC}">
                <c16:uniqueId val="{00000017-7ECC-4F39-819F-9FD2C71BF332}"/>
              </c:ext>
            </c:extLst>
          </c:dPt>
          <c:dPt>
            <c:idx val="1"/>
            <c:invertIfNegative val="1"/>
            <c:bubble3D val="0"/>
            <c:extLst>
              <c:ext xmlns:c16="http://schemas.microsoft.com/office/drawing/2014/chart" uri="{C3380CC4-5D6E-409C-BE32-E72D297353CC}">
                <c16:uniqueId val="{00000018-7ECC-4F39-819F-9FD2C71BF332}"/>
              </c:ext>
            </c:extLst>
          </c:dPt>
          <c:dPt>
            <c:idx val="2"/>
            <c:invertIfNegative val="1"/>
            <c:bubble3D val="0"/>
            <c:extLst>
              <c:ext xmlns:c16="http://schemas.microsoft.com/office/drawing/2014/chart" uri="{C3380CC4-5D6E-409C-BE32-E72D297353CC}">
                <c16:uniqueId val="{00000019-7ECC-4F39-819F-9FD2C71BF332}"/>
              </c:ext>
            </c:extLst>
          </c:dPt>
          <c:dPt>
            <c:idx val="3"/>
            <c:invertIfNegative val="1"/>
            <c:bubble3D val="0"/>
            <c:extLst>
              <c:ext xmlns:c16="http://schemas.microsoft.com/office/drawing/2014/chart" uri="{C3380CC4-5D6E-409C-BE32-E72D297353CC}">
                <c16:uniqueId val="{0000001A-7ECC-4F39-819F-9FD2C71BF332}"/>
              </c:ext>
            </c:extLst>
          </c:dPt>
          <c:cat>
            <c:strRef>
              <c:f>$F$17:$I$17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$F$21:$I$21</c:f>
              <c:numCache>
                <c:formatCode>0</c:formatCode>
                <c:ptCount val="4"/>
                <c:pt idx="0">
                  <c:v>5.2631578947368398</c:v>
                </c:pt>
                <c:pt idx="1">
                  <c:v>5</c:v>
                </c:pt>
                <c:pt idx="2">
                  <c:v>0</c:v>
                </c:pt>
                <c:pt idx="3">
                  <c:v>3.3898305084745801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6350" cap="flat">
                    <a:noFill/>
                    <a:round/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1B-7ECC-4F39-819F-9FD2C71BF332}"/>
            </c:ext>
          </c:extLst>
        </c:ser>
        <c:ser>
          <c:idx val="4"/>
          <c:order val="4"/>
          <c:tx>
            <c:strRef>
              <c:f>$A$22</c:f>
              <c:strCache>
                <c:ptCount val="1"/>
                <c:pt idx="0">
                  <c:v>골드</c:v>
                </c:pt>
              </c:strCache>
            </c:strRef>
          </c:tx>
          <c:spPr>
            <a:solidFill>
              <a:srgbClr val="F6B301"/>
            </a:solidFill>
            <a:ln w="6350" cap="flat">
              <a:noFill/>
              <a:round/>
            </a:ln>
          </c:spPr>
          <c:invertIfNegative val="1"/>
          <c:dPt>
            <c:idx val="0"/>
            <c:invertIfNegative val="1"/>
            <c:bubble3D val="0"/>
            <c:extLst>
              <c:ext xmlns:c16="http://schemas.microsoft.com/office/drawing/2014/chart" uri="{C3380CC4-5D6E-409C-BE32-E72D297353CC}">
                <c16:uniqueId val="{0000001C-7ECC-4F39-819F-9FD2C71BF332}"/>
              </c:ext>
            </c:extLst>
          </c:dPt>
          <c:dPt>
            <c:idx val="1"/>
            <c:invertIfNegative val="1"/>
            <c:bubble3D val="0"/>
            <c:extLst>
              <c:ext xmlns:c16="http://schemas.microsoft.com/office/drawing/2014/chart" uri="{C3380CC4-5D6E-409C-BE32-E72D297353CC}">
                <c16:uniqueId val="{0000001D-7ECC-4F39-819F-9FD2C71BF332}"/>
              </c:ext>
            </c:extLst>
          </c:dPt>
          <c:dPt>
            <c:idx val="2"/>
            <c:invertIfNegative val="1"/>
            <c:bubble3D val="0"/>
            <c:extLst>
              <c:ext xmlns:c16="http://schemas.microsoft.com/office/drawing/2014/chart" uri="{C3380CC4-5D6E-409C-BE32-E72D297353CC}">
                <c16:uniqueId val="{0000001E-7ECC-4F39-819F-9FD2C71BF332}"/>
              </c:ext>
            </c:extLst>
          </c:dPt>
          <c:dPt>
            <c:idx val="3"/>
            <c:invertIfNegative val="1"/>
            <c:bubble3D val="0"/>
            <c:extLst>
              <c:ext xmlns:c16="http://schemas.microsoft.com/office/drawing/2014/chart" uri="{C3380CC4-5D6E-409C-BE32-E72D297353CC}">
                <c16:uniqueId val="{0000001F-7ECC-4F39-819F-9FD2C71BF332}"/>
              </c:ext>
            </c:extLst>
          </c:dPt>
          <c:cat>
            <c:strRef>
              <c:f>$F$17:$I$17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$F$22:$I$22</c:f>
              <c:numCache>
                <c:formatCode>0</c:formatCode>
                <c:ptCount val="4"/>
                <c:pt idx="0">
                  <c:v>10.526315789473699</c:v>
                </c:pt>
                <c:pt idx="1">
                  <c:v>15</c:v>
                </c:pt>
                <c:pt idx="2">
                  <c:v>4.5454545454545503</c:v>
                </c:pt>
                <c:pt idx="3">
                  <c:v>8.4745762711864394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6350" cap="flat">
                    <a:noFill/>
                    <a:round/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20-7ECC-4F39-819F-9FD2C71BF332}"/>
            </c:ext>
          </c:extLst>
        </c:ser>
        <c:ser>
          <c:idx val="5"/>
          <c:order val="5"/>
          <c:tx>
            <c:strRef>
              <c:f>$A$23</c:f>
              <c:strCache>
                <c:ptCount val="1"/>
                <c:pt idx="0">
                  <c:v>실버</c:v>
                </c:pt>
              </c:strCache>
            </c:strRef>
          </c:tx>
          <c:spPr>
            <a:solidFill>
              <a:srgbClr val="D9D9D9"/>
            </a:solidFill>
            <a:ln w="6350" cap="flat">
              <a:noFill/>
              <a:round/>
            </a:ln>
          </c:spPr>
          <c:invertIfNegative val="1"/>
          <c:dPt>
            <c:idx val="0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 w="6350" cap="flat">
                <a:noFill/>
                <a:round/>
              </a:ln>
            </c:spPr>
            <c:extLst>
              <c:ext xmlns:c16="http://schemas.microsoft.com/office/drawing/2014/chart" uri="{C3380CC4-5D6E-409C-BE32-E72D297353CC}">
                <c16:uniqueId val="{00000022-7ECC-4F39-819F-9FD2C71BF332}"/>
              </c:ext>
            </c:extLst>
          </c:dPt>
          <c:dPt>
            <c:idx val="1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 w="6350" cap="flat">
                <a:noFill/>
                <a:round/>
              </a:ln>
            </c:spPr>
            <c:extLst>
              <c:ext xmlns:c16="http://schemas.microsoft.com/office/drawing/2014/chart" uri="{C3380CC4-5D6E-409C-BE32-E72D297353CC}">
                <c16:uniqueId val="{00000024-7ECC-4F39-819F-9FD2C71BF332}"/>
              </c:ext>
            </c:extLst>
          </c:dPt>
          <c:dPt>
            <c:idx val="2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 w="6350" cap="flat">
                <a:noFill/>
                <a:round/>
              </a:ln>
            </c:spPr>
            <c:extLst>
              <c:ext xmlns:c16="http://schemas.microsoft.com/office/drawing/2014/chart" uri="{C3380CC4-5D6E-409C-BE32-E72D297353CC}">
                <c16:uniqueId val="{00000026-7ECC-4F39-819F-9FD2C71BF332}"/>
              </c:ext>
            </c:extLst>
          </c:dPt>
          <c:dPt>
            <c:idx val="3"/>
            <c:invertIfNegative val="1"/>
            <c:bubble3D val="0"/>
            <c:spPr>
              <a:solidFill>
                <a:schemeClr val="bg1">
                  <a:lumMod val="85000"/>
                </a:schemeClr>
              </a:solidFill>
              <a:ln w="6350" cap="flat">
                <a:noFill/>
                <a:round/>
              </a:ln>
            </c:spPr>
            <c:extLst>
              <c:ext xmlns:c16="http://schemas.microsoft.com/office/drawing/2014/chart" uri="{C3380CC4-5D6E-409C-BE32-E72D297353CC}">
                <c16:uniqueId val="{00000028-7ECC-4F39-819F-9FD2C71BF332}"/>
              </c:ext>
            </c:extLst>
          </c:dPt>
          <c:cat>
            <c:strRef>
              <c:f>$F$17:$I$17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$F$23:$I$23</c:f>
              <c:numCache>
                <c:formatCode>0</c:formatCode>
                <c:ptCount val="4"/>
                <c:pt idx="0">
                  <c:v>18.421052631578899</c:v>
                </c:pt>
                <c:pt idx="1">
                  <c:v>15</c:v>
                </c:pt>
                <c:pt idx="2">
                  <c:v>9.0909090909090899</c:v>
                </c:pt>
                <c:pt idx="3">
                  <c:v>18.644067796610202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6350" cap="flat">
                    <a:noFill/>
                    <a:round/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29-7ECC-4F39-819F-9FD2C71BF332}"/>
            </c:ext>
          </c:extLst>
        </c:ser>
        <c:ser>
          <c:idx val="6"/>
          <c:order val="6"/>
          <c:tx>
            <c:strRef>
              <c:f>$A$24</c:f>
              <c:strCache>
                <c:ptCount val="1"/>
                <c:pt idx="0">
                  <c:v>호피무늬</c:v>
                </c:pt>
              </c:strCache>
            </c:strRef>
          </c:tx>
          <c:spPr>
            <a:solidFill>
              <a:srgbClr val="FDB681"/>
            </a:solidFill>
            <a:ln w="6350" cap="flat">
              <a:noFill/>
              <a:round/>
            </a:ln>
          </c:spPr>
          <c:invertIfNegative val="1"/>
          <c:dPt>
            <c:idx val="0"/>
            <c:invertIfNegative val="1"/>
            <c:bubble3D val="0"/>
            <c:extLst>
              <c:ext xmlns:c16="http://schemas.microsoft.com/office/drawing/2014/chart" uri="{C3380CC4-5D6E-409C-BE32-E72D297353CC}">
                <c16:uniqueId val="{0000002A-7ECC-4F39-819F-9FD2C71BF332}"/>
              </c:ext>
            </c:extLst>
          </c:dPt>
          <c:dPt>
            <c:idx val="1"/>
            <c:invertIfNegative val="1"/>
            <c:bubble3D val="0"/>
            <c:extLst>
              <c:ext xmlns:c16="http://schemas.microsoft.com/office/drawing/2014/chart" uri="{C3380CC4-5D6E-409C-BE32-E72D297353CC}">
                <c16:uniqueId val="{0000002B-7ECC-4F39-819F-9FD2C71BF332}"/>
              </c:ext>
            </c:extLst>
          </c:dPt>
          <c:dPt>
            <c:idx val="2"/>
            <c:invertIfNegative val="1"/>
            <c:bubble3D val="0"/>
            <c:extLst>
              <c:ext xmlns:c16="http://schemas.microsoft.com/office/drawing/2014/chart" uri="{C3380CC4-5D6E-409C-BE32-E72D297353CC}">
                <c16:uniqueId val="{0000002C-7ECC-4F39-819F-9FD2C71BF332}"/>
              </c:ext>
            </c:extLst>
          </c:dPt>
          <c:dPt>
            <c:idx val="3"/>
            <c:invertIfNegative val="1"/>
            <c:bubble3D val="0"/>
            <c:extLst>
              <c:ext xmlns:c16="http://schemas.microsoft.com/office/drawing/2014/chart" uri="{C3380CC4-5D6E-409C-BE32-E72D297353CC}">
                <c16:uniqueId val="{0000002D-7ECC-4F39-819F-9FD2C71BF332}"/>
              </c:ext>
            </c:extLst>
          </c:dPt>
          <c:cat>
            <c:strRef>
              <c:f>$F$17:$I$17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$F$24:$I$24</c:f>
              <c:numCache>
                <c:formatCode>0</c:formatCode>
                <c:ptCount val="4"/>
                <c:pt idx="0">
                  <c:v>2.6315789473684199</c:v>
                </c:pt>
                <c:pt idx="1">
                  <c:v>2.5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6350" cap="flat">
                    <a:noFill/>
                    <a:round/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2E-7ECC-4F39-819F-9FD2C71BF332}"/>
            </c:ext>
          </c:extLst>
        </c:ser>
        <c:ser>
          <c:idx val="7"/>
          <c:order val="7"/>
          <c:tx>
            <c:strRef>
              <c:f>$A$25</c:f>
              <c:strCache>
                <c:ptCount val="1"/>
                <c:pt idx="0">
                  <c:v>투명</c:v>
                </c:pt>
              </c:strCache>
            </c:strRef>
          </c:tx>
          <c:spPr>
            <a:solidFill>
              <a:srgbClr val="FC3C3C"/>
            </a:solidFill>
            <a:ln w="6350" cap="flat">
              <a:noFill/>
              <a:round/>
            </a:ln>
          </c:spPr>
          <c:invertIfNegative val="1"/>
          <c:dPt>
            <c:idx val="0"/>
            <c:invertIfNegative val="1"/>
            <c:bubble3D val="0"/>
            <c:extLst>
              <c:ext xmlns:c16="http://schemas.microsoft.com/office/drawing/2014/chart" uri="{C3380CC4-5D6E-409C-BE32-E72D297353CC}">
                <c16:uniqueId val="{0000002F-7ECC-4F39-819F-9FD2C71BF332}"/>
              </c:ext>
            </c:extLst>
          </c:dPt>
          <c:dPt>
            <c:idx val="1"/>
            <c:invertIfNegative val="1"/>
            <c:bubble3D val="0"/>
            <c:extLst>
              <c:ext xmlns:c16="http://schemas.microsoft.com/office/drawing/2014/chart" uri="{C3380CC4-5D6E-409C-BE32-E72D297353CC}">
                <c16:uniqueId val="{00000030-7ECC-4F39-819F-9FD2C71BF332}"/>
              </c:ext>
            </c:extLst>
          </c:dPt>
          <c:dPt>
            <c:idx val="2"/>
            <c:invertIfNegative val="1"/>
            <c:bubble3D val="0"/>
            <c:extLst>
              <c:ext xmlns:c16="http://schemas.microsoft.com/office/drawing/2014/chart" uri="{C3380CC4-5D6E-409C-BE32-E72D297353CC}">
                <c16:uniqueId val="{00000031-7ECC-4F39-819F-9FD2C71BF332}"/>
              </c:ext>
            </c:extLst>
          </c:dPt>
          <c:dPt>
            <c:idx val="3"/>
            <c:invertIfNegative val="1"/>
            <c:bubble3D val="0"/>
            <c:extLst>
              <c:ext xmlns:c16="http://schemas.microsoft.com/office/drawing/2014/chart" uri="{C3380CC4-5D6E-409C-BE32-E72D297353CC}">
                <c16:uniqueId val="{00000032-7ECC-4F39-819F-9FD2C71BF332}"/>
              </c:ext>
            </c:extLst>
          </c:dPt>
          <c:cat>
            <c:strRef>
              <c:f>$F$17:$I$17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$F$25:$I$25</c:f>
              <c:numCache>
                <c:formatCode>0</c:formatCode>
                <c:ptCount val="4"/>
                <c:pt idx="0">
                  <c:v>2.6315789473684199</c:v>
                </c:pt>
                <c:pt idx="1">
                  <c:v>0</c:v>
                </c:pt>
                <c:pt idx="2">
                  <c:v>0</c:v>
                </c:pt>
                <c:pt idx="3">
                  <c:v>1.6949152542372901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6350" cap="flat">
                    <a:noFill/>
                    <a:round/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33-7ECC-4F39-819F-9FD2C71BF332}"/>
            </c:ext>
          </c:extLst>
        </c:ser>
        <c:ser>
          <c:idx val="8"/>
          <c:order val="8"/>
          <c:tx>
            <c:strRef>
              <c:f>$A$26</c:f>
              <c:strCache>
                <c:ptCount val="1"/>
                <c:pt idx="0">
                  <c:v>블루</c:v>
                </c:pt>
              </c:strCache>
            </c:strRef>
          </c:tx>
          <c:spPr>
            <a:solidFill>
              <a:srgbClr val="636363"/>
            </a:solidFill>
            <a:ln w="6350" cap="flat">
              <a:noFill/>
              <a:round/>
            </a:ln>
          </c:spPr>
          <c:invertIfNegative val="1"/>
          <c:dPt>
            <c:idx val="0"/>
            <c:invertIfNegative val="1"/>
            <c:bubble3D val="0"/>
            <c:spPr>
              <a:solidFill>
                <a:srgbClr val="636363">
                  <a:alpha val="99607"/>
                </a:srgbClr>
              </a:solidFill>
              <a:ln w="6350" cap="flat">
                <a:noFill/>
                <a:round/>
              </a:ln>
            </c:spPr>
            <c:extLst>
              <c:ext xmlns:c16="http://schemas.microsoft.com/office/drawing/2014/chart" uri="{C3380CC4-5D6E-409C-BE32-E72D297353CC}">
                <c16:uniqueId val="{00000035-7ECC-4F39-819F-9FD2C71BF332}"/>
              </c:ext>
            </c:extLst>
          </c:dPt>
          <c:dPt>
            <c:idx val="1"/>
            <c:invertIfNegative val="1"/>
            <c:bubble3D val="0"/>
            <c:spPr>
              <a:solidFill>
                <a:srgbClr val="636363">
                  <a:alpha val="99607"/>
                </a:srgbClr>
              </a:solidFill>
              <a:ln w="6350" cap="flat">
                <a:noFill/>
                <a:round/>
              </a:ln>
            </c:spPr>
            <c:extLst>
              <c:ext xmlns:c16="http://schemas.microsoft.com/office/drawing/2014/chart" uri="{C3380CC4-5D6E-409C-BE32-E72D297353CC}">
                <c16:uniqueId val="{00000037-7ECC-4F39-819F-9FD2C71BF332}"/>
              </c:ext>
            </c:extLst>
          </c:dPt>
          <c:dPt>
            <c:idx val="2"/>
            <c:invertIfNegative val="1"/>
            <c:bubble3D val="0"/>
            <c:spPr>
              <a:solidFill>
                <a:srgbClr val="636363">
                  <a:alpha val="99607"/>
                </a:srgbClr>
              </a:solidFill>
              <a:ln w="6350" cap="flat">
                <a:noFill/>
                <a:round/>
              </a:ln>
            </c:spPr>
            <c:extLst>
              <c:ext xmlns:c16="http://schemas.microsoft.com/office/drawing/2014/chart" uri="{C3380CC4-5D6E-409C-BE32-E72D297353CC}">
                <c16:uniqueId val="{00000039-7ECC-4F39-819F-9FD2C71BF332}"/>
              </c:ext>
            </c:extLst>
          </c:dPt>
          <c:dPt>
            <c:idx val="3"/>
            <c:invertIfNegative val="1"/>
            <c:bubble3D val="0"/>
            <c:spPr>
              <a:solidFill>
                <a:srgbClr val="636363">
                  <a:alpha val="99607"/>
                </a:srgbClr>
              </a:solidFill>
              <a:ln w="6350" cap="flat">
                <a:noFill/>
                <a:round/>
              </a:ln>
            </c:spPr>
            <c:extLst>
              <c:ext xmlns:c16="http://schemas.microsoft.com/office/drawing/2014/chart" uri="{C3380CC4-5D6E-409C-BE32-E72D297353CC}">
                <c16:uniqueId val="{0000003B-7ECC-4F39-819F-9FD2C71BF332}"/>
              </c:ext>
            </c:extLst>
          </c:dPt>
          <c:cat>
            <c:strRef>
              <c:f>$F$17:$I$17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$F$26:$I$26</c:f>
              <c:numCache>
                <c:formatCode>0</c:formatCode>
                <c:ptCount val="4"/>
                <c:pt idx="0">
                  <c:v>0</c:v>
                </c:pt>
                <c:pt idx="1">
                  <c:v>2.5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6350" cap="flat">
                    <a:noFill/>
                    <a:round/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3C-7ECC-4F39-819F-9FD2C71BF332}"/>
            </c:ext>
          </c:extLst>
        </c:ser>
        <c:ser>
          <c:idx val="9"/>
          <c:order val="9"/>
          <c:tx>
            <c:strRef>
              <c:f>$A$27</c:f>
              <c:strCache>
                <c:ptCount val="1"/>
                <c:pt idx="0">
                  <c:v>그린</c:v>
                </c:pt>
              </c:strCache>
            </c:strRef>
          </c:tx>
          <c:spPr>
            <a:solidFill>
              <a:srgbClr val="997300"/>
            </a:solidFill>
            <a:ln w="6350" cap="flat">
              <a:solidFill>
                <a:srgbClr val="FFFFFF">
                  <a:alpha val="99607"/>
                </a:srgbClr>
              </a:solidFill>
              <a:round/>
            </a:ln>
          </c:spPr>
          <c:invertIfNegative val="1"/>
          <c:dPt>
            <c:idx val="0"/>
            <c:invertIfNegative val="1"/>
            <c:bubble3D val="0"/>
            <c:spPr>
              <a:solidFill>
                <a:srgbClr val="997300">
                  <a:alpha val="99607"/>
                </a:srgbClr>
              </a:solidFill>
              <a:ln w="6350" cap="flat">
                <a:solidFill>
                  <a:srgbClr val="FFFFFF">
                    <a:alpha val="99607"/>
                  </a:srgbClr>
                </a:solidFill>
                <a:round/>
              </a:ln>
            </c:spPr>
            <c:extLst>
              <c:ext xmlns:c16="http://schemas.microsoft.com/office/drawing/2014/chart" uri="{C3380CC4-5D6E-409C-BE32-E72D297353CC}">
                <c16:uniqueId val="{0000003E-7ECC-4F39-819F-9FD2C71BF332}"/>
              </c:ext>
            </c:extLst>
          </c:dPt>
          <c:dPt>
            <c:idx val="1"/>
            <c:invertIfNegative val="1"/>
            <c:bubble3D val="0"/>
            <c:spPr>
              <a:solidFill>
                <a:srgbClr val="997300">
                  <a:alpha val="99607"/>
                </a:srgbClr>
              </a:solidFill>
              <a:ln w="6350" cap="flat">
                <a:solidFill>
                  <a:srgbClr val="FFFFFF">
                    <a:alpha val="99607"/>
                  </a:srgbClr>
                </a:solidFill>
                <a:round/>
              </a:ln>
            </c:spPr>
            <c:extLst>
              <c:ext xmlns:c16="http://schemas.microsoft.com/office/drawing/2014/chart" uri="{C3380CC4-5D6E-409C-BE32-E72D297353CC}">
                <c16:uniqueId val="{00000040-7ECC-4F39-819F-9FD2C71BF332}"/>
              </c:ext>
            </c:extLst>
          </c:dPt>
          <c:dPt>
            <c:idx val="2"/>
            <c:invertIfNegative val="1"/>
            <c:bubble3D val="0"/>
            <c:spPr>
              <a:solidFill>
                <a:srgbClr val="997300">
                  <a:alpha val="99607"/>
                </a:srgbClr>
              </a:solidFill>
              <a:ln w="6350" cap="flat">
                <a:solidFill>
                  <a:srgbClr val="FFFFFF">
                    <a:alpha val="99607"/>
                  </a:srgbClr>
                </a:solidFill>
                <a:round/>
              </a:ln>
            </c:spPr>
            <c:extLst>
              <c:ext xmlns:c16="http://schemas.microsoft.com/office/drawing/2014/chart" uri="{C3380CC4-5D6E-409C-BE32-E72D297353CC}">
                <c16:uniqueId val="{00000042-7ECC-4F39-819F-9FD2C71BF332}"/>
              </c:ext>
            </c:extLst>
          </c:dPt>
          <c:dPt>
            <c:idx val="3"/>
            <c:invertIfNegative val="1"/>
            <c:bubble3D val="0"/>
            <c:spPr>
              <a:solidFill>
                <a:srgbClr val="997300">
                  <a:alpha val="99607"/>
                </a:srgbClr>
              </a:solidFill>
              <a:ln w="6350" cap="flat">
                <a:solidFill>
                  <a:srgbClr val="FFFFFF">
                    <a:alpha val="99607"/>
                  </a:srgbClr>
                </a:solidFill>
                <a:round/>
              </a:ln>
            </c:spPr>
            <c:extLst>
              <c:ext xmlns:c16="http://schemas.microsoft.com/office/drawing/2014/chart" uri="{C3380CC4-5D6E-409C-BE32-E72D297353CC}">
                <c16:uniqueId val="{00000044-7ECC-4F39-819F-9FD2C71BF332}"/>
              </c:ext>
            </c:extLst>
          </c:dPt>
          <c:cat>
            <c:strRef>
              <c:f>$F$17:$I$17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$F$27:$I$27</c:f>
              <c:numCache>
                <c:formatCode>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6350" cap="flat">
                    <a:solidFill>
                      <a:srgbClr val="FFFFFF">
                        <a:alpha val="99607"/>
                      </a:srgbClr>
                    </a:solidFill>
                    <a:round/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45-7ECC-4F39-819F-9FD2C71BF332}"/>
            </c:ext>
          </c:extLst>
        </c:ser>
        <c:ser>
          <c:idx val="10"/>
          <c:order val="10"/>
          <c:tx>
            <c:strRef>
              <c:f>$A$28</c:f>
              <c:strCache>
                <c:ptCount val="1"/>
                <c:pt idx="0">
                  <c:v>레드</c:v>
                </c:pt>
              </c:strCache>
            </c:strRef>
          </c:tx>
          <c:spPr>
            <a:solidFill>
              <a:srgbClr val="264478"/>
            </a:solidFill>
            <a:ln w="6350" cap="flat">
              <a:noFill/>
              <a:round/>
            </a:ln>
          </c:spPr>
          <c:invertIfNegative val="1"/>
          <c:dPt>
            <c:idx val="0"/>
            <c:invertIfNegative val="1"/>
            <c:bubble3D val="0"/>
            <c:spPr>
              <a:solidFill>
                <a:srgbClr val="264478">
                  <a:alpha val="99607"/>
                </a:srgbClr>
              </a:solidFill>
              <a:ln w="6350" cap="flat">
                <a:noFill/>
                <a:round/>
              </a:ln>
            </c:spPr>
            <c:extLst>
              <c:ext xmlns:c16="http://schemas.microsoft.com/office/drawing/2014/chart" uri="{C3380CC4-5D6E-409C-BE32-E72D297353CC}">
                <c16:uniqueId val="{00000047-7ECC-4F39-819F-9FD2C71BF332}"/>
              </c:ext>
            </c:extLst>
          </c:dPt>
          <c:dPt>
            <c:idx val="1"/>
            <c:invertIfNegative val="1"/>
            <c:bubble3D val="0"/>
            <c:spPr>
              <a:solidFill>
                <a:srgbClr val="264478">
                  <a:alpha val="99607"/>
                </a:srgbClr>
              </a:solidFill>
              <a:ln w="6350" cap="flat">
                <a:noFill/>
                <a:round/>
              </a:ln>
            </c:spPr>
            <c:extLst>
              <c:ext xmlns:c16="http://schemas.microsoft.com/office/drawing/2014/chart" uri="{C3380CC4-5D6E-409C-BE32-E72D297353CC}">
                <c16:uniqueId val="{00000049-7ECC-4F39-819F-9FD2C71BF332}"/>
              </c:ext>
            </c:extLst>
          </c:dPt>
          <c:dPt>
            <c:idx val="2"/>
            <c:invertIfNegative val="1"/>
            <c:bubble3D val="0"/>
            <c:spPr>
              <a:solidFill>
                <a:srgbClr val="264478">
                  <a:alpha val="99607"/>
                </a:srgbClr>
              </a:solidFill>
              <a:ln w="6350" cap="flat">
                <a:noFill/>
                <a:round/>
              </a:ln>
            </c:spPr>
            <c:extLst>
              <c:ext xmlns:c16="http://schemas.microsoft.com/office/drawing/2014/chart" uri="{C3380CC4-5D6E-409C-BE32-E72D297353CC}">
                <c16:uniqueId val="{0000004B-7ECC-4F39-819F-9FD2C71BF332}"/>
              </c:ext>
            </c:extLst>
          </c:dPt>
          <c:dPt>
            <c:idx val="3"/>
            <c:invertIfNegative val="1"/>
            <c:bubble3D val="0"/>
            <c:spPr>
              <a:solidFill>
                <a:srgbClr val="264478">
                  <a:alpha val="99607"/>
                </a:srgbClr>
              </a:solidFill>
              <a:ln w="6350" cap="flat">
                <a:noFill/>
                <a:round/>
              </a:ln>
            </c:spPr>
            <c:extLst>
              <c:ext xmlns:c16="http://schemas.microsoft.com/office/drawing/2014/chart" uri="{C3380CC4-5D6E-409C-BE32-E72D297353CC}">
                <c16:uniqueId val="{0000004D-7ECC-4F39-819F-9FD2C71BF332}"/>
              </c:ext>
            </c:extLst>
          </c:dPt>
          <c:cat>
            <c:strRef>
              <c:f>$F$17:$I$17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$F$28:$I$28</c:f>
              <c:numCache>
                <c:formatCode>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1.6949152542372901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6350" cap="flat">
                    <a:noFill/>
                    <a:round/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4E-7ECC-4F39-819F-9FD2C71BF3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111"/>
        <c:axId val="2222"/>
      </c:barChart>
      <c:catAx>
        <c:axId val="1111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15875" cap="flat">
            <a:solidFill>
              <a:srgbClr val="000000">
                <a:alpha val="99000"/>
              </a:srgbClr>
            </a:solidFill>
            <a:round/>
          </a:ln>
        </c:spPr>
        <c:crossAx val="2222"/>
        <c:crosses val="autoZero"/>
        <c:auto val="1"/>
        <c:lblAlgn val="ctr"/>
        <c:lblOffset val="100"/>
        <c:noMultiLvlLbl val="1"/>
      </c:catAx>
      <c:valAx>
        <c:axId val="2222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ko-KR"/>
                  <a:t>백분율(%)</a:t>
                </a:r>
              </a:p>
            </c:rich>
          </c:tx>
          <c:layout>
            <c:manualLayout>
              <c:xMode val="edge"/>
              <c:yMode val="edge"/>
              <c:x val="1.3023153796592039E-3"/>
              <c:y val="0.41663867127134935"/>
            </c:manualLayout>
          </c:layout>
          <c:overlay val="0"/>
          <c:spPr>
            <a:noFill/>
            <a:ln>
              <a:noFill/>
              <a:round/>
            </a:ln>
          </c:spPr>
        </c:title>
        <c:numFmt formatCode="0" sourceLinked="1"/>
        <c:majorTickMark val="out"/>
        <c:minorTickMark val="none"/>
        <c:tickLblPos val="nextTo"/>
        <c:spPr>
          <a:noFill/>
          <a:ln w="15875" cap="flat">
            <a:solidFill>
              <a:srgbClr val="000000">
                <a:alpha val="99000"/>
              </a:srgbClr>
            </a:solidFill>
            <a:round/>
          </a:ln>
        </c:spPr>
        <c:txPr>
          <a:bodyPr rot="0" vert="horz"/>
          <a:lstStyle/>
          <a:p>
            <a:pPr>
              <a:defRPr/>
            </a:pPr>
            <a:endParaRPr lang="ko-KR"/>
          </a:p>
        </c:txPr>
        <c:crossAx val="1111"/>
        <c:crosses val="autoZero"/>
        <c:crossBetween val="between"/>
        <c:majorUnit val="20"/>
      </c:valAx>
      <c:spPr>
        <a:noFill/>
        <a:ln>
          <a:noFill/>
          <a:round/>
        </a:ln>
      </c:spPr>
    </c:plotArea>
    <c:legend>
      <c:legendPos val="t"/>
      <c:layout>
        <c:manualLayout>
          <c:xMode val="edge"/>
          <c:yMode val="edge"/>
          <c:x val="5.0446142224383532E-2"/>
          <c:y val="0.11927292598913333"/>
          <c:w val="0.92183503575908643"/>
          <c:h val="0.11583931623931625"/>
        </c:manualLayout>
      </c:layout>
      <c:overlay val="1"/>
      <c:spPr>
        <a:noFill/>
        <a:ln w="6350" cap="flat">
          <a:solidFill>
            <a:srgbClr val="000000">
              <a:alpha val="99999"/>
            </a:srgbClr>
          </a:solidFill>
          <a:round/>
        </a:ln>
      </c:spPr>
      <c:txPr>
        <a:bodyPr rot="0" vert="horz"/>
        <a:lstStyle/>
        <a:p>
          <a:pPr>
            <a:defRPr sz="1400"/>
          </a:pPr>
          <a:endParaRPr lang="ko-KR"/>
        </a:p>
      </c:txPr>
    </c:legend>
    <c:plotVisOnly val="1"/>
    <c:dispBlanksAs val="zero"/>
    <c:showDLblsOverMax val="1"/>
  </c:chart>
  <c:spPr>
    <a:solidFill>
      <a:srgbClr val="F2F2F2">
        <a:alpha val="99215"/>
      </a:srgbClr>
    </a:solidFill>
    <a:ln>
      <a:noFill/>
      <a:round/>
    </a:ln>
  </c:spPr>
  <c:txPr>
    <a:bodyPr/>
    <a:lstStyle/>
    <a:p>
      <a:pPr>
        <a:defRPr sz="1600" b="1" i="0" u="none" baseline="0">
          <a:solidFill>
            <a:srgbClr val="000000"/>
          </a:solidFill>
          <a:latin typeface="+mj-ea"/>
          <a:ea typeface="+mj-ea"/>
        </a:defRPr>
      </a:pPr>
      <a:endParaRPr lang="ko-KR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 algn="ctr">
              <a:defRPr sz="2000">
                <a:solidFill>
                  <a:srgbClr val="003840"/>
                </a:solidFill>
              </a:defRPr>
            </a:pPr>
            <a:r>
              <a:rPr lang="ko-KR" sz="2000">
                <a:solidFill>
                  <a:srgbClr val="003840"/>
                </a:solidFill>
              </a:rPr>
              <a:t>3. 재질</a:t>
            </a:r>
          </a:p>
        </c:rich>
      </c:tx>
      <c:layout>
        <c:manualLayout>
          <c:xMode val="edge"/>
          <c:yMode val="edge"/>
          <c:x val="0.4389777777777778"/>
          <c:y val="0"/>
        </c:manualLayout>
      </c:layout>
      <c:overlay val="0"/>
      <c:spPr>
        <a:noFill/>
        <a:ln>
          <a:noFill/>
          <a:round/>
        </a:ln>
      </c:spPr>
    </c:title>
    <c:autoTitleDeleted val="0"/>
    <c:plotArea>
      <c:layout>
        <c:manualLayout>
          <c:layoutTarget val="inner"/>
          <c:xMode val="edge"/>
          <c:yMode val="edge"/>
          <c:x val="0.14923912681503165"/>
          <c:y val="0.19897119921192424"/>
          <c:w val="0.79607793209876543"/>
          <c:h val="0.6392754406082017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$A$32</c:f>
              <c:strCache>
                <c:ptCount val="1"/>
                <c:pt idx="0">
                  <c:v>플라스틱테</c:v>
                </c:pt>
              </c:strCache>
            </c:strRef>
          </c:tx>
          <c:spPr>
            <a:solidFill>
              <a:srgbClr val="F6B301"/>
            </a:solidFill>
            <a:ln>
              <a:noFill/>
              <a:round/>
            </a:ln>
          </c:spPr>
          <c:invertIfNegative val="1"/>
          <c:dPt>
            <c:idx val="0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0-8B21-489D-83C6-8FC873D32926}"/>
              </c:ext>
            </c:extLst>
          </c:dPt>
          <c:dPt>
            <c:idx val="1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1-8B21-489D-83C6-8FC873D32926}"/>
              </c:ext>
            </c:extLst>
          </c:dPt>
          <c:dPt>
            <c:idx val="2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2-8B21-489D-83C6-8FC873D32926}"/>
              </c:ext>
            </c:extLst>
          </c:dPt>
          <c:dPt>
            <c:idx val="3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3-8B21-489D-83C6-8FC873D32926}"/>
              </c:ext>
            </c:extLst>
          </c:dPt>
          <c:cat>
            <c:strRef>
              <c:f>$F$31:$I$31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$F$32:$I$32</c:f>
              <c:numCache>
                <c:formatCode>0</c:formatCode>
                <c:ptCount val="4"/>
                <c:pt idx="0">
                  <c:v>18.421052631578945</c:v>
                </c:pt>
                <c:pt idx="1">
                  <c:v>30</c:v>
                </c:pt>
                <c:pt idx="2">
                  <c:v>22.727272727272727</c:v>
                </c:pt>
                <c:pt idx="3">
                  <c:v>27.118644067796609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  <a:round/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04-8B21-489D-83C6-8FC873D32926}"/>
            </c:ext>
          </c:extLst>
        </c:ser>
        <c:ser>
          <c:idx val="1"/>
          <c:order val="1"/>
          <c:tx>
            <c:strRef>
              <c:f>$A$33</c:f>
              <c:strCache>
                <c:ptCount val="1"/>
                <c:pt idx="0">
                  <c:v>무테</c:v>
                </c:pt>
              </c:strCache>
            </c:strRef>
          </c:tx>
          <c:spPr>
            <a:solidFill>
              <a:srgbClr val="4BACC6"/>
            </a:solidFill>
            <a:ln>
              <a:noFill/>
              <a:round/>
            </a:ln>
          </c:spPr>
          <c:invertIfNegative val="1"/>
          <c:dPt>
            <c:idx val="0"/>
            <c:invertIfNegative val="1"/>
            <c:bubble3D val="0"/>
            <c:spPr>
              <a:solidFill>
                <a:srgbClr val="4BACC6">
                  <a:alpha val="99999"/>
                </a:srgbClr>
              </a:solidFill>
              <a:ln>
                <a:noFill/>
                <a:round/>
              </a:ln>
            </c:spPr>
            <c:extLst>
              <c:ext xmlns:c16="http://schemas.microsoft.com/office/drawing/2014/chart" uri="{C3380CC4-5D6E-409C-BE32-E72D297353CC}">
                <c16:uniqueId val="{00000006-8B21-489D-83C6-8FC873D32926}"/>
              </c:ext>
            </c:extLst>
          </c:dPt>
          <c:dPt>
            <c:idx val="1"/>
            <c:invertIfNegative val="1"/>
            <c:bubble3D val="0"/>
            <c:spPr>
              <a:solidFill>
                <a:srgbClr val="4BACC6">
                  <a:alpha val="99999"/>
                </a:srgbClr>
              </a:solidFill>
              <a:ln>
                <a:noFill/>
                <a:round/>
              </a:ln>
            </c:spPr>
            <c:extLst>
              <c:ext xmlns:c16="http://schemas.microsoft.com/office/drawing/2014/chart" uri="{C3380CC4-5D6E-409C-BE32-E72D297353CC}">
                <c16:uniqueId val="{00000008-8B21-489D-83C6-8FC873D32926}"/>
              </c:ext>
            </c:extLst>
          </c:dPt>
          <c:dPt>
            <c:idx val="2"/>
            <c:invertIfNegative val="1"/>
            <c:bubble3D val="0"/>
            <c:spPr>
              <a:solidFill>
                <a:srgbClr val="4BACC6">
                  <a:alpha val="99999"/>
                </a:srgbClr>
              </a:solidFill>
              <a:ln>
                <a:noFill/>
                <a:round/>
              </a:ln>
            </c:spPr>
            <c:extLst>
              <c:ext xmlns:c16="http://schemas.microsoft.com/office/drawing/2014/chart" uri="{C3380CC4-5D6E-409C-BE32-E72D297353CC}">
                <c16:uniqueId val="{0000000A-8B21-489D-83C6-8FC873D32926}"/>
              </c:ext>
            </c:extLst>
          </c:dPt>
          <c:dPt>
            <c:idx val="3"/>
            <c:invertIfNegative val="1"/>
            <c:bubble3D val="0"/>
            <c:spPr>
              <a:solidFill>
                <a:srgbClr val="4BACC6">
                  <a:alpha val="99999"/>
                </a:srgbClr>
              </a:solidFill>
              <a:ln>
                <a:noFill/>
                <a:round/>
              </a:ln>
            </c:spPr>
            <c:extLst>
              <c:ext xmlns:c16="http://schemas.microsoft.com/office/drawing/2014/chart" uri="{C3380CC4-5D6E-409C-BE32-E72D297353CC}">
                <c16:uniqueId val="{0000000C-8B21-489D-83C6-8FC873D32926}"/>
              </c:ext>
            </c:extLst>
          </c:dPt>
          <c:cat>
            <c:strRef>
              <c:f>$F$31:$I$31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$F$33:$I$33</c:f>
              <c:numCache>
                <c:formatCode>0</c:formatCode>
                <c:ptCount val="4"/>
                <c:pt idx="1">
                  <c:v>12.5</c:v>
                </c:pt>
                <c:pt idx="2">
                  <c:v>4.5454545454545459</c:v>
                </c:pt>
                <c:pt idx="3">
                  <c:v>3.3898305084745761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  <a:round/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0D-8B21-489D-83C6-8FC873D32926}"/>
            </c:ext>
          </c:extLst>
        </c:ser>
        <c:ser>
          <c:idx val="2"/>
          <c:order val="2"/>
          <c:tx>
            <c:strRef>
              <c:f>$A$34</c:f>
              <c:strCache>
                <c:ptCount val="1"/>
                <c:pt idx="0">
                  <c:v>반무테</c:v>
                </c:pt>
              </c:strCache>
            </c:strRef>
          </c:tx>
          <c:spPr>
            <a:solidFill>
              <a:srgbClr val="393E46"/>
            </a:solidFill>
            <a:ln>
              <a:noFill/>
              <a:round/>
            </a:ln>
          </c:spPr>
          <c:invertIfNegative val="1"/>
          <c:dPt>
            <c:idx val="0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E-8B21-489D-83C6-8FC873D32926}"/>
              </c:ext>
            </c:extLst>
          </c:dPt>
          <c:dPt>
            <c:idx val="1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F-8B21-489D-83C6-8FC873D32926}"/>
              </c:ext>
            </c:extLst>
          </c:dPt>
          <c:dPt>
            <c:idx val="2"/>
            <c:invertIfNegative val="1"/>
            <c:bubble3D val="0"/>
            <c:extLst>
              <c:ext xmlns:c16="http://schemas.microsoft.com/office/drawing/2014/chart" uri="{C3380CC4-5D6E-409C-BE32-E72D297353CC}">
                <c16:uniqueId val="{00000010-8B21-489D-83C6-8FC873D32926}"/>
              </c:ext>
            </c:extLst>
          </c:dPt>
          <c:dPt>
            <c:idx val="3"/>
            <c:invertIfNegative val="1"/>
            <c:bubble3D val="0"/>
            <c:extLst>
              <c:ext xmlns:c16="http://schemas.microsoft.com/office/drawing/2014/chart" uri="{C3380CC4-5D6E-409C-BE32-E72D297353CC}">
                <c16:uniqueId val="{00000011-8B21-489D-83C6-8FC873D32926}"/>
              </c:ext>
            </c:extLst>
          </c:dPt>
          <c:cat>
            <c:strRef>
              <c:f>$F$31:$I$31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$F$34:$I$34</c:f>
              <c:numCache>
                <c:formatCode>0</c:formatCode>
                <c:ptCount val="4"/>
                <c:pt idx="0">
                  <c:v>7.8947368421052628</c:v>
                </c:pt>
                <c:pt idx="1">
                  <c:v>7.5</c:v>
                </c:pt>
                <c:pt idx="2">
                  <c:v>13.636363636363635</c:v>
                </c:pt>
                <c:pt idx="3">
                  <c:v>6.7796610169491522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  <a:round/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12-8B21-489D-83C6-8FC873D32926}"/>
            </c:ext>
          </c:extLst>
        </c:ser>
        <c:ser>
          <c:idx val="3"/>
          <c:order val="3"/>
          <c:tx>
            <c:strRef>
              <c:f>$A$35</c:f>
              <c:strCache>
                <c:ptCount val="1"/>
                <c:pt idx="0">
                  <c:v>금속테(메탈테)</c:v>
                </c:pt>
              </c:strCache>
            </c:strRef>
          </c:tx>
          <c:spPr>
            <a:solidFill>
              <a:srgbClr val="4D8A7C"/>
            </a:solidFill>
            <a:ln>
              <a:noFill/>
              <a:round/>
            </a:ln>
          </c:spPr>
          <c:invertIfNegative val="1"/>
          <c:dPt>
            <c:idx val="0"/>
            <c:invertIfNegative val="1"/>
            <c:bubble3D val="0"/>
            <c:extLst>
              <c:ext xmlns:c16="http://schemas.microsoft.com/office/drawing/2014/chart" uri="{C3380CC4-5D6E-409C-BE32-E72D297353CC}">
                <c16:uniqueId val="{00000013-8B21-489D-83C6-8FC873D32926}"/>
              </c:ext>
            </c:extLst>
          </c:dPt>
          <c:dPt>
            <c:idx val="1"/>
            <c:invertIfNegative val="1"/>
            <c:bubble3D val="0"/>
            <c:extLst>
              <c:ext xmlns:c16="http://schemas.microsoft.com/office/drawing/2014/chart" uri="{C3380CC4-5D6E-409C-BE32-E72D297353CC}">
                <c16:uniqueId val="{00000014-8B21-489D-83C6-8FC873D32926}"/>
              </c:ext>
            </c:extLst>
          </c:dPt>
          <c:dPt>
            <c:idx val="2"/>
            <c:invertIfNegative val="1"/>
            <c:bubble3D val="0"/>
            <c:extLst>
              <c:ext xmlns:c16="http://schemas.microsoft.com/office/drawing/2014/chart" uri="{C3380CC4-5D6E-409C-BE32-E72D297353CC}">
                <c16:uniqueId val="{00000015-8B21-489D-83C6-8FC873D32926}"/>
              </c:ext>
            </c:extLst>
          </c:dPt>
          <c:dPt>
            <c:idx val="3"/>
            <c:invertIfNegative val="1"/>
            <c:bubble3D val="0"/>
            <c:extLst>
              <c:ext xmlns:c16="http://schemas.microsoft.com/office/drawing/2014/chart" uri="{C3380CC4-5D6E-409C-BE32-E72D297353CC}">
                <c16:uniqueId val="{00000016-8B21-489D-83C6-8FC873D32926}"/>
              </c:ext>
            </c:extLst>
          </c:dPt>
          <c:cat>
            <c:strRef>
              <c:f>$F$31:$I$31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$F$35:$I$35</c:f>
              <c:numCache>
                <c:formatCode>0</c:formatCode>
                <c:ptCount val="4"/>
                <c:pt idx="0">
                  <c:v>71.05263157894737</c:v>
                </c:pt>
                <c:pt idx="1">
                  <c:v>50</c:v>
                </c:pt>
                <c:pt idx="2">
                  <c:v>50</c:v>
                </c:pt>
                <c:pt idx="3">
                  <c:v>62.711864406779661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  <a:round/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17-8B21-489D-83C6-8FC873D32926}"/>
            </c:ext>
          </c:extLst>
        </c:ser>
        <c:ser>
          <c:idx val="4"/>
          <c:order val="4"/>
          <c:tx>
            <c:strRef>
              <c:f>$A$36</c:f>
              <c:strCache>
                <c:ptCount val="1"/>
                <c:pt idx="0">
                  <c:v>기타</c:v>
                </c:pt>
              </c:strCache>
            </c:strRef>
          </c:tx>
          <c:spPr>
            <a:solidFill>
              <a:srgbClr val="0B4958"/>
            </a:solidFill>
            <a:ln>
              <a:noFill/>
              <a:round/>
            </a:ln>
          </c:spPr>
          <c:invertIfNegative val="1"/>
          <c:dPt>
            <c:idx val="0"/>
            <c:invertIfNegative val="1"/>
            <c:bubble3D val="0"/>
            <c:extLst>
              <c:ext xmlns:c16="http://schemas.microsoft.com/office/drawing/2014/chart" uri="{C3380CC4-5D6E-409C-BE32-E72D297353CC}">
                <c16:uniqueId val="{00000018-8B21-489D-83C6-8FC873D32926}"/>
              </c:ext>
            </c:extLst>
          </c:dPt>
          <c:dPt>
            <c:idx val="1"/>
            <c:invertIfNegative val="1"/>
            <c:bubble3D val="0"/>
            <c:extLst>
              <c:ext xmlns:c16="http://schemas.microsoft.com/office/drawing/2014/chart" uri="{C3380CC4-5D6E-409C-BE32-E72D297353CC}">
                <c16:uniqueId val="{00000019-8B21-489D-83C6-8FC873D32926}"/>
              </c:ext>
            </c:extLst>
          </c:dPt>
          <c:dPt>
            <c:idx val="2"/>
            <c:invertIfNegative val="1"/>
            <c:bubble3D val="0"/>
            <c:extLst>
              <c:ext xmlns:c16="http://schemas.microsoft.com/office/drawing/2014/chart" uri="{C3380CC4-5D6E-409C-BE32-E72D297353CC}">
                <c16:uniqueId val="{0000001A-8B21-489D-83C6-8FC873D32926}"/>
              </c:ext>
            </c:extLst>
          </c:dPt>
          <c:dPt>
            <c:idx val="3"/>
            <c:invertIfNegative val="1"/>
            <c:bubble3D val="0"/>
            <c:extLst>
              <c:ext xmlns:c16="http://schemas.microsoft.com/office/drawing/2014/chart" uri="{C3380CC4-5D6E-409C-BE32-E72D297353CC}">
                <c16:uniqueId val="{0000001B-8B21-489D-83C6-8FC873D32926}"/>
              </c:ext>
            </c:extLst>
          </c:dPt>
          <c:cat>
            <c:strRef>
              <c:f>$F$31:$I$31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$F$36:$I$36</c:f>
              <c:numCache>
                <c:formatCode>General</c:formatCode>
                <c:ptCount val="4"/>
                <c:pt idx="0" formatCode="0">
                  <c:v>2.6315789473684208</c:v>
                </c:pt>
                <c:pt idx="2" formatCode="0">
                  <c:v>9.0909090909090917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  <a:round/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1C-8B21-489D-83C6-8FC873D329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111"/>
        <c:axId val="2222"/>
      </c:barChart>
      <c:catAx>
        <c:axId val="1111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5875" cap="flat">
            <a:solidFill>
              <a:srgbClr val="898989">
                <a:alpha val="99607"/>
              </a:srgbClr>
            </a:solidFill>
            <a:round/>
          </a:ln>
        </c:spPr>
        <c:crossAx val="2222"/>
        <c:crosses val="autoZero"/>
        <c:auto val="1"/>
        <c:lblAlgn val="ctr"/>
        <c:lblOffset val="100"/>
        <c:noMultiLvlLbl val="1"/>
      </c:catAx>
      <c:valAx>
        <c:axId val="2222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ko-KR"/>
                  <a:t>백분율(%)</a:t>
                </a:r>
              </a:p>
            </c:rich>
          </c:tx>
          <c:layout>
            <c:manualLayout>
              <c:xMode val="edge"/>
              <c:yMode val="edge"/>
              <c:x val="0"/>
              <c:y val="0.40052122947328167"/>
            </c:manualLayout>
          </c:layout>
          <c:overlay val="0"/>
          <c:spPr>
            <a:noFill/>
            <a:ln>
              <a:noFill/>
              <a:round/>
            </a:ln>
          </c:spPr>
        </c:title>
        <c:numFmt formatCode="0" sourceLinked="1"/>
        <c:majorTickMark val="out"/>
        <c:minorTickMark val="none"/>
        <c:tickLblPos val="nextTo"/>
        <c:spPr>
          <a:noFill/>
          <a:ln w="15875" cap="flat">
            <a:solidFill>
              <a:srgbClr val="898989">
                <a:alpha val="99607"/>
              </a:srgbClr>
            </a:solidFill>
            <a:round/>
          </a:ln>
        </c:spPr>
        <c:txPr>
          <a:bodyPr rot="0" vert="horz"/>
          <a:lstStyle/>
          <a:p>
            <a:pPr>
              <a:defRPr/>
            </a:pPr>
            <a:endParaRPr lang="ko-KR"/>
          </a:p>
        </c:txPr>
        <c:crossAx val="1111"/>
        <c:crosses val="autoZero"/>
        <c:crossBetween val="between"/>
        <c:minorUnit val="20"/>
      </c:valAx>
      <c:spPr>
        <a:noFill/>
        <a:ln>
          <a:noFill/>
          <a:round/>
        </a:ln>
      </c:spPr>
    </c:plotArea>
    <c:legend>
      <c:legendPos val="t"/>
      <c:layout>
        <c:manualLayout>
          <c:xMode val="edge"/>
          <c:yMode val="edge"/>
          <c:x val="8.3331635802469134E-2"/>
          <c:y val="0.11042948717948718"/>
          <c:w val="0.84337985335562859"/>
          <c:h val="6.6009401709401713E-2"/>
        </c:manualLayout>
      </c:layout>
      <c:overlay val="1"/>
      <c:spPr>
        <a:noFill/>
        <a:ln w="6350" cap="flat">
          <a:solidFill>
            <a:srgbClr val="000000">
              <a:alpha val="99607"/>
            </a:srgbClr>
          </a:solidFill>
          <a:round/>
        </a:ln>
      </c:spPr>
      <c:txPr>
        <a:bodyPr rot="0" vert="horz"/>
        <a:lstStyle/>
        <a:p>
          <a:pPr>
            <a:defRPr sz="1400"/>
          </a:pPr>
          <a:endParaRPr lang="ko-KR"/>
        </a:p>
      </c:txPr>
    </c:legend>
    <c:plotVisOnly val="1"/>
    <c:dispBlanksAs val="zero"/>
    <c:showDLblsOverMax val="1"/>
  </c:chart>
  <c:spPr>
    <a:solidFill>
      <a:srgbClr val="F2F2F2">
        <a:alpha val="99607"/>
      </a:srgbClr>
    </a:solidFill>
    <a:ln>
      <a:noFill/>
      <a:round/>
    </a:ln>
  </c:spPr>
  <c:txPr>
    <a:bodyPr/>
    <a:lstStyle/>
    <a:p>
      <a:pPr>
        <a:defRPr sz="1600" b="1" i="0" u="none" baseline="0">
          <a:solidFill>
            <a:srgbClr val="000000"/>
          </a:solidFill>
          <a:latin typeface="Malgun Gothic"/>
          <a:ea typeface="Malgun Gothic"/>
        </a:defRPr>
      </a:pPr>
      <a:endParaRPr lang="ko-KR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 algn="ctr">
              <a:defRPr sz="2000">
                <a:solidFill>
                  <a:srgbClr val="003840"/>
                </a:solidFill>
              </a:defRPr>
            </a:pPr>
            <a:r>
              <a:rPr lang="ko-KR" sz="2000">
                <a:solidFill>
                  <a:srgbClr val="003840"/>
                </a:solidFill>
              </a:rPr>
              <a:t>4. 브랜드</a:t>
            </a:r>
          </a:p>
        </c:rich>
      </c:tx>
      <c:layout>
        <c:manualLayout>
          <c:xMode val="edge"/>
          <c:yMode val="edge"/>
          <c:x val="0.40899691358024692"/>
          <c:y val="7.4786324786322247E-6"/>
        </c:manualLayout>
      </c:layout>
      <c:overlay val="0"/>
      <c:spPr>
        <a:noFill/>
        <a:ln>
          <a:noFill/>
          <a:round/>
        </a:ln>
      </c:spPr>
    </c:title>
    <c:autoTitleDeleted val="0"/>
    <c:plotArea>
      <c:layout>
        <c:manualLayout>
          <c:layoutTarget val="inner"/>
          <c:xMode val="edge"/>
          <c:yMode val="edge"/>
          <c:x val="0.13359217827886902"/>
          <c:y val="0.2285896091654756"/>
          <c:w val="0.81381682098765429"/>
          <c:h val="0.6078188791974772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$A$40</c:f>
              <c:strCache>
                <c:ptCount val="1"/>
                <c:pt idx="0">
                  <c:v>명품브랜드</c:v>
                </c:pt>
              </c:strCache>
            </c:strRef>
          </c:tx>
          <c:spPr>
            <a:solidFill>
              <a:srgbClr val="00ADB5"/>
            </a:solidFill>
          </c:spPr>
          <c:invertIfNegative val="1"/>
          <c:dPt>
            <c:idx val="0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0-6BF0-44D2-BB1E-923A66098F2D}"/>
              </c:ext>
            </c:extLst>
          </c:dPt>
          <c:dPt>
            <c:idx val="1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1-6BF0-44D2-BB1E-923A66098F2D}"/>
              </c:ext>
            </c:extLst>
          </c:dPt>
          <c:dPt>
            <c:idx val="2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2-6BF0-44D2-BB1E-923A66098F2D}"/>
              </c:ext>
            </c:extLst>
          </c:dPt>
          <c:dPt>
            <c:idx val="3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3-6BF0-44D2-BB1E-923A66098F2D}"/>
              </c:ext>
            </c:extLst>
          </c:dPt>
          <c:cat>
            <c:strRef>
              <c:f>$F$39:$I$39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$F$40:$I$40</c:f>
              <c:numCache>
                <c:formatCode>0</c:formatCode>
                <c:ptCount val="4"/>
                <c:pt idx="0">
                  <c:v>15.789473684210526</c:v>
                </c:pt>
                <c:pt idx="1">
                  <c:v>5</c:v>
                </c:pt>
                <c:pt idx="2">
                  <c:v>9.0909090909090917</c:v>
                </c:pt>
                <c:pt idx="3">
                  <c:v>5.0847457627118651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4-6BF0-44D2-BB1E-923A66098F2D}"/>
            </c:ext>
          </c:extLst>
        </c:ser>
        <c:ser>
          <c:idx val="1"/>
          <c:order val="1"/>
          <c:tx>
            <c:strRef>
              <c:f>$A$41</c:f>
              <c:strCache>
                <c:ptCount val="1"/>
                <c:pt idx="0">
                  <c:v>안경전문브랜드</c:v>
                </c:pt>
              </c:strCache>
            </c:strRef>
          </c:tx>
          <c:spPr>
            <a:solidFill>
              <a:srgbClr val="4D8A7C"/>
            </a:solidFill>
          </c:spPr>
          <c:invertIfNegative val="1"/>
          <c:dPt>
            <c:idx val="0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5-6BF0-44D2-BB1E-923A66098F2D}"/>
              </c:ext>
            </c:extLst>
          </c:dPt>
          <c:dPt>
            <c:idx val="1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6-6BF0-44D2-BB1E-923A66098F2D}"/>
              </c:ext>
            </c:extLst>
          </c:dPt>
          <c:dPt>
            <c:idx val="2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7-6BF0-44D2-BB1E-923A66098F2D}"/>
              </c:ext>
            </c:extLst>
          </c:dPt>
          <c:dPt>
            <c:idx val="3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8-6BF0-44D2-BB1E-923A66098F2D}"/>
              </c:ext>
            </c:extLst>
          </c:dPt>
          <c:cat>
            <c:strRef>
              <c:f>$F$39:$I$39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$F$41:$I$41</c:f>
              <c:numCache>
                <c:formatCode>0</c:formatCode>
                <c:ptCount val="4"/>
                <c:pt idx="0">
                  <c:v>50</c:v>
                </c:pt>
                <c:pt idx="1">
                  <c:v>57.499999999999993</c:v>
                </c:pt>
                <c:pt idx="2">
                  <c:v>59.090909090909093</c:v>
                </c:pt>
                <c:pt idx="3">
                  <c:v>61.016949152542374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9-6BF0-44D2-BB1E-923A66098F2D}"/>
            </c:ext>
          </c:extLst>
        </c:ser>
        <c:ser>
          <c:idx val="2"/>
          <c:order val="2"/>
          <c:tx>
            <c:strRef>
              <c:f>$A$42</c:f>
              <c:strCache>
                <c:ptCount val="1"/>
                <c:pt idx="0">
                  <c:v>보세제품</c:v>
                </c:pt>
              </c:strCache>
            </c:strRef>
          </c:tx>
          <c:spPr>
            <a:solidFill>
              <a:srgbClr val="F6B301"/>
            </a:solidFill>
          </c:spPr>
          <c:invertIfNegative val="1"/>
          <c:dPt>
            <c:idx val="0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A-6BF0-44D2-BB1E-923A66098F2D}"/>
              </c:ext>
            </c:extLst>
          </c:dPt>
          <c:dPt>
            <c:idx val="1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B-6BF0-44D2-BB1E-923A66098F2D}"/>
              </c:ext>
            </c:extLst>
          </c:dPt>
          <c:dPt>
            <c:idx val="2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C-6BF0-44D2-BB1E-923A66098F2D}"/>
              </c:ext>
            </c:extLst>
          </c:dPt>
          <c:dPt>
            <c:idx val="3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D-6BF0-44D2-BB1E-923A66098F2D}"/>
              </c:ext>
            </c:extLst>
          </c:dPt>
          <c:cat>
            <c:strRef>
              <c:f>$F$39:$I$39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$F$42:$I$42</c:f>
              <c:numCache>
                <c:formatCode>0</c:formatCode>
                <c:ptCount val="4"/>
                <c:pt idx="0">
                  <c:v>31.578947368421051</c:v>
                </c:pt>
                <c:pt idx="1">
                  <c:v>32.5</c:v>
                </c:pt>
                <c:pt idx="2">
                  <c:v>27.27272727272727</c:v>
                </c:pt>
                <c:pt idx="3">
                  <c:v>27.118644067796609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E-6BF0-44D2-BB1E-923A66098F2D}"/>
            </c:ext>
          </c:extLst>
        </c:ser>
        <c:ser>
          <c:idx val="3"/>
          <c:order val="3"/>
          <c:tx>
            <c:strRef>
              <c:f>$A$43</c:f>
              <c:strCache>
                <c:ptCount val="1"/>
                <c:pt idx="0">
                  <c:v>기타</c:v>
                </c:pt>
              </c:strCache>
            </c:strRef>
          </c:tx>
          <c:spPr>
            <a:solidFill>
              <a:srgbClr val="393E46"/>
            </a:solidFill>
          </c:spPr>
          <c:invertIfNegative val="1"/>
          <c:dPt>
            <c:idx val="0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F-6BF0-44D2-BB1E-923A66098F2D}"/>
              </c:ext>
            </c:extLst>
          </c:dPt>
          <c:dPt>
            <c:idx val="1"/>
            <c:invertIfNegative val="1"/>
            <c:bubble3D val="0"/>
            <c:extLst>
              <c:ext xmlns:c16="http://schemas.microsoft.com/office/drawing/2014/chart" uri="{C3380CC4-5D6E-409C-BE32-E72D297353CC}">
                <c16:uniqueId val="{00000010-6BF0-44D2-BB1E-923A66098F2D}"/>
              </c:ext>
            </c:extLst>
          </c:dPt>
          <c:dPt>
            <c:idx val="2"/>
            <c:invertIfNegative val="1"/>
            <c:bubble3D val="0"/>
            <c:extLst>
              <c:ext xmlns:c16="http://schemas.microsoft.com/office/drawing/2014/chart" uri="{C3380CC4-5D6E-409C-BE32-E72D297353CC}">
                <c16:uniqueId val="{00000011-6BF0-44D2-BB1E-923A66098F2D}"/>
              </c:ext>
            </c:extLst>
          </c:dPt>
          <c:dPt>
            <c:idx val="3"/>
            <c:invertIfNegative val="1"/>
            <c:bubble3D val="0"/>
            <c:extLst>
              <c:ext xmlns:c16="http://schemas.microsoft.com/office/drawing/2014/chart" uri="{C3380CC4-5D6E-409C-BE32-E72D297353CC}">
                <c16:uniqueId val="{00000012-6BF0-44D2-BB1E-923A66098F2D}"/>
              </c:ext>
            </c:extLst>
          </c:dPt>
          <c:cat>
            <c:strRef>
              <c:f>$F$39:$I$39</c:f>
              <c:strCache>
                <c:ptCount val="4"/>
                <c:pt idx="0">
                  <c:v>보건계열</c:v>
                </c:pt>
                <c:pt idx="1">
                  <c:v>예체능계열</c:v>
                </c:pt>
                <c:pt idx="2">
                  <c:v>공학계열</c:v>
                </c:pt>
                <c:pt idx="3">
                  <c:v>인문사회계열</c:v>
                </c:pt>
              </c:strCache>
            </c:strRef>
          </c:cat>
          <c:val>
            <c:numRef>
              <c:f>$F$43:$I$43</c:f>
              <c:numCache>
                <c:formatCode>0</c:formatCode>
                <c:ptCount val="4"/>
                <c:pt idx="0">
                  <c:v>2.6315789473684208</c:v>
                </c:pt>
                <c:pt idx="1">
                  <c:v>5</c:v>
                </c:pt>
                <c:pt idx="2">
                  <c:v>4.5454545454545459</c:v>
                </c:pt>
                <c:pt idx="3">
                  <c:v>6.7796610169491522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13-6BF0-44D2-BB1E-923A66098F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111"/>
        <c:axId val="2222"/>
      </c:barChart>
      <c:catAx>
        <c:axId val="1111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15875">
            <a:solidFill>
              <a:srgbClr val="D9D9D9"/>
            </a:solidFill>
            <a:round/>
          </a:ln>
        </c:spPr>
        <c:crossAx val="2222"/>
        <c:crosses val="autoZero"/>
        <c:auto val="1"/>
        <c:lblAlgn val="ctr"/>
        <c:lblOffset val="100"/>
        <c:noMultiLvlLbl val="1"/>
      </c:catAx>
      <c:valAx>
        <c:axId val="2222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ko-KR"/>
                  <a:t>백분율(%)</a:t>
                </a:r>
              </a:p>
            </c:rich>
          </c:tx>
          <c:overlay val="0"/>
          <c:spPr>
            <a:noFill/>
            <a:ln>
              <a:noFill/>
              <a:round/>
            </a:ln>
          </c:spPr>
        </c:title>
        <c:numFmt formatCode="0" sourceLinked="1"/>
        <c:majorTickMark val="out"/>
        <c:minorTickMark val="none"/>
        <c:tickLblPos val="nextTo"/>
        <c:spPr>
          <a:noFill/>
          <a:ln w="15875">
            <a:solidFill>
              <a:srgbClr val="D9D9D9"/>
            </a:solidFill>
            <a:round/>
          </a:ln>
        </c:spPr>
        <c:txPr>
          <a:bodyPr rot="0" vert="horz"/>
          <a:lstStyle/>
          <a:p>
            <a:pPr>
              <a:defRPr/>
            </a:pPr>
            <a:endParaRPr lang="ko-KR"/>
          </a:p>
        </c:txPr>
        <c:crossAx val="1111"/>
        <c:crosses val="autoZero"/>
        <c:crossBetween val="between"/>
        <c:minorUnit val="20"/>
      </c:valAx>
      <c:spPr>
        <a:noFill/>
        <a:ln>
          <a:noFill/>
          <a:round/>
        </a:ln>
      </c:spPr>
    </c:plotArea>
    <c:legend>
      <c:legendPos val="t"/>
      <c:layout>
        <c:manualLayout>
          <c:xMode val="edge"/>
          <c:yMode val="edge"/>
          <c:x val="8.9999823835109669E-2"/>
          <c:y val="0.11844393852634552"/>
          <c:w val="0.83499999999999996"/>
          <c:h val="7.6086956521739135E-2"/>
        </c:manualLayout>
      </c:layout>
      <c:overlay val="1"/>
      <c:spPr>
        <a:noFill/>
        <a:ln w="6350" cap="flat">
          <a:solidFill>
            <a:srgbClr val="000000">
              <a:alpha val="99607"/>
            </a:srgbClr>
          </a:solidFill>
          <a:round/>
        </a:ln>
      </c:spPr>
      <c:txPr>
        <a:bodyPr/>
        <a:lstStyle/>
        <a:p>
          <a:pPr>
            <a:defRPr sz="1400"/>
          </a:pPr>
          <a:endParaRPr lang="ko-KR"/>
        </a:p>
      </c:txPr>
    </c:legend>
    <c:plotVisOnly val="1"/>
    <c:dispBlanksAs val="zero"/>
    <c:showDLblsOverMax val="1"/>
  </c:chart>
  <c:spPr>
    <a:solidFill>
      <a:srgbClr val="F2F2F2">
        <a:alpha val="99999"/>
      </a:srgbClr>
    </a:solidFill>
    <a:ln w="3175" cap="flat">
      <a:solidFill>
        <a:srgbClr val="D9D9D9">
          <a:alpha val="99607"/>
        </a:srgbClr>
      </a:solidFill>
      <a:round/>
    </a:ln>
  </c:spPr>
  <c:txPr>
    <a:bodyPr/>
    <a:lstStyle/>
    <a:p>
      <a:pPr>
        <a:defRPr sz="1600" b="1" i="0" u="none" baseline="0">
          <a:solidFill>
            <a:srgbClr val="000000"/>
          </a:solidFill>
          <a:latin typeface="Malgun Gothic"/>
          <a:ea typeface="Malgun Gothic"/>
        </a:defRPr>
      </a:pPr>
      <a:endParaRPr lang="ko-KR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C159E85A-7BBA-4707-AB4C-C7BD614F8D83}" type="datetimeFigureOut">
              <a:rPr lang="ko-KR" altLang="en-US" smtClean="0"/>
              <a:pPr/>
              <a:t>2021-12-01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81BFC8B4-D810-491B-A7CC-11E9B61D19A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BFC8B4-D810-491B-A7CC-11E9B61D19A3}" type="slidenum">
              <a:rPr kumimoji="1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7090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en-US" altLang="ko-KR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en-US" altLang="ko-K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8AFD4BAB-1370-4384-BFC7-D2CD913F0926}" type="slidenum">
              <a:rPr lang="en-US" altLang="ko-KR" smtClean="0"/>
              <a:pPr/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맑은 고딕" panose="020B0503020000020004" pitchFamily="50" charset="-127"/>
          <a:ea typeface="맑은 고딕" panose="020B0503020000020004" pitchFamily="50" charset="-127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image" Target="../media/image1.png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F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3">
            <a:extLst>
              <a:ext uri="{FF2B5EF4-FFF2-40B4-BE49-F238E27FC236}">
                <a16:creationId xmlns:a16="http://schemas.microsoft.com/office/drawing/2014/main" id="{E1A7F316-5E42-3640-A75E-30F26F21A388}"/>
              </a:ext>
            </a:extLst>
          </p:cNvPr>
          <p:cNvSpPr/>
          <p:nvPr/>
        </p:nvSpPr>
        <p:spPr bwMode="auto">
          <a:xfrm>
            <a:off x="475619" y="5434382"/>
            <a:ext cx="7407277" cy="743105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6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4" name="모서리가 둥근 직사각형 4">
            <a:extLst>
              <a:ext uri="{FF2B5EF4-FFF2-40B4-BE49-F238E27FC236}">
                <a16:creationId xmlns:a16="http://schemas.microsoft.com/office/drawing/2014/main" id="{FB098D9D-788C-A343-9D1C-DF1A1EF82297}"/>
              </a:ext>
            </a:extLst>
          </p:cNvPr>
          <p:cNvSpPr/>
          <p:nvPr/>
        </p:nvSpPr>
        <p:spPr bwMode="auto">
          <a:xfrm>
            <a:off x="617168" y="5045248"/>
            <a:ext cx="7101902" cy="699257"/>
          </a:xfrm>
          <a:prstGeom prst="roundRect">
            <a:avLst/>
          </a:prstGeom>
          <a:solidFill>
            <a:srgbClr val="6C6254"/>
          </a:solidFill>
          <a:ln w="9525" cap="flat" cmpd="sng" algn="ctr">
            <a:solidFill>
              <a:srgbClr val="6C625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lvl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4000" b="1" i="0" u="none" strike="noStrike" kern="1200" cap="none" spc="0" normalizeH="0" baseline="0" noProof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rPr>
              <a:t>INTRODUCTION</a:t>
            </a:r>
            <a:endParaRPr kumimoji="1" lang="ko-KR" altLang="en-US" sz="4000" b="1" i="0" u="none" strike="noStrike" kern="1200" cap="none" spc="0" normalizeH="0" baseline="0" noProof="0" dirty="0">
              <a:ln w="18415" cmpd="sng">
                <a:noFill/>
                <a:prstDash val="solid"/>
              </a:ln>
              <a:solidFill>
                <a:srgbClr val="FFFFFF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9BAFCA5-B712-BF46-BE85-62A39D43F5CE}"/>
              </a:ext>
            </a:extLst>
          </p:cNvPr>
          <p:cNvSpPr txBox="1"/>
          <p:nvPr/>
        </p:nvSpPr>
        <p:spPr>
          <a:xfrm>
            <a:off x="654942" y="5904881"/>
            <a:ext cx="7095142" cy="6960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307" marR="0" lvl="0" indent="0" algn="just" defTabSz="2705567" rtl="0" eaLnBrk="1" fontAlgn="auto" latinLnBrk="0" hangingPunct="1">
              <a:lnSpc>
                <a:spcPct val="110000"/>
              </a:lnSpc>
              <a:spcBef>
                <a:spcPts val="35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  </a:t>
            </a:r>
            <a:r>
              <a:rPr kumimoji="0" lang="ko-KR" altLang="en-US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스마트 기기 사용의 증가로 </a:t>
            </a:r>
            <a:r>
              <a:rPr kumimoji="0" lang="en-US" altLang="ko-KR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10-20</a:t>
            </a:r>
            <a:r>
              <a:rPr kumimoji="0" lang="ko-KR" altLang="en-US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대의 근시 유병률이 높아지고 있으며</a:t>
            </a:r>
            <a:r>
              <a:rPr kumimoji="0" lang="en-US" altLang="ko-KR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, </a:t>
            </a:r>
            <a:r>
              <a:rPr kumimoji="0" lang="ko-KR" altLang="en-US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안경 착용에 대한 수요도 지속적으로 이어지고 있다</a:t>
            </a:r>
            <a:r>
              <a:rPr kumimoji="0" lang="en-US" altLang="ko-KR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.</a:t>
            </a:r>
            <a:r>
              <a:rPr kumimoji="0" lang="en-US" altLang="ko-KR" sz="2700" b="0" i="0" u="none" strike="noStrike" kern="1200" cap="none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[1]</a:t>
            </a:r>
            <a:r>
              <a:rPr kumimoji="0" lang="en-US" altLang="ko-KR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 </a:t>
            </a:r>
            <a:r>
              <a:rPr kumimoji="0" lang="ko-KR" altLang="en-US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안경 선택 시 전문가 및 비전문가 모두 디자인을 가장 많이 고려하는 것으로 나타났으며</a:t>
            </a:r>
            <a:r>
              <a:rPr kumimoji="0" lang="en-US" altLang="ko-KR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, </a:t>
            </a:r>
            <a:r>
              <a:rPr kumimoji="0" lang="ko-KR" altLang="en-US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또한 전공에 따라 전공적합도에 관련된 지능 및 디자인적 사고의 차이가 나타나는 것을 보았을 때 전공계열별로 선호하는 안경 디자인이 다를 것으로 예상된다</a:t>
            </a:r>
            <a:r>
              <a:rPr kumimoji="0" lang="en-US" altLang="ko-KR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.</a:t>
            </a:r>
            <a:r>
              <a:rPr kumimoji="0" lang="en-US" altLang="ko-KR" sz="2700" b="0" i="0" u="none" strike="noStrike" kern="1200" cap="none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[2-4]</a:t>
            </a:r>
            <a:r>
              <a:rPr kumimoji="0" lang="en-US" altLang="ko-KR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 </a:t>
            </a:r>
            <a:endParaRPr kumimoji="0" lang="ko-KR" altLang="en-US" sz="2700" b="0" i="0" u="none" strike="noStrike" kern="1200" cap="none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함초롬돋움" charset="0"/>
            </a:endParaRPr>
          </a:p>
          <a:p>
            <a:pPr marL="36307" marR="0" lvl="0" indent="0" algn="just" defTabSz="2705567" rtl="0" eaLnBrk="1" fontAlgn="auto" latinLnBrk="0" hangingPunct="1">
              <a:lnSpc>
                <a:spcPct val="110000"/>
              </a:lnSpc>
              <a:spcBef>
                <a:spcPts val="35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  이에 본 연구는 보건</a:t>
            </a:r>
            <a:r>
              <a:rPr kumimoji="0" lang="en-US" altLang="ko-KR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, </a:t>
            </a:r>
            <a:r>
              <a:rPr kumimoji="0" lang="ko-KR" altLang="en-US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예체능</a:t>
            </a:r>
            <a:r>
              <a:rPr kumimoji="0" lang="en-US" altLang="ko-KR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, </a:t>
            </a:r>
            <a:r>
              <a:rPr kumimoji="0" lang="ko-KR" altLang="en-US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공학</a:t>
            </a:r>
            <a:r>
              <a:rPr kumimoji="0" lang="en-US" altLang="ko-KR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, </a:t>
            </a:r>
            <a:r>
              <a:rPr kumimoji="0" lang="ko-KR" altLang="en-US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인문사회계열에서 어떠한 디자인</a:t>
            </a:r>
            <a:r>
              <a:rPr kumimoji="0" lang="en-US" altLang="ko-KR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, </a:t>
            </a:r>
            <a:r>
              <a:rPr kumimoji="0" lang="ko-KR" altLang="en-US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색상</a:t>
            </a:r>
            <a:r>
              <a:rPr kumimoji="0" lang="en-US" altLang="ko-KR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, </a:t>
            </a:r>
            <a:r>
              <a:rPr kumimoji="0" lang="ko-KR" altLang="en-US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재질</a:t>
            </a:r>
            <a:r>
              <a:rPr kumimoji="0" lang="en-US" altLang="ko-KR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, </a:t>
            </a:r>
            <a:r>
              <a:rPr kumimoji="0" lang="ko-KR" altLang="en-US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브랜드를 선호하는지 주로 분석하여</a:t>
            </a:r>
            <a:r>
              <a:rPr kumimoji="0" lang="ko-KR" altLang="ko-KR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 </a:t>
            </a:r>
            <a:r>
              <a:rPr kumimoji="0" lang="en-US" altLang="ko-KR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20</a:t>
            </a:r>
            <a:r>
              <a:rPr kumimoji="0" lang="ko-KR" altLang="en-US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대들이 어떠한 안경을 선호하는지 알아보고자 하였다</a:t>
            </a:r>
            <a:r>
              <a:rPr kumimoji="0" lang="en-US" altLang="ko-KR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.</a:t>
            </a:r>
            <a:r>
              <a:rPr kumimoji="0" lang="ko-KR" altLang="en-US" sz="2700" b="0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 </a:t>
            </a:r>
            <a:endParaRPr kumimoji="1" lang="en-US" sz="2700" b="0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B8C7A26-D9BA-8C48-9545-FB3404A4B2F0}"/>
              </a:ext>
            </a:extLst>
          </p:cNvPr>
          <p:cNvGrpSpPr/>
          <p:nvPr/>
        </p:nvGrpSpPr>
        <p:grpSpPr>
          <a:xfrm>
            <a:off x="8058447" y="5044262"/>
            <a:ext cx="13062994" cy="19941289"/>
            <a:chOff x="7592335" y="5044313"/>
            <a:chExt cx="13435055" cy="1919535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85368F2-CA1A-0745-B729-0131AA91E844}"/>
                </a:ext>
              </a:extLst>
            </p:cNvPr>
            <p:cNvGrpSpPr/>
            <p:nvPr/>
          </p:nvGrpSpPr>
          <p:grpSpPr>
            <a:xfrm>
              <a:off x="7592335" y="5044313"/>
              <a:ext cx="13435055" cy="19195359"/>
              <a:chOff x="7451115" y="5069384"/>
              <a:chExt cx="13435055" cy="19195359"/>
            </a:xfrm>
          </p:grpSpPr>
          <p:sp>
            <p:nvSpPr>
              <p:cNvPr id="29" name="직사각형 3">
                <a:extLst>
                  <a:ext uri="{FF2B5EF4-FFF2-40B4-BE49-F238E27FC236}">
                    <a16:creationId xmlns:a16="http://schemas.microsoft.com/office/drawing/2014/main" id="{FAB78166-0A69-5743-96EA-A2993F9B3BF6}"/>
                  </a:ext>
                </a:extLst>
              </p:cNvPr>
              <p:cNvSpPr/>
              <p:nvPr/>
            </p:nvSpPr>
            <p:spPr bwMode="auto">
              <a:xfrm>
                <a:off x="7451115" y="5459455"/>
                <a:ext cx="13435055" cy="1880528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6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30" name="모서리가 둥근 직사각형 33">
                <a:extLst>
                  <a:ext uri="{FF2B5EF4-FFF2-40B4-BE49-F238E27FC236}">
                    <a16:creationId xmlns:a16="http://schemas.microsoft.com/office/drawing/2014/main" id="{C1B9C410-DEE9-1E4B-84E1-F98EF2B2C7F8}"/>
                  </a:ext>
                </a:extLst>
              </p:cNvPr>
              <p:cNvSpPr/>
              <p:nvPr/>
            </p:nvSpPr>
            <p:spPr bwMode="auto">
              <a:xfrm>
                <a:off x="7577470" y="5069384"/>
                <a:ext cx="13135646" cy="700243"/>
              </a:xfrm>
              <a:prstGeom prst="roundRect">
                <a:avLst/>
              </a:prstGeom>
              <a:solidFill>
                <a:srgbClr val="6C6254"/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/>
              <a:lstStyle/>
              <a:p>
                <a:pPr marL="0" marR="0" lvl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Calibri" panose="020F0502020204030204" pitchFamily="34" charset="0"/>
                  </a:rPr>
                  <a:t>RESULTS</a:t>
                </a:r>
                <a:endParaRPr kumimoji="1" lang="ko-KR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931ADED-84EF-6E4A-AC92-999AB51A1410}"/>
                </a:ext>
              </a:extLst>
            </p:cNvPr>
            <p:cNvSpPr txBox="1"/>
            <p:nvPr/>
          </p:nvSpPr>
          <p:spPr>
            <a:xfrm>
              <a:off x="7826159" y="5920359"/>
              <a:ext cx="13082857" cy="918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8FBCABB-9E96-7E4E-82FF-0563194C393C}"/>
              </a:ext>
            </a:extLst>
          </p:cNvPr>
          <p:cNvGrpSpPr/>
          <p:nvPr/>
        </p:nvGrpSpPr>
        <p:grpSpPr>
          <a:xfrm>
            <a:off x="489908" y="12995573"/>
            <a:ext cx="7392988" cy="12395839"/>
            <a:chOff x="491883" y="11481200"/>
            <a:chExt cx="6866878" cy="1287756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8F7E5152-B5BF-F44F-AF77-D5B7FF94861A}"/>
                </a:ext>
              </a:extLst>
            </p:cNvPr>
            <p:cNvGrpSpPr/>
            <p:nvPr/>
          </p:nvGrpSpPr>
          <p:grpSpPr>
            <a:xfrm>
              <a:off x="491883" y="11481200"/>
              <a:ext cx="6866878" cy="12455934"/>
              <a:chOff x="491883" y="11481200"/>
              <a:chExt cx="6866878" cy="12455934"/>
            </a:xfrm>
          </p:grpSpPr>
          <p:sp>
            <p:nvSpPr>
              <p:cNvPr id="45" name="직사각형 3">
                <a:extLst>
                  <a:ext uri="{FF2B5EF4-FFF2-40B4-BE49-F238E27FC236}">
                    <a16:creationId xmlns:a16="http://schemas.microsoft.com/office/drawing/2014/main" id="{F8ED0D21-99B5-504C-AC33-878446B0B00E}"/>
                  </a:ext>
                </a:extLst>
              </p:cNvPr>
              <p:cNvSpPr/>
              <p:nvPr/>
            </p:nvSpPr>
            <p:spPr bwMode="auto">
              <a:xfrm>
                <a:off x="491883" y="11839943"/>
                <a:ext cx="6866878" cy="12097191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6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46" name="모서리가 둥근 직사각형 31">
                <a:extLst>
                  <a:ext uri="{FF2B5EF4-FFF2-40B4-BE49-F238E27FC236}">
                    <a16:creationId xmlns:a16="http://schemas.microsoft.com/office/drawing/2014/main" id="{B7051723-555C-AC40-A6DC-F6A4554B117B}"/>
                  </a:ext>
                </a:extLst>
              </p:cNvPr>
              <p:cNvSpPr/>
              <p:nvPr/>
            </p:nvSpPr>
            <p:spPr bwMode="auto">
              <a:xfrm>
                <a:off x="631456" y="11481200"/>
                <a:ext cx="6583782" cy="699257"/>
              </a:xfrm>
              <a:prstGeom prst="roundRect">
                <a:avLst/>
              </a:prstGeom>
              <a:solidFill>
                <a:srgbClr val="6C6254"/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/>
              <a:lstStyle/>
              <a:p>
                <a:pPr marL="0" marR="0" lvl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Calibri" panose="020F0502020204030204" pitchFamily="34" charset="0"/>
                  </a:rPr>
                  <a:t>METHODS</a:t>
                </a:r>
                <a:endParaRPr kumimoji="1" lang="ko-KR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4BFEA5C-1D09-6E45-A537-E6B31C0FD6F2}"/>
                </a:ext>
              </a:extLst>
            </p:cNvPr>
            <p:cNvSpPr txBox="1"/>
            <p:nvPr/>
          </p:nvSpPr>
          <p:spPr>
            <a:xfrm>
              <a:off x="654941" y="12385601"/>
              <a:ext cx="6546009" cy="11973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6307" algn="just" latinLnBrk="0">
                <a:lnSpc>
                  <a:spcPct val="120000"/>
                </a:lnSpc>
                <a:spcBef>
                  <a:spcPts val="357"/>
                </a:spcBef>
              </a:pPr>
              <a:r>
                <a:rPr lang="en-US" altLang="ko-KR" sz="2700" b="1" spc="143" dirty="0">
                  <a:solidFill>
                    <a:srgbClr val="00384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1. </a:t>
              </a:r>
              <a:r>
                <a:rPr lang="ko-KR" altLang="en-US" sz="2700" b="1" spc="143" dirty="0">
                  <a:solidFill>
                    <a:srgbClr val="00384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연구대상</a:t>
              </a:r>
              <a:endParaRPr lang="ko-KR" altLang="en-US" sz="2700" b="1" dirty="0">
                <a:solidFill>
                  <a:srgbClr val="00384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endParaRPr>
            </a:p>
            <a:p>
              <a:pPr marL="36307" algn="just" latinLnBrk="0">
                <a:lnSpc>
                  <a:spcPct val="120000"/>
                </a:lnSpc>
                <a:spcBef>
                  <a:spcPts val="357"/>
                </a:spcBef>
              </a:pPr>
              <a:r>
                <a:rPr lang="ko-KR" altLang="en-US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  조사 대상자는 </a:t>
              </a:r>
              <a:r>
                <a:rPr lang="en-US" altLang="ko-KR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20</a:t>
              </a:r>
              <a:r>
                <a:rPr lang="ko-KR" altLang="en-US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대 안경 착용자를 대상</a:t>
              </a:r>
              <a:r>
                <a:rPr lang="en-US" altLang="ko-KR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(</a:t>
              </a:r>
              <a:r>
                <a:rPr lang="ko-KR" altLang="en-US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남성 </a:t>
              </a:r>
              <a:r>
                <a:rPr lang="en-US" altLang="ko-KR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62</a:t>
              </a:r>
              <a:r>
                <a:rPr lang="ko-KR" altLang="en-US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명</a:t>
              </a:r>
              <a:r>
                <a:rPr lang="en-US" altLang="ko-KR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, </a:t>
              </a:r>
              <a:r>
                <a:rPr lang="ko-KR" altLang="en-US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여성 </a:t>
              </a:r>
              <a:r>
                <a:rPr lang="en-US" altLang="ko-KR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97</a:t>
              </a:r>
              <a:r>
                <a:rPr lang="ko-KR" altLang="en-US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명</a:t>
              </a:r>
              <a:r>
                <a:rPr lang="en-US" altLang="ko-KR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)</a:t>
              </a:r>
              <a:r>
                <a:rPr lang="ko-KR" altLang="en-US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으로 선정하였으며 </a:t>
              </a:r>
              <a:r>
                <a:rPr lang="en-US" altLang="ko-KR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159</a:t>
              </a:r>
              <a:r>
                <a:rPr lang="ko-KR" altLang="en-US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명이 응답하였다</a:t>
              </a:r>
              <a:r>
                <a:rPr lang="en-US" altLang="ko-KR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.  </a:t>
              </a:r>
              <a:endParaRPr lang="ko-KR" altLang="en-US" sz="27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endParaRPr>
            </a:p>
            <a:p>
              <a:pPr marL="36307" algn="just" latinLnBrk="0">
                <a:lnSpc>
                  <a:spcPct val="120000"/>
                </a:lnSpc>
                <a:spcBef>
                  <a:spcPts val="357"/>
                </a:spcBef>
              </a:pPr>
              <a:endPara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endParaRPr>
            </a:p>
            <a:p>
              <a:pPr marL="36307" algn="just" latinLnBrk="0">
                <a:lnSpc>
                  <a:spcPct val="120000"/>
                </a:lnSpc>
                <a:spcBef>
                  <a:spcPts val="357"/>
                </a:spcBef>
              </a:pPr>
              <a:endPara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endParaRPr>
            </a:p>
            <a:p>
              <a:pPr marL="36307" algn="just" latinLnBrk="0">
                <a:lnSpc>
                  <a:spcPct val="120000"/>
                </a:lnSpc>
                <a:spcBef>
                  <a:spcPts val="357"/>
                </a:spcBef>
              </a:pPr>
              <a:endParaRPr lang="en-US" altLang="ko-KR" sz="27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endParaRPr>
            </a:p>
            <a:p>
              <a:pPr marL="36307" algn="just" latinLnBrk="0">
                <a:lnSpc>
                  <a:spcPct val="120000"/>
                </a:lnSpc>
                <a:spcBef>
                  <a:spcPts val="357"/>
                </a:spcBef>
              </a:pPr>
              <a:endParaRPr lang="ko-KR" altLang="en-US" sz="27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endParaRPr>
            </a:p>
            <a:p>
              <a:pPr marL="36307" algn="just" latinLnBrk="0">
                <a:lnSpc>
                  <a:spcPct val="120000"/>
                </a:lnSpc>
                <a:spcBef>
                  <a:spcPts val="357"/>
                </a:spcBef>
              </a:pPr>
              <a:endParaRPr lang="en-US" altLang="ko-KR" sz="2700" spc="143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endParaRPr>
            </a:p>
            <a:p>
              <a:pPr marL="36307" algn="just" latinLnBrk="0">
                <a:lnSpc>
                  <a:spcPct val="120000"/>
                </a:lnSpc>
                <a:spcBef>
                  <a:spcPts val="357"/>
                </a:spcBef>
              </a:pPr>
              <a:endParaRPr lang="en-US" altLang="ko-KR" sz="2700" spc="143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endParaRPr>
            </a:p>
            <a:p>
              <a:pPr marL="36307" algn="just" latinLnBrk="0">
                <a:lnSpc>
                  <a:spcPct val="120000"/>
                </a:lnSpc>
                <a:spcBef>
                  <a:spcPts val="357"/>
                </a:spcBef>
              </a:pPr>
              <a:endParaRPr lang="en-US" altLang="ko-KR" sz="2000" spc="143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endParaRPr>
            </a:p>
            <a:p>
              <a:pPr marL="36307" algn="just" latinLnBrk="0">
                <a:lnSpc>
                  <a:spcPct val="120000"/>
                </a:lnSpc>
                <a:spcBef>
                  <a:spcPts val="357"/>
                </a:spcBef>
              </a:pPr>
              <a:r>
                <a:rPr lang="en-US" altLang="ko-KR" sz="2700" b="1" spc="143" dirty="0">
                  <a:solidFill>
                    <a:srgbClr val="00384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2. </a:t>
              </a:r>
              <a:r>
                <a:rPr lang="ko-KR" altLang="en-US" sz="2700" b="1" spc="143" dirty="0">
                  <a:solidFill>
                    <a:srgbClr val="00384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연구방법</a:t>
              </a:r>
              <a:endParaRPr lang="ko-KR" altLang="en-US" sz="2700" b="1" dirty="0">
                <a:solidFill>
                  <a:srgbClr val="00384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endParaRPr>
            </a:p>
            <a:p>
              <a:pPr marL="36307" algn="just" latinLnBrk="0">
                <a:lnSpc>
                  <a:spcPct val="120000"/>
                </a:lnSpc>
                <a:spcBef>
                  <a:spcPts val="357"/>
                </a:spcBef>
              </a:pPr>
              <a:r>
                <a:rPr lang="ko-KR" altLang="en-US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  설문조사는 온라인으로 실시하였으며 안경테 디자인 선호도에 대한 설문을 시행하였다</a:t>
              </a:r>
              <a:r>
                <a:rPr lang="en-US" altLang="ko-KR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. </a:t>
              </a:r>
              <a:r>
                <a:rPr lang="ko-KR" altLang="en-US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설문 결과는 대상자를 전공별로 공학 계열</a:t>
              </a:r>
              <a:r>
                <a:rPr lang="en-US" altLang="ko-KR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, </a:t>
              </a:r>
              <a:r>
                <a:rPr lang="ko-KR" altLang="en-US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보건계열</a:t>
              </a:r>
              <a:r>
                <a:rPr lang="en-US" altLang="ko-KR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, </a:t>
              </a:r>
              <a:r>
                <a:rPr lang="ko-KR" altLang="en-US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예체능계열</a:t>
              </a:r>
              <a:r>
                <a:rPr lang="en-US" altLang="ko-KR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, </a:t>
              </a:r>
              <a:r>
                <a:rPr lang="ko-KR" altLang="en-US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인문사회계열 </a:t>
              </a:r>
              <a:r>
                <a:rPr lang="en-US" altLang="ko-KR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4</a:t>
              </a:r>
              <a:r>
                <a:rPr lang="ko-KR" altLang="en-US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개의 군으로 분류하여 </a:t>
              </a:r>
              <a:r>
                <a:rPr lang="en-US" altLang="ko-KR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SPSS 23.0</a:t>
              </a:r>
              <a:r>
                <a:rPr lang="ko-KR" altLang="en-US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으로 빈도 분석을 통해 </a:t>
              </a:r>
              <a:r>
                <a:rPr lang="ko-KR" altLang="en-US" sz="2700" spc="143" dirty="0" err="1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나타내었다</a:t>
              </a:r>
              <a:r>
                <a:rPr lang="en-US" altLang="ko-KR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. </a:t>
              </a:r>
              <a:r>
                <a:rPr lang="ko-KR" altLang="en-US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설문 문항은 디자인</a:t>
              </a:r>
              <a:r>
                <a:rPr lang="en-US" altLang="ko-KR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, </a:t>
              </a:r>
              <a:r>
                <a:rPr lang="ko-KR" altLang="en-US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브랜드</a:t>
              </a:r>
              <a:r>
                <a:rPr lang="en-US" altLang="ko-KR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, </a:t>
              </a:r>
              <a:r>
                <a:rPr lang="ko-KR" altLang="en-US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색상</a:t>
              </a:r>
              <a:r>
                <a:rPr lang="en-US" altLang="ko-KR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, </a:t>
              </a:r>
              <a:r>
                <a:rPr lang="ko-KR" altLang="en-US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안경 트렌드 변화</a:t>
              </a:r>
              <a:r>
                <a:rPr lang="en-US" altLang="ko-KR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, </a:t>
              </a:r>
              <a:r>
                <a:rPr lang="ko-KR" altLang="en-US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재질 등 </a:t>
              </a:r>
              <a:r>
                <a:rPr lang="en-US" altLang="ko-KR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5</a:t>
              </a:r>
              <a:r>
                <a:rPr lang="ko-KR" altLang="en-US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가지 항목으로 구성하였다</a:t>
              </a:r>
              <a:r>
                <a:rPr lang="en-US" altLang="ko-KR" sz="2700" spc="143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. </a:t>
              </a:r>
              <a:endParaRPr lang="ko-KR" altLang="en-US" sz="27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endParaRPr>
            </a:p>
            <a:p>
              <a:pPr marR="0" lvl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173AEC5-BCF6-A14A-B03C-BF8A9FD5E1A1}"/>
              </a:ext>
            </a:extLst>
          </p:cNvPr>
          <p:cNvGrpSpPr/>
          <p:nvPr/>
        </p:nvGrpSpPr>
        <p:grpSpPr>
          <a:xfrm>
            <a:off x="489908" y="25234390"/>
            <a:ext cx="7023424" cy="5540809"/>
            <a:chOff x="489908" y="24247705"/>
            <a:chExt cx="6866878" cy="5540809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AFDFA794-EC91-2943-B5BB-5DA689821687}"/>
                </a:ext>
              </a:extLst>
            </p:cNvPr>
            <p:cNvGrpSpPr/>
            <p:nvPr/>
          </p:nvGrpSpPr>
          <p:grpSpPr>
            <a:xfrm>
              <a:off x="489908" y="24247705"/>
              <a:ext cx="6866878" cy="5540809"/>
              <a:chOff x="489908" y="22342018"/>
              <a:chExt cx="6866878" cy="5540809"/>
            </a:xfrm>
          </p:grpSpPr>
          <p:sp>
            <p:nvSpPr>
              <p:cNvPr id="50" name="직사각형 3">
                <a:extLst>
                  <a:ext uri="{FF2B5EF4-FFF2-40B4-BE49-F238E27FC236}">
                    <a16:creationId xmlns:a16="http://schemas.microsoft.com/office/drawing/2014/main" id="{3F22F398-1EDF-284C-812A-36E46B08563A}"/>
                  </a:ext>
                </a:extLst>
              </p:cNvPr>
              <p:cNvSpPr/>
              <p:nvPr/>
            </p:nvSpPr>
            <p:spPr bwMode="auto">
              <a:xfrm>
                <a:off x="489908" y="22725081"/>
                <a:ext cx="6866878" cy="5157746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6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51" name="모서리가 둥근 직사각형 32">
                <a:extLst>
                  <a:ext uri="{FF2B5EF4-FFF2-40B4-BE49-F238E27FC236}">
                    <a16:creationId xmlns:a16="http://schemas.microsoft.com/office/drawing/2014/main" id="{9FD2A3D3-B575-9D47-964D-37905A47E34A}"/>
                  </a:ext>
                </a:extLst>
              </p:cNvPr>
              <p:cNvSpPr/>
              <p:nvPr/>
            </p:nvSpPr>
            <p:spPr bwMode="auto">
              <a:xfrm>
                <a:off x="631456" y="22342018"/>
                <a:ext cx="6583782" cy="699257"/>
              </a:xfrm>
              <a:prstGeom prst="roundRect">
                <a:avLst/>
              </a:prstGeom>
              <a:solidFill>
                <a:srgbClr val="6C6254"/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/>
              <a:lstStyle/>
              <a:p>
                <a:pPr marL="0" marR="0" lvl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Calibri" panose="020F0502020204030204" pitchFamily="34" charset="0"/>
                  </a:rPr>
                  <a:t>CONCLUSIONS</a:t>
                </a:r>
                <a:endParaRPr kumimoji="1" lang="ko-KR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ED41224-A303-6143-ADAD-E9B04CAB77B4}"/>
                </a:ext>
              </a:extLst>
            </p:cNvPr>
            <p:cNvSpPr txBox="1"/>
            <p:nvPr/>
          </p:nvSpPr>
          <p:spPr>
            <a:xfrm>
              <a:off x="617168" y="25080436"/>
              <a:ext cx="6546009" cy="46949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lvl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 </a:t>
              </a:r>
              <a:r>
                <a:rPr kumimoji="1" lang="ko-KR" altLang="en-US" sz="2800" b="0" i="0" u="none" strike="noStrike" kern="1200" cap="none" spc="143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본 연구결과 </a:t>
              </a:r>
              <a:r>
                <a:rPr kumimoji="1" lang="en-US" altLang="ko-KR" sz="2800" b="0" i="0" u="none" strike="noStrike" kern="1200" cap="none" spc="143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20</a:t>
              </a:r>
              <a:r>
                <a:rPr kumimoji="1" lang="ko-KR" altLang="en-US" sz="2800" b="0" i="0" u="none" strike="noStrike" kern="1200" cap="none" spc="143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대의 가장 선호하는 안경 디자인 및 브랜드는 모든 계열에서 비슷한 경향을 보였으나</a:t>
              </a:r>
              <a:r>
                <a:rPr kumimoji="1" lang="en-US" altLang="ko-KR" sz="2800" b="0" i="0" u="none" strike="noStrike" kern="1200" cap="none" spc="143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, </a:t>
              </a:r>
              <a:r>
                <a:rPr kumimoji="1" lang="ko-KR" altLang="en-US" sz="2800" b="0" i="0" u="none" strike="noStrike" kern="1200" cap="none" spc="143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두 번째로 높은 선호도에서는 특히 예체능 계열에서 다양한 형태의 디자인을 선호하는 것으로 나타났다</a:t>
              </a:r>
              <a:r>
                <a:rPr kumimoji="1" lang="en-US" altLang="ko-KR" sz="2800" b="0" i="0" u="none" strike="noStrike" kern="1200" cap="none" spc="143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. </a:t>
              </a:r>
              <a:r>
                <a:rPr kumimoji="1" lang="ko-KR" altLang="en-US" sz="2800" b="0" i="0" u="none" strike="noStrike" kern="1200" cap="none" spc="143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따라서 전공계열에 따라 다른 안경 디자인을 고려하여 만족도를 높여야 할 것으로 판단된다</a:t>
              </a:r>
              <a:r>
                <a:rPr kumimoji="1" lang="en-US" altLang="ko-KR" sz="2800" b="0" i="0" u="none" strike="noStrike" kern="1200" cap="none" spc="143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. </a:t>
              </a:r>
              <a:endPara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50F62AF7-37E0-FA4F-A937-6D7FF62EAF68}"/>
              </a:ext>
            </a:extLst>
          </p:cNvPr>
          <p:cNvGrpSpPr/>
          <p:nvPr/>
        </p:nvGrpSpPr>
        <p:grpSpPr>
          <a:xfrm>
            <a:off x="7672734" y="25232232"/>
            <a:ext cx="13435055" cy="5540809"/>
            <a:chOff x="7602255" y="24247705"/>
            <a:chExt cx="13435055" cy="5540809"/>
          </a:xfrm>
        </p:grpSpPr>
        <p:sp>
          <p:nvSpPr>
            <p:cNvPr id="53" name="직사각형 3">
              <a:extLst>
                <a:ext uri="{FF2B5EF4-FFF2-40B4-BE49-F238E27FC236}">
                  <a16:creationId xmlns:a16="http://schemas.microsoft.com/office/drawing/2014/main" id="{A443F4CC-38B7-1747-9007-F228167B50C2}"/>
                </a:ext>
              </a:extLst>
            </p:cNvPr>
            <p:cNvSpPr/>
            <p:nvPr/>
          </p:nvSpPr>
          <p:spPr bwMode="auto">
            <a:xfrm>
              <a:off x="7602255" y="24630768"/>
              <a:ext cx="13435055" cy="515774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6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4" name="모서리가 둥근 직사각형 65">
              <a:extLst>
                <a:ext uri="{FF2B5EF4-FFF2-40B4-BE49-F238E27FC236}">
                  <a16:creationId xmlns:a16="http://schemas.microsoft.com/office/drawing/2014/main" id="{93C36148-0D9D-D848-9CCE-65D7C5141580}"/>
                </a:ext>
              </a:extLst>
            </p:cNvPr>
            <p:cNvSpPr/>
            <p:nvPr/>
          </p:nvSpPr>
          <p:spPr bwMode="auto">
            <a:xfrm>
              <a:off x="7812418" y="24247705"/>
              <a:ext cx="13070052" cy="699257"/>
            </a:xfrm>
            <a:prstGeom prst="roundRect">
              <a:avLst/>
            </a:prstGeom>
            <a:solidFill>
              <a:srgbClr val="6C6254"/>
            </a:solidFill>
            <a:ln w="9525" cap="flat" cmpd="sng" algn="ctr">
              <a:solidFill>
                <a:srgbClr val="6C625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lvl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CA" altLang="ko-KR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REFERENCES</a:t>
              </a:r>
              <a:endParaRPr kumimoji="1" lang="ko-KR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1CAA330E-C31B-D94D-9D99-770F5BB214BF}"/>
              </a:ext>
            </a:extLst>
          </p:cNvPr>
          <p:cNvSpPr txBox="1"/>
          <p:nvPr/>
        </p:nvSpPr>
        <p:spPr>
          <a:xfrm>
            <a:off x="7232457" y="31572375"/>
            <a:ext cx="7067962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6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2021</a:t>
            </a:r>
            <a:r>
              <a:rPr kumimoji="1" lang="ko-KR" altLang="en-US" sz="36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한국안광학회 동계학술대회</a:t>
            </a:r>
          </a:p>
        </p:txBody>
      </p:sp>
      <p:sp>
        <p:nvSpPr>
          <p:cNvPr id="57" name="AutoShape 6">
            <a:extLst>
              <a:ext uri="{FF2B5EF4-FFF2-40B4-BE49-F238E27FC236}">
                <a16:creationId xmlns:a16="http://schemas.microsoft.com/office/drawing/2014/main" id="{F64B7B85-09AA-EE4A-AB52-1822CD1EB2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0B1D09"/>
          </a:solidFill>
          <a:ln w="50800">
            <a:solidFill>
              <a:srgbClr val="0B1D09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전공계열에 따른 </a:t>
            </a:r>
            <a:r>
              <a:rPr kumimoji="1" lang="en-US" altLang="ko-KR" sz="6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20</a:t>
            </a:r>
            <a:r>
              <a:rPr kumimoji="1" lang="ko-KR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대의 안경 디자인 및 </a:t>
            </a:r>
            <a:endParaRPr kumimoji="1" lang="en-US" altLang="ko-KR" sz="6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브랜드 선호도 조사</a:t>
            </a:r>
            <a:endParaRPr kumimoji="1" lang="en-US" altLang="ko-KR" sz="6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002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4400" b="1" u="sng" spc="20" dirty="0" err="1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charset="0"/>
              </a:rPr>
              <a:t>석경민</a:t>
            </a:r>
            <a:r>
              <a:rPr lang="ko-KR" altLang="en-US" sz="4400" b="1" spc="10" dirty="0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charset="0"/>
              </a:rPr>
              <a:t> ∙ </a:t>
            </a:r>
            <a:r>
              <a:rPr lang="ko-KR" altLang="en-US" sz="4400" b="1" spc="10" dirty="0" err="1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charset="0"/>
              </a:rPr>
              <a:t>장주혜</a:t>
            </a:r>
            <a:r>
              <a:rPr lang="ko-KR" altLang="en-US" sz="4400" b="1" spc="10" dirty="0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charset="0"/>
              </a:rPr>
              <a:t> ∙</a:t>
            </a:r>
            <a:r>
              <a:rPr lang="ko-KR" altLang="en-US" sz="4400" b="1" dirty="0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charset="0"/>
              </a:rPr>
              <a:t> 안수열</a:t>
            </a:r>
            <a:r>
              <a:rPr lang="ko-KR" altLang="en-US" sz="4400" b="1" spc="-150" dirty="0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charset="0"/>
              </a:rPr>
              <a:t> </a:t>
            </a:r>
            <a:r>
              <a:rPr lang="ko-KR" altLang="en-US" sz="4400" b="1" spc="10" dirty="0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charset="0"/>
              </a:rPr>
              <a:t>∙</a:t>
            </a:r>
            <a:r>
              <a:rPr lang="ko-KR" altLang="en-US" sz="4400" b="1" dirty="0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charset="0"/>
              </a:rPr>
              <a:t> </a:t>
            </a:r>
            <a:r>
              <a:rPr lang="ko-KR" altLang="en-US" sz="4400" b="1" spc="20" dirty="0" err="1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charset="0"/>
              </a:rPr>
              <a:t>염서영</a:t>
            </a:r>
            <a:r>
              <a:rPr lang="ko-KR" altLang="en-US" sz="4400" b="1" spc="20" dirty="0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charset="0"/>
              </a:rPr>
              <a:t> </a:t>
            </a:r>
            <a:r>
              <a:rPr lang="ko-KR" altLang="en-US" sz="4400" b="1" spc="10" dirty="0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charset="0"/>
              </a:rPr>
              <a:t>∙</a:t>
            </a:r>
            <a:r>
              <a:rPr lang="ko-KR" altLang="en-US" sz="4400" b="1" dirty="0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charset="0"/>
              </a:rPr>
              <a:t> 김현진 </a:t>
            </a:r>
            <a:r>
              <a:rPr lang="ko-KR" altLang="en-US" sz="4400" b="1" spc="10" dirty="0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charset="0"/>
              </a:rPr>
              <a:t>∙</a:t>
            </a:r>
            <a:r>
              <a:rPr lang="ko-KR" altLang="en-US" sz="4400" b="1" dirty="0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charset="0"/>
              </a:rPr>
              <a:t> 박경희</a:t>
            </a:r>
            <a:r>
              <a:rPr kumimoji="1" lang="ko-KR" altLang="en-US" sz="4000" b="1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*</a:t>
            </a:r>
            <a:r>
              <a:rPr kumimoji="1" lang="ko-KR" altLang="en-US" sz="4004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kumimoji="1" lang="en-US" altLang="ko-KR" sz="4004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002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ctr" defTabSz="3084552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국제대학교  안경광학과</a:t>
            </a:r>
          </a:p>
        </p:txBody>
      </p:sp>
      <p:sp>
        <p:nvSpPr>
          <p:cNvPr id="58" name="Rectangle 333">
            <a:extLst>
              <a:ext uri="{FF2B5EF4-FFF2-40B4-BE49-F238E27FC236}">
                <a16:creationId xmlns:a16="http://schemas.microsoft.com/office/drawing/2014/main" id="{FEDB76B5-D38A-2B4C-80FF-6424D3902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9" name="Rectangle 1">
            <a:extLst>
              <a:ext uri="{FF2B5EF4-FFF2-40B4-BE49-F238E27FC236}">
                <a16:creationId xmlns:a16="http://schemas.microsoft.com/office/drawing/2014/main" id="{FA50FF6C-1554-0B48-8304-08143EDD1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0" name="Rectangle 3">
            <a:extLst>
              <a:ext uri="{FF2B5EF4-FFF2-40B4-BE49-F238E27FC236}">
                <a16:creationId xmlns:a16="http://schemas.microsoft.com/office/drawing/2014/main" id="{B75CF53E-59B5-A048-A315-98E286665A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1" name="Rectangle 5">
            <a:extLst>
              <a:ext uri="{FF2B5EF4-FFF2-40B4-BE49-F238E27FC236}">
                <a16:creationId xmlns:a16="http://schemas.microsoft.com/office/drawing/2014/main" id="{FB778A09-98D3-0F42-A264-CE188F9C6B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62" name="Picture 3">
            <a:extLst>
              <a:ext uri="{FF2B5EF4-FFF2-40B4-BE49-F238E27FC236}">
                <a16:creationId xmlns:a16="http://schemas.microsoft.com/office/drawing/2014/main" id="{CCD8661F-EEB6-EA46-B6EA-80E690982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259" y="992699"/>
            <a:ext cx="3038128" cy="307118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FDCB66B-79ED-1A45-BDEC-D9807449B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C6D48EF4-4B76-E646-A92E-18733F60CCB4}"/>
              </a:ext>
            </a:extLst>
          </p:cNvPr>
          <p:cNvSpPr txBox="1"/>
          <p:nvPr/>
        </p:nvSpPr>
        <p:spPr>
          <a:xfrm>
            <a:off x="7812741" y="26104151"/>
            <a:ext cx="13135646" cy="4680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8607" indent="-308607" algn="just" latinLnBrk="0">
              <a:lnSpc>
                <a:spcPct val="11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[1] Lee YI, Park SH, Jeon IC. 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The wearing rate of vision correction spectacles in Korea(2013~2019). Korean J Vis Sci. 2020;22(3):259~276.</a:t>
            </a:r>
          </a:p>
          <a:p>
            <a:pPr marL="308607" indent="-308607" algn="just" latinLnBrk="0">
              <a:lnSpc>
                <a:spcPct val="110000"/>
              </a:lnSpc>
              <a:spcBef>
                <a:spcPts val="357"/>
              </a:spcBef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[2] Cho HG, Moon BY, Kwak HW, et al. Survey of the brand and design recognition between domestic goods and foreign ones in the eye glasses industry. J Korean Ophthalmic </a:t>
            </a:r>
            <a:r>
              <a:rPr lang="en-US" altLang="ko-KR" sz="24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Opt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 Soc. 2006;11(3):207-215. </a:t>
            </a:r>
          </a:p>
          <a:p>
            <a:pPr marL="308607" indent="-308607" algn="just" latinLnBrk="0">
              <a:lnSpc>
                <a:spcPct val="110000"/>
              </a:lnSpc>
              <a:spcBef>
                <a:spcPts val="357"/>
              </a:spcBef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[3] Lee CY. A comparative analysis of the influence of multiple intelligence tendency on major satisfaction and fitness between college students in design and engineering majors. Journal of Basic Design &amp; Art. 2020;21(1):459-469.</a:t>
            </a:r>
          </a:p>
          <a:p>
            <a:pPr marL="308607" indent="-308607" algn="just" latinLnBrk="0">
              <a:lnSpc>
                <a:spcPct val="110000"/>
              </a:lnSpc>
              <a:spcBef>
                <a:spcPts val="357"/>
              </a:spcBef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charset="0"/>
              </a:rPr>
              <a:t>[4] Choi EH, Lee JH. 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Case study of creativity education through engineering humanities department students cooperative learning</a:t>
            </a:r>
            <a:r>
              <a:rPr lang="en-US" altLang="ko-KR" sz="2400" spc="-29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. 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 Journal of Brand Design Association of Korea. 2016;14(2):123-132.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/>
            </a:endParaRPr>
          </a:p>
        </p:txBody>
      </p:sp>
      <p:pic>
        <p:nvPicPr>
          <p:cNvPr id="32" name="object 56">
            <a:extLst>
              <a:ext uri="{FF2B5EF4-FFF2-40B4-BE49-F238E27FC236}">
                <a16:creationId xmlns:a16="http://schemas.microsoft.com/office/drawing/2014/main" id="{0DD0B17B-D510-4610-94D1-2DFEEE277D17}"/>
              </a:ext>
            </a:extLst>
          </p:cNvPr>
          <p:cNvPicPr/>
          <p:nvPr/>
        </p:nvPicPr>
        <p:blipFill rotWithShape="1">
          <a:blip r:embed="rId5" cstate="print"/>
          <a:srcRect l="4390" t="6041" r="2208" b="2973"/>
          <a:stretch/>
        </p:blipFill>
        <p:spPr>
          <a:xfrm>
            <a:off x="17893730" y="959287"/>
            <a:ext cx="3071185" cy="3101897"/>
          </a:xfrm>
          <a:prstGeom prst="ellipse">
            <a:avLst/>
          </a:prstGeom>
        </p:spPr>
      </p:pic>
      <p:graphicFrame>
        <p:nvGraphicFramePr>
          <p:cNvPr id="39" name="표 3">
            <a:extLst>
              <a:ext uri="{FF2B5EF4-FFF2-40B4-BE49-F238E27FC236}">
                <a16:creationId xmlns:a16="http://schemas.microsoft.com/office/drawing/2014/main" id="{2AD53B6A-6F16-475C-BDFB-943373DE16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309075"/>
              </p:ext>
            </p:extLst>
          </p:nvPr>
        </p:nvGraphicFramePr>
        <p:xfrm>
          <a:off x="631682" y="16052229"/>
          <a:ext cx="7111208" cy="3073096"/>
        </p:xfrm>
        <a:graphic>
          <a:graphicData uri="http://schemas.openxmlformats.org/drawingml/2006/table">
            <a:tbl>
              <a:tblPr firstRow="1" bandRow="1"/>
              <a:tblGrid>
                <a:gridCol w="10587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97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74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97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155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6827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 hangingPunct="1"/>
                      <a:r>
                        <a:rPr sz="2400" b="1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계</a:t>
                      </a:r>
                      <a:r>
                        <a:rPr lang="ko-KR" sz="2400" b="1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열</a:t>
                      </a:r>
                      <a:endParaRPr lang="ko-KR" altLang="en-US" sz="2400" b="1" kern="1200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80000" marR="180000" marT="72000" marB="72000" anchor="ctr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6D9C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 hangingPunct="1"/>
                      <a:r>
                        <a:rPr sz="2400" b="1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보</a:t>
                      </a:r>
                      <a:r>
                        <a:rPr lang="ko-KR" altLang="en-US" sz="2400" b="1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건</a:t>
                      </a:r>
                      <a:endParaRPr lang="ko-KR" altLang="en-US" sz="2400" b="1" i="0" kern="1200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80000" marR="180000" marT="72000" marB="72000" anchor="ctr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6D9C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 hangingPunct="1"/>
                      <a:r>
                        <a:rPr lang="ko-KR" sz="2400" b="1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예체능</a:t>
                      </a:r>
                      <a:endParaRPr lang="ko-KR" altLang="en-US" sz="2400" b="1" i="0" kern="1200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80000" marR="180000" marT="72000" marB="72000" anchor="ctr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6D9C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 hangingPunct="1"/>
                      <a:r>
                        <a:rPr sz="2400" b="1" kern="1200" dirty="0" err="1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공학</a:t>
                      </a:r>
                      <a:endParaRPr lang="ko-KR" altLang="en-US" sz="2400" b="1" i="0" kern="1200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80000" marR="180000" marT="72000" marB="72000" anchor="ctr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6D9C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 hangingPunct="1"/>
                      <a:r>
                        <a:rPr sz="2400" b="1" kern="1200" dirty="0" err="1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인문사회</a:t>
                      </a:r>
                      <a:endParaRPr lang="ko-KR" altLang="en-US" sz="2400" b="1" i="0" kern="1200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80000" marR="180000" marT="72000" marB="72000" anchor="ctr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6D9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827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 hangingPunct="1"/>
                      <a:r>
                        <a:rPr lang="ko-KR" sz="2400" b="0" kern="120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남성</a:t>
                      </a:r>
                      <a:endParaRPr lang="ko-KR" altLang="en-US" sz="2400" b="0" i="0" kern="120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80000" marR="180000" marT="72000" marB="72000" anchor="ctr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 hangingPunct="1"/>
                      <a:r>
                        <a:rPr lang="ko-KR" sz="2400" b="0" kern="120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17명</a:t>
                      </a:r>
                      <a:endParaRPr lang="ko-KR" altLang="en-US" sz="2400" b="0" i="0" kern="120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80000" marR="180000" marT="72000" marB="72000" anchor="ctr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 hangingPunct="1"/>
                      <a:r>
                        <a:rPr lang="ko-KR" sz="2400" b="0" kern="120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9명</a:t>
                      </a:r>
                      <a:endParaRPr lang="ko-KR" altLang="en-US" sz="2400" b="0" i="0" kern="120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80000" marR="180000" marT="72000" marB="72000" anchor="ctr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 hangingPunct="1"/>
                      <a:r>
                        <a:rPr lang="ko-KR" sz="2400" b="0" kern="120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14명</a:t>
                      </a:r>
                      <a:endParaRPr lang="ko-KR" altLang="en-US" sz="2400" b="0" i="0" kern="120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80000" marR="180000" marT="72000" marB="72000" anchor="ctr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 hangingPunct="1"/>
                      <a:r>
                        <a:rPr lang="ko-KR" sz="2400" b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22명</a:t>
                      </a:r>
                      <a:endParaRPr lang="ko-KR" altLang="en-US" sz="2400" b="0" i="0" kern="1200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80000" marR="180000" marT="72000" marB="72000" anchor="ctr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827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 hangingPunct="1"/>
                      <a:r>
                        <a:rPr lang="ko-KR" sz="2400" b="0" kern="120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여성</a:t>
                      </a:r>
                      <a:endParaRPr lang="ko-KR" altLang="en-US" sz="2400" b="0" i="0" kern="120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80000" marR="180000" marT="72000" marB="72000" anchor="ctr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 hangingPunct="1"/>
                      <a:r>
                        <a:rPr lang="ko-KR" sz="2400" b="0" kern="120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21명</a:t>
                      </a:r>
                      <a:endParaRPr lang="ko-KR" altLang="en-US" sz="2400" b="0" i="0" kern="120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80000" marR="180000" marT="72000" marB="72000" anchor="ctr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 hangingPunct="1"/>
                      <a:r>
                        <a:rPr lang="ko-KR" sz="2400" b="0" kern="120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31명</a:t>
                      </a:r>
                      <a:endParaRPr lang="ko-KR" altLang="en-US" sz="2400" b="0" i="0" kern="120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80000" marR="180000" marT="72000" marB="72000" anchor="ctr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 hangingPunct="1"/>
                      <a:r>
                        <a:rPr lang="ko-KR" sz="2400" b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8명</a:t>
                      </a:r>
                      <a:endParaRPr lang="ko-KR" altLang="en-US" sz="2400" b="0" i="0" kern="1200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80000" marR="180000" marT="72000" marB="72000" anchor="ctr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 hangingPunct="1"/>
                      <a:r>
                        <a:rPr lang="ko-KR" sz="2400" b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37명</a:t>
                      </a:r>
                      <a:endParaRPr lang="ko-KR" altLang="en-US" sz="2400" b="0" i="0" kern="1200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80000" marR="180000" marT="72000" marB="72000" anchor="ctr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827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 hangingPunct="1"/>
                      <a:r>
                        <a:rPr lang="ko-KR" sz="2400" b="0" kern="120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합계</a:t>
                      </a:r>
                      <a:endParaRPr lang="ko-KR" altLang="en-US" sz="2400" b="0" i="0" kern="120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80000" marR="180000" marT="72000" marB="72000" anchor="ctr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 hangingPunct="1"/>
                      <a:r>
                        <a:rPr lang="ko-KR" sz="2400" b="0" kern="120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38명</a:t>
                      </a:r>
                      <a:endParaRPr lang="ko-KR" altLang="en-US" sz="2400" b="0" i="0" kern="120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80000" marR="180000" marT="72000" marB="72000" anchor="ctr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 hangingPunct="1"/>
                      <a:r>
                        <a:rPr lang="ko-KR" sz="2400" b="0" kern="120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40명</a:t>
                      </a:r>
                      <a:endParaRPr lang="ko-KR" altLang="en-US" sz="2400" b="0" i="0" kern="120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80000" marR="180000" marT="72000" marB="72000" anchor="ctr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 hangingPunct="1"/>
                      <a:r>
                        <a:rPr lang="ko-KR" sz="2400" b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22명</a:t>
                      </a:r>
                      <a:endParaRPr lang="ko-KR" altLang="en-US" sz="2400" b="0" i="0" kern="1200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80000" marR="180000" marT="72000" marB="72000" anchor="ctr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 hangingPunct="1"/>
                      <a:r>
                        <a:rPr lang="ko-KR" sz="2400" b="0" kern="1200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59명</a:t>
                      </a:r>
                      <a:endParaRPr lang="ko-KR" altLang="en-US" sz="2400" b="0" i="0" kern="1200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80000" marR="180000" marT="72000" marB="72000" anchor="ctr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5" name="차트 64">
            <a:extLst>
              <a:ext uri="{FF2B5EF4-FFF2-40B4-BE49-F238E27FC236}">
                <a16:creationId xmlns:a16="http://schemas.microsoft.com/office/drawing/2014/main" id="{2EDE9C8C-04C6-47F6-8EA5-B968E7B604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05535465"/>
              </p:ext>
            </p:extLst>
          </p:nvPr>
        </p:nvGraphicFramePr>
        <p:xfrm>
          <a:off x="8216738" y="6331596"/>
          <a:ext cx="6300000" cy="45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66" name="차트 65">
            <a:extLst>
              <a:ext uri="{FF2B5EF4-FFF2-40B4-BE49-F238E27FC236}">
                <a16:creationId xmlns:a16="http://schemas.microsoft.com/office/drawing/2014/main" id="{0403EF46-9BA7-4026-984B-9B0F460507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0604522"/>
              </p:ext>
            </p:extLst>
          </p:nvPr>
        </p:nvGraphicFramePr>
        <p:xfrm>
          <a:off x="14655143" y="6331596"/>
          <a:ext cx="6300000" cy="45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67" name="차트 66">
            <a:extLst>
              <a:ext uri="{FF2B5EF4-FFF2-40B4-BE49-F238E27FC236}">
                <a16:creationId xmlns:a16="http://schemas.microsoft.com/office/drawing/2014/main" id="{B8E256EF-6B5A-48BB-BF9E-10729BD22A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5421123"/>
              </p:ext>
            </p:extLst>
          </p:nvPr>
        </p:nvGraphicFramePr>
        <p:xfrm>
          <a:off x="8216626" y="15625961"/>
          <a:ext cx="6300000" cy="45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68" name="차트 67">
            <a:extLst>
              <a:ext uri="{FF2B5EF4-FFF2-40B4-BE49-F238E27FC236}">
                <a16:creationId xmlns:a16="http://schemas.microsoft.com/office/drawing/2014/main" id="{793071C8-711B-4822-BFFA-BE6809FDE46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3181675"/>
              </p:ext>
            </p:extLst>
          </p:nvPr>
        </p:nvGraphicFramePr>
        <p:xfrm>
          <a:off x="14655143" y="15625961"/>
          <a:ext cx="6300000" cy="45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70" name="직사각형 69">
            <a:extLst>
              <a:ext uri="{FF2B5EF4-FFF2-40B4-BE49-F238E27FC236}">
                <a16:creationId xmlns:a16="http://schemas.microsoft.com/office/drawing/2014/main" id="{77BA490D-D282-4575-8A29-228151548BAF}"/>
              </a:ext>
            </a:extLst>
          </p:cNvPr>
          <p:cNvSpPr/>
          <p:nvPr/>
        </p:nvSpPr>
        <p:spPr bwMode="auto">
          <a:xfrm>
            <a:off x="8216626" y="11105146"/>
            <a:ext cx="6300000" cy="3906651"/>
          </a:xfrm>
          <a:prstGeom prst="rect">
            <a:avLst/>
          </a:prstGeom>
          <a:solidFill>
            <a:srgbClr val="C4DDD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2705567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  디자인 선호도는 모든 계열에서 라운드형이 가장 높게 나타났으며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, 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그 다음으로는 보건계열의 경우 스퀘어형 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13%, 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예체능계열에서는 </a:t>
            </a:r>
            <a:r>
              <a:rPr kumimoji="0" lang="ko-KR" altLang="en-US" sz="2500" dirty="0" err="1">
                <a:solidFill>
                  <a:prstClr val="black"/>
                </a:solidFill>
                <a:latin typeface="맑은 고딕" charset="0"/>
                <a:ea typeface="맑은 고딕" charset="0"/>
              </a:rPr>
              <a:t>하금테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 및 유니크형 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10%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로 나타났다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. 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공학계열의 경우 </a:t>
            </a:r>
            <a:r>
              <a:rPr kumimoji="0" lang="ko-KR" altLang="en-US" sz="2500" dirty="0" err="1">
                <a:solidFill>
                  <a:prstClr val="black"/>
                </a:solidFill>
                <a:latin typeface="맑은 고딕" charset="0"/>
                <a:ea typeface="맑은 고딕" charset="0"/>
              </a:rPr>
              <a:t>하금테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 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23%, 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인문사회계열 은 </a:t>
            </a:r>
            <a:r>
              <a:rPr kumimoji="0" lang="ko-KR" altLang="en-US" sz="2500" dirty="0" err="1">
                <a:solidFill>
                  <a:prstClr val="black"/>
                </a:solidFill>
                <a:latin typeface="맑은 고딕" charset="0"/>
                <a:ea typeface="맑은 고딕" charset="0"/>
              </a:rPr>
              <a:t>하금테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 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8%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로 나타나 보건계열을 제외한 나머지 계열은 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2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순위로 </a:t>
            </a:r>
            <a:r>
              <a:rPr kumimoji="0" lang="ko-KR" altLang="en-US" sz="2500" dirty="0" err="1">
                <a:solidFill>
                  <a:prstClr val="black"/>
                </a:solidFill>
                <a:latin typeface="맑은 고딕" charset="0"/>
                <a:ea typeface="맑은 고딕" charset="0"/>
              </a:rPr>
              <a:t>하금테형을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 많이 선호하는 것으로 나타났다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.</a:t>
            </a:r>
            <a:endParaRPr kumimoji="0" lang="en-US" altLang="ko-KR" sz="2500" i="0" u="none" strike="noStrike" kern="1200" cap="none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charset="0"/>
              <a:ea typeface="맑은 고딕" charset="0"/>
              <a:cs typeface="+mn-cs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407FCF85-72C9-437E-A4ED-3A65211BAF6A}"/>
              </a:ext>
            </a:extLst>
          </p:cNvPr>
          <p:cNvSpPr/>
          <p:nvPr/>
        </p:nvSpPr>
        <p:spPr bwMode="auto">
          <a:xfrm>
            <a:off x="14665733" y="11095095"/>
            <a:ext cx="6300000" cy="3906000"/>
          </a:xfrm>
          <a:prstGeom prst="rect">
            <a:avLst/>
          </a:prstGeom>
          <a:solidFill>
            <a:srgbClr val="C4DDD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defTabSz="2705567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  색상 선호도는 모든 계열에서 블랙이 가장 높게 나타났으며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, 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그 다음으로는 실버 색상의 선호도가 인문사회계열 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19%, 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보건계열 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18%, 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공학계열 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9%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로 나타났으며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,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 예체능계열의 경우 골드와 </a:t>
            </a:r>
            <a:r>
              <a:rPr kumimoji="0" lang="ko-KR" altLang="en-US" sz="2500" dirty="0" err="1">
                <a:solidFill>
                  <a:prstClr val="black"/>
                </a:solidFill>
                <a:latin typeface="맑은 고딕" charset="0"/>
                <a:ea typeface="맑은 고딕" charset="0"/>
              </a:rPr>
              <a:t>실버색상의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 선호도가 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15%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로 나타났다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. </a:t>
            </a: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8B2FC36B-FCA6-4042-A827-17513CF8E325}"/>
              </a:ext>
            </a:extLst>
          </p:cNvPr>
          <p:cNvSpPr/>
          <p:nvPr/>
        </p:nvSpPr>
        <p:spPr bwMode="auto">
          <a:xfrm>
            <a:off x="8226316" y="20419492"/>
            <a:ext cx="6300000" cy="3906651"/>
          </a:xfrm>
          <a:prstGeom prst="rect">
            <a:avLst/>
          </a:prstGeom>
          <a:solidFill>
            <a:srgbClr val="C4DDD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2705567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  안경테 재질은 모든 계열에서 </a:t>
            </a:r>
            <a:r>
              <a:rPr kumimoji="0" lang="ko-KR" altLang="en-US" sz="2500" dirty="0" err="1">
                <a:solidFill>
                  <a:prstClr val="black"/>
                </a:solidFill>
                <a:latin typeface="맑은 고딕" charset="0"/>
                <a:ea typeface="맑은 고딕" charset="0"/>
              </a:rPr>
              <a:t>금속테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(</a:t>
            </a:r>
            <a:r>
              <a:rPr kumimoji="0" lang="ko-KR" altLang="en-US" sz="2500" dirty="0" err="1">
                <a:solidFill>
                  <a:prstClr val="black"/>
                </a:solidFill>
                <a:latin typeface="맑은 고딕" charset="0"/>
                <a:ea typeface="맑은 고딕" charset="0"/>
              </a:rPr>
              <a:t>메탈테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)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를 가장 선호하는 것으로 나타났으며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, 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선호도 비율은 보건계열 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71%,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 인문사회계열 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63%, 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예체능계열 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50%, 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공학계열 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50% 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로 나타났다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. 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선호도 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2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순위는 모든 계열에서 플라스틱테로 나타났고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, 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예체능계열 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30%, 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인문사회계열 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27%, 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공학계열 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23%, 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보건계열 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18%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의 비율로 나타났다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.</a:t>
            </a:r>
            <a:endParaRPr kumimoji="0" lang="en-US" altLang="ko-KR" sz="2500" i="0" u="none" strike="noStrike" kern="1200" cap="none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charset="0"/>
              <a:ea typeface="맑은 고딕" charset="0"/>
              <a:cs typeface="+mn-cs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AC232380-D87C-48E1-BDAF-863A622FEA9D}"/>
              </a:ext>
            </a:extLst>
          </p:cNvPr>
          <p:cNvSpPr/>
          <p:nvPr/>
        </p:nvSpPr>
        <p:spPr bwMode="auto">
          <a:xfrm>
            <a:off x="14662021" y="20420952"/>
            <a:ext cx="6300000" cy="3906000"/>
          </a:xfrm>
          <a:prstGeom prst="rect">
            <a:avLst/>
          </a:prstGeom>
          <a:solidFill>
            <a:srgbClr val="C4DDD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2705567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  브랜드 선호도는 모든 계열에서 안경전문브랜드를 가장 선호하는 것으로 나타났으며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, 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선호도 비율은 인문사회계열 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61%, 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공학계열 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59%, 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예체능계열 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58%, 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보건계열 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50%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로 나타났다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. 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선호도 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2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순위는 모든 계열에서 </a:t>
            </a:r>
            <a:r>
              <a:rPr kumimoji="0" lang="ko-KR" altLang="en-US" sz="2500" dirty="0" err="1">
                <a:solidFill>
                  <a:prstClr val="black"/>
                </a:solidFill>
                <a:latin typeface="맑은 고딕" charset="0"/>
                <a:ea typeface="맑은 고딕" charset="0"/>
              </a:rPr>
              <a:t>보세제품으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 나타났고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, 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예체능계열 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33%, 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보건계열 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32%, 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인문사회계열 및 공학계열은 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27%</a:t>
            </a:r>
            <a:r>
              <a:rPr kumimoji="0" lang="ko-KR" altLang="en-US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의 비율로 나타났다</a:t>
            </a:r>
            <a:r>
              <a:rPr kumimoji="0" lang="en-US" altLang="ko-KR" sz="2500" dirty="0">
                <a:solidFill>
                  <a:prstClr val="black"/>
                </a:solidFill>
                <a:latin typeface="맑은 고딕" charset="0"/>
                <a:ea typeface="맑은 고딕" charset="0"/>
              </a:rPr>
              <a:t>.</a:t>
            </a:r>
            <a:endParaRPr kumimoji="0" lang="en-US" altLang="ko-KR" sz="2500" i="0" u="none" strike="noStrike" kern="1200" cap="none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charset="0"/>
              <a:ea typeface="맑은 고딕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1274328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2675</TotalTime>
  <Words>651</Words>
  <Application>Microsoft Office PowerPoint</Application>
  <PresentationFormat>사용자 지정</PresentationFormat>
  <Paragraphs>63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맑은 고딕 </vt:lpstr>
      <vt:lpstr>맑은 고딕</vt:lpstr>
      <vt:lpstr>맑은 고딕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김현진</cp:lastModifiedBy>
  <cp:revision>258</cp:revision>
  <dcterms:created xsi:type="dcterms:W3CDTF">2007-11-27T23:16:29Z</dcterms:created>
  <dcterms:modified xsi:type="dcterms:W3CDTF">2021-12-01T06:19:49Z</dcterms:modified>
</cp:coreProperties>
</file>