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50" d="100"/>
          <a:sy n="50" d="100"/>
        </p:scale>
        <p:origin x="662" y="-8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45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스마트폰 애플리케이션을 이용한 </a:t>
            </a:r>
            <a:endParaRPr kumimoji="1" lang="en-US" altLang="ko-KR" sz="6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lvl="0" algn="ctr" defTabSz="3089186">
              <a:defRPr/>
            </a:pP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안구운동 </a:t>
            </a:r>
            <a:r>
              <a:rPr lang="ko-KR" altLang="en-US" sz="6000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전∙후</a:t>
            </a:r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kumimoji="1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눈물막</a:t>
            </a: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파괴시간</a:t>
            </a: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비교</a:t>
            </a:r>
            <a:endParaRPr kumimoji="1" lang="en-US" altLang="ko-KR" sz="6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장예진 ∙ 이나경 ∙ </a:t>
            </a:r>
            <a:r>
              <a:rPr kumimoji="1" lang="ko-KR" altLang="en-US" sz="35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하정미</a:t>
            </a:r>
            <a:r>
              <a:rPr kumimoji="1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∙ 박지영 ∙ 박경현 ∙ </a:t>
            </a:r>
            <a:r>
              <a:rPr kumimoji="1" lang="ko-KR" altLang="en-US" sz="35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조현지</a:t>
            </a:r>
            <a:r>
              <a:rPr kumimoji="1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∙ 박상일 ∙ 강현구</a:t>
            </a:r>
            <a:endParaRPr kumimoji="1" lang="en-US" altLang="ko-KR" sz="3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4552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가톨릭관동대학교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633549" y="4847680"/>
            <a:ext cx="13532353" cy="13007225"/>
            <a:chOff x="7572016" y="5017903"/>
            <a:chExt cx="13553236" cy="6087575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173947"/>
              <a:ext cx="13553236" cy="5931531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 dirty="0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17903"/>
              <a:ext cx="13082858" cy="428723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5482420"/>
              <a:ext cx="13082858" cy="3974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28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안질환이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없는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20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대 성인 남녀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8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명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,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총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16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안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남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: 4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명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,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여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: 4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명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,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평균연령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: 24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 1.46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세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)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을 대상으로 하였다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. </a:t>
              </a:r>
            </a:p>
            <a:p>
              <a:pPr marL="0" marR="0" lvl="0" indent="0" algn="l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28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파괴시간은의 측정은 눈에 자극을 적게 주어 상대적으로 더 정확한 측정이 가능한 비침습적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파괴시간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(Noninvasive tear film break-up time, NIBUT)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검사법을 사용하였으며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,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 CORNEA550 (</a:t>
              </a:r>
              <a:r>
                <a:rPr kumimoji="1" lang="en-US" altLang="ko-KR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Essilor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 </a:t>
              </a:r>
              <a:r>
                <a:rPr lang="en-US" altLang="ko-KR" sz="280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Symbol" panose="05050102010706020507" pitchFamily="18" charset="2"/>
                </a:rPr>
                <a:t>i</a:t>
              </a:r>
              <a:r>
                <a:rPr kumimoji="1" lang="en-US" altLang="ko-KR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nternatonal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, ITALY)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을 이용하여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애플리케이션을 사용하기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전∙후로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최초 및 평균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 파괴시간을 측정하였다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.</a:t>
              </a:r>
            </a:p>
            <a:p>
              <a:pPr marL="0" marR="0" lvl="0" indent="0" algn="l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8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Symbol" panose="05050102010706020507" pitchFamily="18" charset="2"/>
                </a:rPr>
                <a:t> 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사용한 안구운동훈련 애플리케이션은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‘Eye Exercises-Eye Care </a:t>
              </a:r>
              <a:r>
                <a:rPr kumimoji="1" lang="en-US" altLang="ko-KR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Plus’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로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건성안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 훈련에는 손바닥을 비벼 열을 내서 안구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온찜질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 </a:t>
              </a:r>
              <a:r>
                <a:rPr lang="en-US" altLang="ko-KR" sz="28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Symbol" panose="05050102010706020507" pitchFamily="18" charset="2"/>
                </a:rPr>
                <a:t>(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Palming), </a:t>
              </a:r>
              <a:r>
                <a:rPr lang="ko-KR" altLang="en-US" sz="280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Symbol" panose="05050102010706020507" pitchFamily="18" charset="2"/>
                </a:rPr>
                <a:t>따라보기</a:t>
              </a:r>
              <a:r>
                <a:rPr lang="ko-KR" altLang="en-US" sz="28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Symbol" panose="05050102010706020507" pitchFamily="18" charset="2"/>
                </a:rPr>
                <a:t> </a:t>
              </a:r>
              <a:r>
                <a:rPr lang="en-US" altLang="ko-KR" sz="28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Symbol" panose="05050102010706020507" pitchFamily="18" charset="2"/>
                </a:rPr>
                <a:t>(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Wave move),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눈 깜빡임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(Blinking), </a:t>
              </a:r>
              <a:r>
                <a:rPr lang="ko-KR" altLang="en-US" sz="28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Symbol" panose="05050102010706020507" pitchFamily="18" charset="2"/>
                </a:rPr>
                <a:t>눈 꽉 깜빡임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(Closing tight),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눈 감고 안구 돌리기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(Closes eye move) </a:t>
              </a:r>
              <a:r>
                <a:rPr lang="ko-KR" altLang="en-US" sz="28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sym typeface="Symbol" panose="05050102010706020507" pitchFamily="18" charset="2"/>
                </a:rPr>
                <a:t>가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 포함되었다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  <a:sym typeface="Symbol" panose="05050102010706020507" pitchFamily="18" charset="2"/>
                </a:rPr>
                <a:t>.</a:t>
              </a:r>
            </a:p>
            <a:p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6667637"/>
            <a:ext cx="10116825" cy="5736690"/>
            <a:chOff x="482172" y="24249101"/>
            <a:chExt cx="10132437" cy="886657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1276841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905476" y="25658140"/>
              <a:ext cx="9624066" cy="7457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796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최초 </a:t>
              </a:r>
              <a:r>
                <a:rPr kumimoji="1" lang="ko-KR" altLang="en-US" sz="2796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796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파괴시간에서는 큰 변화를 보이지 않았으나 평균 </a:t>
              </a:r>
              <a:r>
                <a:rPr kumimoji="1" lang="ko-KR" altLang="en-US" sz="2796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796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파괴시간은 증가하는 경향을 보였다</a:t>
              </a:r>
              <a:r>
                <a:rPr kumimoji="1" lang="en-US" altLang="ko-KR" sz="2796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. </a:t>
              </a:r>
              <a:r>
                <a:rPr kumimoji="1" lang="ko-KR" altLang="en-US" sz="2796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따라서 애플리케이션을 이용한 </a:t>
              </a:r>
              <a:r>
                <a:rPr kumimoji="1" lang="en-US" altLang="ko-KR" sz="2796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5</a:t>
              </a:r>
              <a:r>
                <a:rPr kumimoji="1" lang="ko-KR" altLang="en-US" sz="2796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분 이내의 안구운동으로도 일부 </a:t>
              </a:r>
              <a:r>
                <a:rPr kumimoji="1" lang="ko-KR" altLang="en-US" sz="2796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건성안</a:t>
              </a:r>
              <a:r>
                <a:rPr kumimoji="1" lang="ko-KR" altLang="en-US" sz="2796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예방 효과가 있음을 알 수 있었다</a:t>
              </a:r>
              <a:r>
                <a:rPr kumimoji="1" lang="en-US" altLang="ko-KR" sz="2796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. </a:t>
              </a:r>
            </a:p>
            <a:p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6667637"/>
            <a:ext cx="10117506" cy="5956685"/>
            <a:chOff x="10992132" y="24249101"/>
            <a:chExt cx="10133119" cy="920659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1276841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324258"/>
              <a:ext cx="9624066" cy="8131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[1] Lee YJ, Kim JM, Lee KJ, Analysis of accuracy of tear breakup time (TBUT) and non-invasive TBUT, Korean J Vis Sci. 2017;19(3):257-266</a:t>
              </a:r>
            </a:p>
            <a:p>
              <a:pPr marL="0" marR="0" lvl="0" indent="0" algn="l" defTabSz="914400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[2] Han SW, Won YJ, Lee HM 2019.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눈 깜빡임 수 검출을 이용한 안구 관리 프로그램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.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한국정보처리학회 학술대회논문집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, 26(1): 693-696</a:t>
              </a:r>
            </a:p>
            <a:p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32" name="Group 12">
            <a:extLst>
              <a:ext uri="{FF2B5EF4-FFF2-40B4-BE49-F238E27FC236}">
                <a16:creationId xmlns:a16="http://schemas.microsoft.com/office/drawing/2014/main" id="{C4DECAC5-4856-4855-8FF7-07067DCB11F3}"/>
              </a:ext>
            </a:extLst>
          </p:cNvPr>
          <p:cNvGrpSpPr/>
          <p:nvPr/>
        </p:nvGrpSpPr>
        <p:grpSpPr>
          <a:xfrm>
            <a:off x="481429" y="4847430"/>
            <a:ext cx="6863015" cy="12995202"/>
            <a:chOff x="482172" y="4960724"/>
            <a:chExt cx="6873606" cy="6093161"/>
          </a:xfrm>
        </p:grpSpPr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3375033B-A906-4347-AD0D-66543873F303}"/>
                </a:ext>
              </a:extLst>
            </p:cNvPr>
            <p:cNvSpPr/>
            <p:nvPr/>
          </p:nvSpPr>
          <p:spPr bwMode="auto">
            <a:xfrm>
              <a:off x="482172" y="5117173"/>
              <a:ext cx="6873606" cy="593671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34" name="모서리가 둥근 직사각형 4">
              <a:extLst>
                <a:ext uri="{FF2B5EF4-FFF2-40B4-BE49-F238E27FC236}">
                  <a16:creationId xmlns:a16="http://schemas.microsoft.com/office/drawing/2014/main" id="{3CD44BC5-FA84-4B04-AAF1-518FD2772257}"/>
                </a:ext>
              </a:extLst>
            </p:cNvPr>
            <p:cNvSpPr/>
            <p:nvPr/>
          </p:nvSpPr>
          <p:spPr bwMode="auto">
            <a:xfrm>
              <a:off x="623858" y="4960724"/>
              <a:ext cx="6590233" cy="428289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3AEEB99-20EC-42CC-90E7-188CC3AAE43A}"/>
                </a:ext>
              </a:extLst>
            </p:cNvPr>
            <p:cNvSpPr txBox="1"/>
            <p:nvPr/>
          </p:nvSpPr>
          <p:spPr>
            <a:xfrm>
              <a:off x="654942" y="5490302"/>
              <a:ext cx="6577515" cy="5296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 최근 남녀노소를 불문하고 스마트 폰을 포함한 다양한 디지털 기기에 노출되는 시간이 증가하면서 디지털 눈 피로가 발생하고 있으며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중∙장년층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뿐만 아니라 청소년 층에서도 안구건조증 발생률이 증가하고 있다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.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 이를 예방하기 위해서는 디지털 기기의 사용시간을 줄이고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눈을 자주 깜빡이고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,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주변 환경을 건조하지 않게 하는 것이 중요하나 실천하기는 어렵다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. 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이에 따라 본 연구에서는 애플리케이션을 이용한 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5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분 이내의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건성안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예방 안구운동이 </a:t>
              </a:r>
              <a:r>
                <a:rPr kumimoji="1" lang="ko-KR" alt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눈물막</a:t>
              </a: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 파괴시간에 영향을 미치는지 알아보고자 하였다</a:t>
              </a:r>
              <a:r>
                <a:rPr kumimoji="1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.</a:t>
              </a:r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36" name="Group 14">
            <a:extLst>
              <a:ext uri="{FF2B5EF4-FFF2-40B4-BE49-F238E27FC236}">
                <a16:creationId xmlns:a16="http://schemas.microsoft.com/office/drawing/2014/main" id="{7AC7BF76-9B50-41A2-AB4E-0A305024479A}"/>
              </a:ext>
            </a:extLst>
          </p:cNvPr>
          <p:cNvGrpSpPr/>
          <p:nvPr/>
        </p:nvGrpSpPr>
        <p:grpSpPr>
          <a:xfrm>
            <a:off x="507193" y="17986648"/>
            <a:ext cx="20588315" cy="8536817"/>
            <a:chOff x="507976" y="11821109"/>
            <a:chExt cx="20620087" cy="11936116"/>
          </a:xfrm>
        </p:grpSpPr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ABE7A6B9-D95A-4CAC-B144-8E824054F665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38" name="모서리가 둥근 직사각형 57">
              <a:extLst>
                <a:ext uri="{FF2B5EF4-FFF2-40B4-BE49-F238E27FC236}">
                  <a16:creationId xmlns:a16="http://schemas.microsoft.com/office/drawing/2014/main" id="{9C5ECB3A-7E26-4C22-A13C-47FE77852AAB}"/>
                </a:ext>
              </a:extLst>
            </p:cNvPr>
            <p:cNvSpPr/>
            <p:nvPr/>
          </p:nvSpPr>
          <p:spPr bwMode="auto">
            <a:xfrm>
              <a:off x="654943" y="11821109"/>
              <a:ext cx="20285158" cy="1209403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CA7904D-49D9-409B-B8A7-DD4DE9DD58BE}"/>
                </a:ext>
              </a:extLst>
            </p:cNvPr>
            <p:cNvSpPr txBox="1"/>
            <p:nvPr/>
          </p:nvSpPr>
          <p:spPr>
            <a:xfrm>
              <a:off x="654941" y="13445284"/>
              <a:ext cx="20254075" cy="2222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pic>
        <p:nvPicPr>
          <p:cNvPr id="40" name="Picture 2" descr="CORNEA550 Corneal Topographer - Essilor Instruments USA">
            <a:extLst>
              <a:ext uri="{FF2B5EF4-FFF2-40B4-BE49-F238E27FC236}">
                <a16:creationId xmlns:a16="http://schemas.microsoft.com/office/drawing/2014/main" id="{FB26FDF6-8E84-4BE3-90E8-B635EBCAF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072" y="12928259"/>
            <a:ext cx="3640414" cy="4425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그림 42" descr="텍스트이(가) 표시된 사진&#10;&#10;자동 생성된 설명">
            <a:extLst>
              <a:ext uri="{FF2B5EF4-FFF2-40B4-BE49-F238E27FC236}">
                <a16:creationId xmlns:a16="http://schemas.microsoft.com/office/drawing/2014/main" id="{C792F39F-7ADC-45AC-AC8E-8C9BFBA9349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" t="5970" r="2244" b="4498"/>
          <a:stretch/>
        </p:blipFill>
        <p:spPr>
          <a:xfrm>
            <a:off x="12889582" y="14074871"/>
            <a:ext cx="7677606" cy="2559202"/>
          </a:xfrm>
          <a:prstGeom prst="rect">
            <a:avLst/>
          </a:prstGeom>
        </p:spPr>
      </p:pic>
      <p:pic>
        <p:nvPicPr>
          <p:cNvPr id="45" name="그림 44">
            <a:extLst>
              <a:ext uri="{FF2B5EF4-FFF2-40B4-BE49-F238E27FC236}">
                <a16:creationId xmlns:a16="http://schemas.microsoft.com/office/drawing/2014/main" id="{B442E31E-C52B-4BD5-B620-FC1E1A3E68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169" y="18960111"/>
            <a:ext cx="8380563" cy="4491811"/>
          </a:xfrm>
          <a:prstGeom prst="rect">
            <a:avLst/>
          </a:prstGeom>
        </p:spPr>
      </p:pic>
      <p:pic>
        <p:nvPicPr>
          <p:cNvPr id="46" name="그림 45">
            <a:extLst>
              <a:ext uri="{FF2B5EF4-FFF2-40B4-BE49-F238E27FC236}">
                <a16:creationId xmlns:a16="http://schemas.microsoft.com/office/drawing/2014/main" id="{4FF015F6-C2CD-4DD4-9833-5428E0F8638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2098" y="18995640"/>
            <a:ext cx="9132088" cy="4549897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581C211C-951C-415C-A092-CC44E89F85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57987" y="23266320"/>
            <a:ext cx="5639289" cy="646232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E45D7ED8-C374-4869-B30F-CA715282A1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68502" y="23237293"/>
            <a:ext cx="5090601" cy="646232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A17C749D-5490-4A5B-AAE7-D338F036665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13118" y="17210137"/>
            <a:ext cx="3407959" cy="646232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53008E08-30D8-4950-B4DA-44E0CABA87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041710" y="17138129"/>
            <a:ext cx="5328366" cy="646232"/>
          </a:xfrm>
          <a:prstGeom prst="rect">
            <a:avLst/>
          </a:prstGeom>
        </p:spPr>
      </p:pic>
      <p:sp>
        <p:nvSpPr>
          <p:cNvPr id="85" name="직사각형 84">
            <a:extLst>
              <a:ext uri="{FF2B5EF4-FFF2-40B4-BE49-F238E27FC236}">
                <a16:creationId xmlns:a16="http://schemas.microsoft.com/office/drawing/2014/main" id="{1C7C23BE-CB8C-46DC-828D-D3BD1A249142}"/>
              </a:ext>
            </a:extLst>
          </p:cNvPr>
          <p:cNvSpPr/>
          <p:nvPr/>
        </p:nvSpPr>
        <p:spPr bwMode="auto">
          <a:xfrm>
            <a:off x="936254" y="23859887"/>
            <a:ext cx="9489708" cy="2567273"/>
          </a:xfrm>
          <a:prstGeom prst="rect">
            <a:avLst/>
          </a:prstGeom>
          <a:solidFill>
            <a:srgbClr val="FFDA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최초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눈물막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파괴시간 안구운동 전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: 5.45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  <a:sym typeface="Symbol" panose="05050102010706020507" pitchFamily="18" charset="2"/>
              </a:rPr>
              <a:t> 3.29 sec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l" defTabSz="30861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최초 </a:t>
            </a:r>
            <a:r>
              <a:rPr kumimoji="1" lang="ko-KR" alt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눈물막</a:t>
            </a:r>
            <a:r>
              <a:rPr kumimoji="1" lang="ko-K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파괴시간 안구운동 후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5.33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  <a:sym typeface="Symbol" panose="05050102010706020507" pitchFamily="18" charset="2"/>
              </a:rPr>
              <a:t> 3.02 sec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l" defTabSz="30861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최초 </a:t>
            </a:r>
            <a:r>
              <a:rPr kumimoji="1" lang="ko-KR" alt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눈물막</a:t>
            </a:r>
            <a:r>
              <a:rPr kumimoji="1" lang="ko-K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파괴시간의 평균은 통계적으로 유의한 차이를 보이지 않았다</a:t>
            </a:r>
            <a:r>
              <a:rPr kumimoji="1" lang="en-US" altLang="ko-K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defTabSz="3086100">
              <a:lnSpc>
                <a:spcPct val="150000"/>
              </a:lnSpc>
            </a:pPr>
            <a:endParaRPr kumimoji="1" lang="ko-KR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780C9F2F-87DE-4391-A16D-D31287F766B9}"/>
              </a:ext>
            </a:extLst>
          </p:cNvPr>
          <p:cNvSpPr/>
          <p:nvPr/>
        </p:nvSpPr>
        <p:spPr bwMode="auto">
          <a:xfrm>
            <a:off x="11030303" y="23859888"/>
            <a:ext cx="9492128" cy="2567273"/>
          </a:xfrm>
          <a:prstGeom prst="rect">
            <a:avLst/>
          </a:prstGeom>
          <a:solidFill>
            <a:srgbClr val="FFDA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3086100">
              <a:lnSpc>
                <a:spcPct val="150000"/>
              </a:lnSpc>
            </a:pPr>
            <a:endParaRPr kumimoji="1" lang="ko-KR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A809CD8-598C-42F8-9FD6-D6E693B6F6E7}"/>
              </a:ext>
            </a:extLst>
          </p:cNvPr>
          <p:cNvSpPr txBox="1"/>
          <p:nvPr/>
        </p:nvSpPr>
        <p:spPr>
          <a:xfrm>
            <a:off x="11089382" y="23762865"/>
            <a:ext cx="8872913" cy="3323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086100">
              <a:lnSpc>
                <a:spcPct val="150000"/>
              </a:lnSpc>
            </a:pPr>
            <a:r>
              <a:rPr kumimoji="1" lang="ko-K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평균 </a:t>
            </a:r>
            <a:r>
              <a:rPr kumimoji="1" lang="ko-KR" alt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눈물막</a:t>
            </a:r>
            <a:r>
              <a:rPr kumimoji="1" lang="ko-K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파괴시간 안구운동 전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7.00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  <a:sym typeface="Symbol" panose="05050102010706020507" pitchFamily="18" charset="2"/>
              </a:rPr>
              <a:t> 2.56 sec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3086100">
              <a:lnSpc>
                <a:spcPct val="150000"/>
              </a:lnSpc>
            </a:pPr>
            <a:r>
              <a:rPr kumimoji="1" lang="ko-K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평균 </a:t>
            </a:r>
            <a:r>
              <a:rPr kumimoji="1" lang="ko-KR" altLang="en-US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눈물막</a:t>
            </a:r>
            <a:r>
              <a:rPr kumimoji="1" lang="ko-KR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파괴시간 안구운동 후 </a:t>
            </a:r>
            <a:r>
              <a:rPr kumimoji="1" lang="en-US" altLang="ko-K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: 8.56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  <a:sym typeface="Symbol" panose="05050102010706020507" pitchFamily="18" charset="2"/>
              </a:rPr>
              <a:t> 2.40 sec</a:t>
            </a:r>
            <a:endParaRPr lang="en-US" altLang="ko-KR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평균 </a:t>
            </a:r>
            <a:r>
              <a:rPr lang="ko-KR" altLang="en-US" sz="2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눈물막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파괴시간의 평균은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1.56 sec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증가함으로써 통계적으로 유의한 차이를 보였다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en-US" altLang="ko-KR" sz="2800" i="1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p</a:t>
            </a:r>
            <a:r>
              <a:rPr lang="en-US" altLang="ko-KR" sz="280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&lt;0.05).</a:t>
            </a:r>
            <a:endParaRPr lang="en-US" altLang="ko-KR" sz="2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l" defTabSz="30861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2800" dirty="0"/>
          </a:p>
        </p:txBody>
      </p:sp>
      <p:pic>
        <p:nvPicPr>
          <p:cNvPr id="47" name="Picture 3">
            <a:extLst>
              <a:ext uri="{FF2B5EF4-FFF2-40B4-BE49-F238E27FC236}">
                <a16:creationId xmlns:a16="http://schemas.microsoft.com/office/drawing/2014/main" id="{AAA858F0-DFAE-4804-84C4-61D8DA192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34DC1C7-A4C8-4FF5-A369-5274AD8D8D5F}"/>
              </a:ext>
            </a:extLst>
          </p:cNvPr>
          <p:cNvSpPr/>
          <p:nvPr/>
        </p:nvSpPr>
        <p:spPr bwMode="auto">
          <a:xfrm>
            <a:off x="18191783" y="2168326"/>
            <a:ext cx="2186631" cy="57338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48" name="내용 개체 틀 4">
            <a:extLst>
              <a:ext uri="{FF2B5EF4-FFF2-40B4-BE49-F238E27FC236}">
                <a16:creationId xmlns:a16="http://schemas.microsoft.com/office/drawing/2014/main" id="{6ECA21F6-8C6E-489C-B81B-B1A879C58D3E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5485" b="94093" l="13472" r="90674">
                        <a14:foregroundMark x1="45078" y1="65401" x2="45078" y2="65401"/>
                        <a14:foregroundMark x1="44560" y1="65401" x2="44560" y2="65401"/>
                        <a14:foregroundMark x1="15544" y1="32068" x2="13472" y2="63713"/>
                        <a14:foregroundMark x1="20207" y1="61181" x2="19171" y2="50211"/>
                        <a14:foregroundMark x1="15026" y1="23629" x2="52332" y2="5907"/>
                        <a14:foregroundMark x1="63731" y1="65401" x2="77720" y2="75949"/>
                        <a14:foregroundMark x1="67876" y1="53586" x2="69430" y2="68354"/>
                        <a14:foregroundMark x1="66321" y1="54852" x2="51813" y2="67089"/>
                        <a14:foregroundMark x1="48705" y1="50633" x2="35751" y2="65823"/>
                        <a14:foregroundMark x1="41451" y1="48523" x2="36788" y2="64557"/>
                        <a14:foregroundMark x1="38860" y1="50211" x2="25907" y2="62025"/>
                        <a14:foregroundMark x1="29016" y1="33333" x2="65803" y2="37553"/>
                        <a14:foregroundMark x1="46114" y1="30380" x2="61658" y2="41350"/>
                        <a14:foregroundMark x1="61658" y1="41350" x2="38342" y2="46414"/>
                        <a14:foregroundMark x1="38342" y1="46414" x2="67876" y2="43882"/>
                        <a14:foregroundMark x1="67876" y1="43882" x2="59585" y2="33755"/>
                        <a14:foregroundMark x1="62694" y1="30802" x2="74611" y2="50211"/>
                        <a14:foregroundMark x1="74611" y1="50211" x2="75130" y2="48523"/>
                        <a14:foregroundMark x1="77720" y1="27426" x2="70466" y2="44726"/>
                        <a14:foregroundMark x1="75130" y1="30380" x2="71503" y2="43882"/>
                        <a14:foregroundMark x1="67876" y1="34599" x2="29016" y2="31646"/>
                        <a14:foregroundMark x1="42487" y1="29958" x2="61140" y2="31224"/>
                        <a14:foregroundMark x1="61140" y1="31224" x2="30052" y2="32489"/>
                        <a14:foregroundMark x1="30052" y1="32489" x2="33161" y2="43460"/>
                        <a14:foregroundMark x1="31606" y1="26582" x2="46114" y2="73418"/>
                        <a14:foregroundMark x1="46114" y1="73418" x2="48705" y2="75105"/>
                        <a14:foregroundMark x1="34715" y1="70042" x2="60622" y2="86920"/>
                        <a14:foregroundMark x1="30570" y1="76793" x2="58031" y2="86076"/>
                        <a14:foregroundMark x1="58031" y1="86076" x2="71503" y2="81857"/>
                        <a14:foregroundMark x1="70466" y1="78903" x2="54922" y2="89873"/>
                        <a14:foregroundMark x1="54922" y1="89873" x2="51295" y2="94093"/>
                        <a14:foregroundMark x1="65803" y1="81435" x2="82902" y2="62869"/>
                        <a14:foregroundMark x1="82902" y1="62869" x2="63212" y2="82700"/>
                        <a14:foregroundMark x1="63212" y1="82700" x2="62176" y2="85232"/>
                        <a14:foregroundMark x1="73057" y1="60759" x2="62176" y2="74684"/>
                        <a14:foregroundMark x1="71503" y1="60338" x2="79275" y2="54852"/>
                        <a14:foregroundMark x1="85492" y1="40506" x2="83938" y2="26160"/>
                        <a14:foregroundMark x1="74093" y1="17300" x2="81347" y2="36287"/>
                        <a14:foregroundMark x1="59067" y1="12658" x2="55959" y2="19409"/>
                        <a14:foregroundMark x1="66839" y1="29114" x2="65803" y2="34177"/>
                        <a14:foregroundMark x1="36269" y1="17722" x2="41451" y2="22785"/>
                        <a14:foregroundMark x1="45078" y1="13080" x2="49741" y2="21097"/>
                        <a14:foregroundMark x1="20207" y1="23207" x2="26943" y2="29958"/>
                        <a14:foregroundMark x1="17098" y1="36287" x2="22798" y2="36287"/>
                        <a14:foregroundMark x1="53886" y1="50211" x2="54922" y2="55274"/>
                        <a14:foregroundMark x1="69430" y1="16034" x2="63212" y2="23207"/>
                        <a14:foregroundMark x1="17617" y1="39241" x2="23316" y2="42194"/>
                        <a14:foregroundMark x1="21762" y1="68776" x2="30052" y2="68776"/>
                        <a14:foregroundMark x1="34197" y1="76793" x2="34715" y2="83544"/>
                        <a14:foregroundMark x1="68394" y1="72574" x2="67358" y2="76793"/>
                      </a14:backgroundRemoval>
                    </a14:imgEffect>
                  </a14:imgLayer>
                </a14:imgProps>
              </a:ext>
            </a:extLst>
          </a:blip>
          <a:srcRect l="7061"/>
          <a:stretch/>
        </p:blipFill>
        <p:spPr>
          <a:xfrm>
            <a:off x="18210267" y="991235"/>
            <a:ext cx="2528187" cy="305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04845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2517</TotalTime>
  <Words>405</Words>
  <Application>Microsoft Office PowerPoint</Application>
  <PresentationFormat>사용자 지정</PresentationFormat>
  <Paragraphs>31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굴림</vt:lpstr>
      <vt:lpstr>Malgun Gothic</vt:lpstr>
      <vt:lpstr>Malgun Gothic</vt:lpstr>
      <vt:lpstr>함초롬바탕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장예진</cp:lastModifiedBy>
  <cp:revision>212</cp:revision>
  <dcterms:created xsi:type="dcterms:W3CDTF">2007-11-27T23:16:29Z</dcterms:created>
  <dcterms:modified xsi:type="dcterms:W3CDTF">2021-12-01T09:28:36Z</dcterms:modified>
</cp:coreProperties>
</file>