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016" autoAdjust="0"/>
    <p:restoredTop sz="94676" autoAdjust="0"/>
  </p:normalViewPr>
  <p:slideViewPr>
    <p:cSldViewPr>
      <p:cViewPr varScale="1">
        <p:scale>
          <a:sx n="24" d="100"/>
          <a:sy n="24" d="100"/>
        </p:scale>
        <p:origin x="3948" y="12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pPr/>
              <a:t>2021-11-24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1590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chemeClr val="accent1">
              <a:lumMod val="10000"/>
            </a:schemeClr>
          </a:solidFill>
          <a:ln w="50800">
            <a:solidFill>
              <a:srgbClr val="69696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>
              <a:lnSpc>
                <a:spcPct val="130000"/>
              </a:lnSpc>
            </a:pPr>
            <a:r>
              <a:rPr lang="ko-KR" altLang="en-US" sz="5600" dirty="0" err="1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안압에</a:t>
            </a:r>
            <a:r>
              <a:rPr lang="ko-KR" altLang="en-US" sz="56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따른 시력</a:t>
            </a:r>
            <a:r>
              <a:rPr lang="en-US" altLang="ko-KR" sz="56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56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안광학적 성분의 비교와 </a:t>
            </a:r>
            <a:r>
              <a:rPr lang="en-US" altLang="ko-KR" sz="56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</a:p>
          <a:p>
            <a:pPr algn="ctr" defTabSz="3089186">
              <a:lnSpc>
                <a:spcPct val="130000"/>
              </a:lnSpc>
            </a:pPr>
            <a:r>
              <a:rPr lang="ko-KR" altLang="en-US" sz="5600" dirty="0" smtClean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녹내장 유병률에 관한 단면적 연구</a:t>
            </a:r>
            <a:endParaRPr lang="en-US" altLang="ko-KR" sz="5600" dirty="0" smtClean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>
              <a:lnSpc>
                <a:spcPct val="120000"/>
              </a:lnSpc>
            </a:pPr>
            <a:endParaRPr lang="en-US" altLang="ko-KR" sz="1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>
              <a:defRPr/>
            </a:pPr>
            <a:r>
              <a:rPr lang="ko-KR" altLang="en-US" sz="40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정형렬</a:t>
            </a:r>
            <a:r>
              <a:rPr lang="en-US" altLang="ko-KR" sz="4000" b="1" baseline="30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정재훈</a:t>
            </a:r>
            <a:r>
              <a:rPr lang="en-US" altLang="ko-KR" sz="4000" b="1" baseline="30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4000" b="1" baseline="30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이중재</a:t>
            </a:r>
            <a:r>
              <a:rPr lang="en-US" altLang="ko-KR" sz="4000" b="1" baseline="30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 </a:t>
            </a:r>
            <a:r>
              <a:rPr lang="ko-KR" altLang="en-US" sz="40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정수아</a:t>
            </a:r>
            <a:r>
              <a:rPr lang="en-US" altLang="ko-KR" sz="4000" b="1" baseline="30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4 </a:t>
            </a:r>
            <a:r>
              <a:rPr lang="ko-KR" altLang="en-US" sz="4000" b="1" baseline="30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이정임</a:t>
            </a:r>
            <a:r>
              <a:rPr lang="en-US" altLang="ko-KR" sz="4000" b="1" baseline="30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 </a:t>
            </a:r>
            <a:r>
              <a:rPr lang="ko-KR" altLang="en-US" sz="4000" b="1" baseline="30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김현정</a:t>
            </a:r>
            <a:r>
              <a:rPr lang="en-US" altLang="ko-KR" sz="4000" b="1" baseline="30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0" b="1" baseline="30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endParaRPr lang="en-US" altLang="ko-KR" sz="4000" b="1" dirty="0" smtClean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>
              <a:defRPr/>
            </a:pPr>
            <a:endParaRPr lang="en-US" altLang="ko-KR" sz="1800" b="1" dirty="0" smtClean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4552">
              <a:defRPr/>
            </a:pPr>
            <a:r>
              <a:rPr lang="en-US" altLang="ko-KR" sz="3200" b="1" baseline="30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2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건양대학교  안경광학과</a:t>
            </a:r>
            <a:r>
              <a:rPr lang="en-US" altLang="ko-KR" sz="32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2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200" b="1" baseline="30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2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건양대학교병원</a:t>
            </a:r>
            <a:r>
              <a:rPr lang="en-US" altLang="ko-KR" sz="32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2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200" b="1" baseline="30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en-US" altLang="ko-KR" sz="32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(</a:t>
            </a:r>
            <a:r>
              <a:rPr lang="ko-KR" altLang="en-US" sz="32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주</a:t>
            </a:r>
            <a:r>
              <a:rPr lang="en-US" altLang="ko-KR" sz="32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)</a:t>
            </a:r>
            <a:r>
              <a:rPr lang="ko-KR" altLang="en-US" sz="3200" b="1" dirty="0" err="1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휴비츠</a:t>
            </a:r>
            <a:r>
              <a:rPr lang="en-US" altLang="ko-KR" sz="32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en-US" altLang="ko-KR" sz="3200" b="1" baseline="30000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4</a:t>
            </a:r>
            <a:r>
              <a:rPr lang="ko-KR" altLang="en-US" sz="3200" b="1" dirty="0" smtClean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원광보건대학교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611737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한국안광학회 동계학술대회</a:t>
            </a:r>
          </a:p>
        </p:txBody>
      </p:sp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41" y="1128607"/>
            <a:ext cx="3097247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" name="그룹 43"/>
          <p:cNvGrpSpPr/>
          <p:nvPr/>
        </p:nvGrpSpPr>
        <p:grpSpPr>
          <a:xfrm>
            <a:off x="481429" y="4914820"/>
            <a:ext cx="7462401" cy="10701782"/>
            <a:chOff x="481429" y="5129133"/>
            <a:chExt cx="7462401" cy="10701782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1429" y="5629200"/>
              <a:ext cx="7462401" cy="10201715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dist" defTabSz="3084552">
                <a:lnSpc>
                  <a:spcPct val="150000"/>
                </a:lnSpc>
              </a:pPr>
              <a:endParaRPr lang="en-US" altLang="ko-KR" sz="10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algn="just" defTabSz="3084552">
                <a:lnSpc>
                  <a:spcPct val="130000"/>
                </a:lnSpc>
              </a:pPr>
              <a:endParaRPr lang="en-US" altLang="ko-KR" sz="10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algn="just" defTabSz="3084552">
                <a:lnSpc>
                  <a:spcPct val="150000"/>
                </a:lnSpc>
              </a:pPr>
              <a:r>
                <a:rPr lang="ko-KR" altLang="en-US" sz="1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endParaRPr lang="en-US" altLang="ko-KR" sz="1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algn="just" defTabSz="3084552">
                <a:lnSpc>
                  <a:spcPct val="140000"/>
                </a:lnSpc>
              </a:pPr>
              <a:r>
                <a:rPr lang="ko-KR" altLang="en-US" sz="5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endParaRPr lang="en-US" altLang="ko-KR" sz="5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algn="just" defTabSz="3084552">
                <a:lnSpc>
                  <a:spcPct val="140000"/>
                </a:lnSpc>
              </a:pPr>
              <a:r>
                <a:rPr lang="ko-KR" altLang="en-US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 </a:t>
              </a:r>
              <a:r>
                <a:rPr lang="ko-KR" altLang="en-US" sz="2900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안압은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교정시력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900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등가구면굴절력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중심각막두께 등에 영향을 미치며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더 나아가 안질환 중 녹내장 발병의 위험 요인 중 하나이다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900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안압의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900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정상범위는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10~21 mmHg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이지만 선행연구에서는 안압이 최소 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18 mmHg 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이상일 경우 녹내장 발생 가능성이 있다고 하였다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이처럼 안압이 정상범위 이내에 해당하더라도 녹내장이 발생하고 있기 때문에 일반적인 정상범위를 참고하여 녹내장을 판단하기에는 한계가 있으며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900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안압의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정상범위에 대한 명확한 기준을 제안하기 위해서는 추가 연구가 필요하다고 하였다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이에 본 연구는 </a:t>
              </a:r>
              <a:r>
                <a:rPr lang="ko-KR" altLang="en-US" sz="29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안압의</a:t>
              </a:r>
              <a:r>
                <a:rPr lang="ko-KR" altLang="en-US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정도에 따라</a:t>
              </a:r>
              <a:r>
                <a:rPr lang="en-US" altLang="ko-KR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3</a:t>
              </a:r>
              <a:r>
                <a:rPr lang="ko-KR" altLang="en-US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그룹으로 분류하여</a:t>
              </a:r>
              <a:r>
                <a:rPr lang="en-US" altLang="ko-KR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교정시력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900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등가구면굴절력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중심각막두께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및 녹내장 유병률에 대하여 알아보고자 한다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ko-KR" altLang="en-US" sz="2900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800030" y="5129133"/>
              <a:ext cx="6902154" cy="928695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4000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Calibri" panose="020F0502020204030204" pitchFamily="34" charset="0"/>
                </a:rPr>
                <a:t>INTRODUCTION</a:t>
              </a:r>
              <a:endParaRPr lang="ko-KR" altLang="en-US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Calibri" panose="020F050202020403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8229582" y="4914821"/>
            <a:ext cx="12834777" cy="10693728"/>
            <a:chOff x="6461758" y="5174969"/>
            <a:chExt cx="14663485" cy="6333346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6461758" y="5445642"/>
              <a:ext cx="14663485" cy="6062673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marL="457200" lvl="0" indent="-457200">
                <a:lnSpc>
                  <a:spcPct val="130000"/>
                </a:lnSpc>
                <a:buFont typeface="Arial" panose="020B0604020202020204" pitchFamily="34" charset="0"/>
                <a:buChar char="•"/>
                <a:defRPr/>
              </a:pPr>
              <a:endParaRPr lang="en-US" altLang="ko-KR" sz="1700" b="1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457200" lvl="0" indent="-457200">
                <a:lnSpc>
                  <a:spcPct val="130000"/>
                </a:lnSpc>
                <a:buFont typeface="Arial" panose="020B0604020202020204" pitchFamily="34" charset="0"/>
                <a:buChar char="•"/>
                <a:defRPr/>
              </a:pPr>
              <a:endParaRPr lang="en-US" altLang="ko-KR" sz="500" b="1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457200" lvl="0" indent="-457200">
                <a:lnSpc>
                  <a:spcPct val="140000"/>
                </a:lnSpc>
                <a:buFont typeface="Arial" panose="020B0604020202020204" pitchFamily="34" charset="0"/>
                <a:buChar char="•"/>
                <a:defRPr/>
              </a:pPr>
              <a:r>
                <a:rPr lang="ko-KR" altLang="en-US" sz="3200" b="1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대상</a:t>
              </a:r>
              <a:endParaRPr lang="en-US" altLang="ko-KR" sz="1050" b="1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262800">
                <a:lnSpc>
                  <a:spcPct val="140000"/>
                </a:lnSpc>
                <a:buFontTx/>
                <a:buChar char="-"/>
                <a:defRPr/>
              </a:pPr>
              <a:r>
                <a:rPr lang="ko-KR" altLang="en-US" sz="280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임산부 및 </a:t>
              </a:r>
              <a:r>
                <a:rPr lang="ko-KR" altLang="en-US" sz="2900" dirty="0" err="1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수유부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: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Ⅹ</a:t>
              </a:r>
            </a:p>
            <a:p>
              <a:pPr marL="262800">
                <a:lnSpc>
                  <a:spcPct val="140000"/>
                </a:lnSpc>
                <a:defRPr/>
              </a:pPr>
              <a:r>
                <a:rPr lang="en-US" altLang="ko-KR" sz="27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- 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각막관련 </a:t>
              </a:r>
              <a:r>
                <a:rPr lang="ko-KR" altLang="en-US" sz="2900" dirty="0" err="1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병변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및 각막굴절교정수술 이력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: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Ⅹ</a:t>
              </a:r>
            </a:p>
            <a:p>
              <a:pPr marL="262800">
                <a:lnSpc>
                  <a:spcPct val="140000"/>
                </a:lnSpc>
                <a:defRPr/>
              </a:pPr>
              <a:r>
                <a:rPr lang="en-US" altLang="ko-KR" sz="28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- 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중심각막두께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: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500~600 </a:t>
              </a:r>
              <a:r>
                <a:rPr lang="en-US" sz="2900" dirty="0" smtClean="0">
                  <a:latin typeface="맑은 고딕" pitchFamily="50" charset="-127"/>
                  <a:ea typeface="맑은 고딕" pitchFamily="50" charset="-127"/>
                </a:rPr>
                <a:t>µ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m</a:t>
              </a:r>
            </a:p>
            <a:p>
              <a:pPr marL="434250" lvl="0" indent="-171450">
                <a:lnSpc>
                  <a:spcPct val="140000"/>
                </a:lnSpc>
                <a:buFontTx/>
                <a:buChar char="-"/>
                <a:defRPr/>
              </a:pPr>
              <a:endParaRPr lang="en-US" altLang="ko-KR" sz="5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>
                <a:lnSpc>
                  <a:spcPct val="140000"/>
                </a:lnSpc>
                <a:defRPr/>
              </a:pPr>
              <a:r>
                <a:rPr lang="en-US" altLang="ko-KR" sz="27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    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☞ 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총 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100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안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(50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명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평균연령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: 40.89±15.46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세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</a:p>
            <a:p>
              <a:pPr lvl="0">
                <a:lnSpc>
                  <a:spcPct val="140000"/>
                </a:lnSpc>
                <a:defRPr/>
              </a:pPr>
              <a:endParaRPr lang="en-US" altLang="ko-KR" sz="5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>
                <a:lnSpc>
                  <a:spcPct val="140000"/>
                </a:lnSpc>
                <a:defRPr/>
              </a:pPr>
              <a:r>
                <a:rPr lang="en-US" altLang="ko-KR" sz="27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    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☞ </a:t>
              </a:r>
              <a:r>
                <a:rPr lang="ko-KR" altLang="en-US" sz="2900" dirty="0" err="1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안압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(IOP; mmHg)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에 따른 그룹 분류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: </a:t>
              </a:r>
            </a:p>
            <a:p>
              <a:pPr lvl="0">
                <a:lnSpc>
                  <a:spcPct val="140000"/>
                </a:lnSpc>
                <a:defRPr/>
              </a:pPr>
              <a:endParaRPr lang="en-US" altLang="ko-KR" sz="2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>
                <a:lnSpc>
                  <a:spcPct val="140000"/>
                </a:lnSpc>
                <a:defRPr/>
              </a:pPr>
              <a:endParaRPr lang="en-US" altLang="ko-KR" sz="2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>
                <a:lnSpc>
                  <a:spcPct val="140000"/>
                </a:lnSpc>
                <a:defRPr/>
              </a:pPr>
              <a:endParaRPr lang="en-US" altLang="ko-KR" sz="10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>
                <a:lnSpc>
                  <a:spcPct val="140000"/>
                </a:lnSpc>
                <a:defRPr/>
              </a:pPr>
              <a:endParaRPr lang="en-US" altLang="ko-KR" sz="5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>
                <a:lnSpc>
                  <a:spcPct val="140000"/>
                </a:lnSpc>
                <a:defRPr/>
              </a:pPr>
              <a:endParaRPr lang="en-US" altLang="ko-KR" sz="5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>
                <a:lnSpc>
                  <a:spcPct val="140000"/>
                </a:lnSpc>
                <a:defRPr/>
              </a:pPr>
              <a:endParaRPr lang="en-US" altLang="ko-KR" sz="5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>
                <a:lnSpc>
                  <a:spcPct val="140000"/>
                </a:lnSpc>
                <a:buFont typeface="Arial" pitchFamily="34" charset="0"/>
                <a:buChar char="•"/>
                <a:defRPr/>
              </a:pPr>
              <a:r>
                <a:rPr lang="en-US" altLang="ko-KR" sz="28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sz="3200" b="1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3200" b="1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방법</a:t>
              </a:r>
              <a:endParaRPr lang="en-US" altLang="ko-KR" sz="32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marL="360000" lvl="0">
                <a:lnSpc>
                  <a:spcPct val="140000"/>
                </a:lnSpc>
                <a:buFont typeface="Wingdings" pitchFamily="2" charset="2"/>
                <a:buChar char="ü"/>
                <a:defRPr/>
              </a:pPr>
              <a:r>
                <a:rPr lang="en-US" altLang="ko-KR" sz="3200" b="1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2900" dirty="0" err="1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현성굴절검사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및 교정시력검사</a:t>
              </a:r>
              <a:endParaRPr lang="en-US" altLang="ko-KR" sz="29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>
                <a:lnSpc>
                  <a:spcPct val="140000"/>
                </a:lnSpc>
                <a:defRPr/>
              </a:pP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    : 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시험렌즈세트 및 </a:t>
              </a:r>
              <a:r>
                <a:rPr lang="ko-KR" altLang="en-US" sz="2900" dirty="0" err="1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시험테</a:t>
              </a:r>
              <a:endParaRPr lang="en-US" altLang="ko-KR" sz="29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marL="468000" lvl="0">
                <a:lnSpc>
                  <a:spcPct val="140000"/>
                </a:lnSpc>
                <a:defRPr/>
              </a:pPr>
              <a:endParaRPr lang="en-US" altLang="ko-KR" sz="5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marL="360000" lvl="0">
                <a:lnSpc>
                  <a:spcPct val="140000"/>
                </a:lnSpc>
                <a:buFont typeface="Wingdings" pitchFamily="2" charset="2"/>
                <a:buChar char="ü"/>
                <a:defRPr/>
              </a:pPr>
              <a:r>
                <a:rPr lang="en-US" altLang="ko-KR" sz="28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중심각막두께측정</a:t>
              </a:r>
              <a:endParaRPr lang="en-US" altLang="ko-KR" sz="29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>
                <a:lnSpc>
                  <a:spcPct val="140000"/>
                </a:lnSpc>
                <a:defRPr/>
              </a:pP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    : Non-contact </a:t>
              </a:r>
              <a:r>
                <a:rPr lang="en-US" altLang="ko-KR" sz="2900" dirty="0" err="1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Tonopachy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NT-530P</a:t>
              </a:r>
            </a:p>
            <a:p>
              <a:pPr lvl="0">
                <a:lnSpc>
                  <a:spcPct val="140000"/>
                </a:lnSpc>
                <a:defRPr/>
              </a:pP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     (</a:t>
              </a:r>
              <a:r>
                <a:rPr lang="en-US" altLang="ko-KR" sz="2900" dirty="0" err="1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Nidek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Co., LTD, Japan)</a:t>
              </a:r>
            </a:p>
            <a:p>
              <a:pPr marL="468000" lvl="0">
                <a:lnSpc>
                  <a:spcPct val="150000"/>
                </a:lnSpc>
                <a:defRPr/>
              </a:pPr>
              <a:endParaRPr lang="en-US" altLang="ko-KR" sz="28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lvl="0">
                <a:lnSpc>
                  <a:spcPct val="130000"/>
                </a:lnSpc>
                <a:defRPr/>
              </a:pPr>
              <a:endParaRPr lang="en-US" altLang="ko-KR" sz="28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lvl="0">
                <a:lnSpc>
                  <a:spcPct val="130000"/>
                </a:lnSpc>
                <a:defRPr/>
              </a:pPr>
              <a:endParaRPr lang="en-US" altLang="ko-KR" sz="280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defTabSz="3084552">
                <a:lnSpc>
                  <a:spcPct val="130000"/>
                </a:lnSpc>
              </a:pPr>
              <a:endParaRPr lang="ko-KR" altLang="en-US" sz="2800" dirty="0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287413" y="5174969"/>
              <a:ext cx="13082856" cy="550018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75378BB-9202-9F47-A4DC-69DD4A155EBE}"/>
              </a:ext>
            </a:extLst>
          </p:cNvPr>
          <p:cNvGrpSpPr/>
          <p:nvPr/>
        </p:nvGrpSpPr>
        <p:grpSpPr>
          <a:xfrm>
            <a:off x="471167" y="25179125"/>
            <a:ext cx="7472664" cy="6310633"/>
            <a:chOff x="410974" y="24325214"/>
            <a:chExt cx="7476870" cy="7448802"/>
          </a:xfrm>
        </p:grpSpPr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8638A797-6818-C241-8658-D7FB33162F9C}"/>
                </a:ext>
              </a:extLst>
            </p:cNvPr>
            <p:cNvSpPr/>
            <p:nvPr/>
          </p:nvSpPr>
          <p:spPr bwMode="auto">
            <a:xfrm>
              <a:off x="410974" y="24813220"/>
              <a:ext cx="7476870" cy="696079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>
                <a:lnSpc>
                  <a:spcPct val="130000"/>
                </a:lnSpc>
              </a:pPr>
              <a:r>
                <a:rPr lang="ko-KR" altLang="en-US" sz="21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endParaRPr lang="en-US" altLang="ko-KR" sz="2100" dirty="0" smtClean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algn="just" defTabSz="3084552">
                <a:lnSpc>
                  <a:spcPct val="150000"/>
                </a:lnSpc>
              </a:pPr>
              <a:r>
                <a:rPr lang="ko-KR" altLang="en-US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</a:t>
              </a:r>
              <a:r>
                <a:rPr lang="ko-KR" altLang="en-US" sz="29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안압은</a:t>
              </a:r>
              <a:r>
                <a:rPr lang="ko-KR" altLang="en-US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교정시력</a:t>
              </a:r>
              <a:r>
                <a:rPr lang="en-US" altLang="ko-KR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9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등가구면굴절력</a:t>
              </a:r>
              <a:r>
                <a:rPr lang="en-US" altLang="ko-KR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</a:t>
              </a:r>
              <a:r>
                <a:rPr lang="ko-KR" altLang="en-US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중심각막두께와 관련이 있으며</a:t>
              </a:r>
              <a:r>
                <a:rPr lang="en-US" altLang="ko-KR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9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안압이</a:t>
              </a:r>
              <a:r>
                <a:rPr lang="ko-KR" altLang="en-US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정상범위 이내이더라도 녹내장이 발생한 경우가 있다</a:t>
              </a:r>
              <a:r>
                <a:rPr lang="en-US" altLang="ko-KR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이에 임상에서 녹내장 판정과 치료 기준 제시를 위해서는 </a:t>
              </a:r>
              <a:r>
                <a:rPr lang="ko-KR" altLang="en-US" sz="29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안압의</a:t>
              </a:r>
              <a:r>
                <a:rPr lang="ko-KR" altLang="en-US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정상범위뿐만 아니라 </a:t>
              </a:r>
              <a:r>
                <a:rPr lang="ko-KR" altLang="en-US" sz="29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안광학</a:t>
              </a:r>
              <a:r>
                <a:rPr lang="en-US" altLang="ko-KR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교정시력</a:t>
              </a:r>
              <a:r>
                <a:rPr lang="en-US" altLang="ko-KR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900" dirty="0" err="1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등가구면굴절력</a:t>
              </a:r>
              <a:r>
                <a:rPr lang="en-US" altLang="ko-KR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및 안과학적</a:t>
              </a:r>
              <a:r>
                <a:rPr lang="en-US" altLang="ko-KR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중심각막두께</a:t>
              </a:r>
              <a:r>
                <a:rPr lang="en-US" altLang="ko-KR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성분 등을 고려해야 할 것이다</a:t>
              </a:r>
              <a:r>
                <a:rPr lang="en-US" altLang="ko-KR" sz="2900" dirty="0" smtClean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ko-KR" altLang="en-US" sz="2900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9" name="모서리가 둥근 직사각형 58"/>
            <p:cNvSpPr/>
            <p:nvPr/>
          </p:nvSpPr>
          <p:spPr bwMode="auto">
            <a:xfrm>
              <a:off x="829209" y="24325214"/>
              <a:ext cx="6670799" cy="109619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1471"/>
              <a:r>
                <a:rPr lang="en-US" altLang="ko-KR" sz="4000" b="1" dirty="0" smtClean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CONCLUSIONS</a:t>
              </a:r>
              <a:endPara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8F8CD25-4976-A54A-80A8-04D2AB445846}"/>
              </a:ext>
            </a:extLst>
          </p:cNvPr>
          <p:cNvGrpSpPr/>
          <p:nvPr/>
        </p:nvGrpSpPr>
        <p:grpSpPr>
          <a:xfrm>
            <a:off x="8229582" y="25165668"/>
            <a:ext cx="12930278" cy="6324091"/>
            <a:chOff x="8832636" y="25826646"/>
            <a:chExt cx="12937554" cy="7939235"/>
          </a:xfrm>
        </p:grpSpPr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9F158DD6-0D08-F14A-9712-B895C6848514}"/>
                </a:ext>
              </a:extLst>
            </p:cNvPr>
            <p:cNvSpPr/>
            <p:nvPr/>
          </p:nvSpPr>
          <p:spPr bwMode="auto">
            <a:xfrm>
              <a:off x="8832636" y="26341680"/>
              <a:ext cx="12937554" cy="7424201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 lvl="0">
                <a:lnSpc>
                  <a:spcPct val="140000"/>
                </a:lnSpc>
                <a:defRPr/>
              </a:pP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[1]</a:t>
              </a:r>
              <a:r>
                <a:rPr lang="ko-KR" altLang="en-US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900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Ejimadu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CS, </a:t>
              </a:r>
              <a:r>
                <a:rPr lang="en-US" altLang="ko-KR" sz="2900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Awoyesuku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EA. Relationship between intra ocular pressure </a:t>
              </a:r>
            </a:p>
            <a:p>
              <a:pPr lvl="0">
                <a:lnSpc>
                  <a:spcPct val="140000"/>
                </a:lnSpc>
                <a:defRPr/>
              </a:pPr>
              <a:r>
                <a:rPr lang="en-US" altLang="ko-KR" sz="29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and visual acuity in port </a:t>
              </a:r>
              <a:r>
                <a:rPr lang="en-US" altLang="ko-KR" sz="29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H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arcourt, </a:t>
              </a:r>
              <a:r>
                <a:rPr lang="en-US" altLang="ko-KR" sz="29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N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igeria. W J </a:t>
              </a:r>
              <a:r>
                <a:rPr lang="en-US" altLang="ko-KR" sz="2900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Ophthalmol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&amp; Vision.   </a:t>
              </a:r>
            </a:p>
            <a:p>
              <a:pPr lvl="0">
                <a:lnSpc>
                  <a:spcPct val="130000"/>
                </a:lnSpc>
                <a:defRPr/>
              </a:pPr>
              <a:r>
                <a:rPr lang="en-US" altLang="ko-KR" sz="29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2019;2(1):1-4. </a:t>
              </a:r>
            </a:p>
            <a:p>
              <a:pPr lvl="0">
                <a:lnSpc>
                  <a:spcPct val="130000"/>
                </a:lnSpc>
                <a:defRPr/>
              </a:pP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[2] Kim BY, Lee EH, Jung MA. Analysis of correlation by myopic refractive </a:t>
              </a:r>
            </a:p>
            <a:p>
              <a:pPr lvl="0">
                <a:lnSpc>
                  <a:spcPct val="140000"/>
                </a:lnSpc>
                <a:defRPr/>
              </a:pPr>
              <a:r>
                <a:rPr lang="en-US" altLang="ko-KR" sz="2900" dirty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errors and intraocular pressure. Journal of the Korea Convergence </a:t>
              </a:r>
            </a:p>
            <a:p>
              <a:pPr lvl="0">
                <a:lnSpc>
                  <a:spcPct val="130000"/>
                </a:lnSpc>
                <a:defRPr/>
              </a:pP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Society. 2020;11(8):317-321. </a:t>
              </a:r>
            </a:p>
            <a:p>
              <a:pPr lvl="0">
                <a:lnSpc>
                  <a:spcPct val="140000"/>
                </a:lnSpc>
                <a:defRPr/>
              </a:pP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[3] Kim KE, Kim JM, Lee JM, et al. Significant intraocular pressure associated </a:t>
              </a:r>
            </a:p>
            <a:p>
              <a:pPr lvl="0">
                <a:lnSpc>
                  <a:spcPct val="140000"/>
                </a:lnSpc>
                <a:defRPr/>
              </a:pP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8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with open-angle glaucoma: Korea national health and </a:t>
              </a:r>
            </a:p>
            <a:p>
              <a:pPr lvl="0">
                <a:lnSpc>
                  <a:spcPct val="140000"/>
                </a:lnSpc>
                <a:defRPr/>
              </a:pP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   nutrition examination survey 2010-2011. </a:t>
              </a:r>
              <a:r>
                <a:rPr lang="en-US" altLang="ko-KR" sz="2900" dirty="0" err="1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PLoS</a:t>
              </a:r>
              <a:r>
                <a:rPr lang="en-US" altLang="ko-KR" sz="29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One. 2020;15(7):e0235701.</a:t>
              </a:r>
              <a:endParaRPr lang="ko-KR" altLang="en-US" sz="2900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6" name="모서리가 둥근 직사각형 65"/>
            <p:cNvSpPr/>
            <p:nvPr/>
          </p:nvSpPr>
          <p:spPr bwMode="auto">
            <a:xfrm>
              <a:off x="9622521" y="25826646"/>
              <a:ext cx="11457715" cy="1165878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1471"/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4BFEA5C-1D09-6E45-A537-E6B31C0FD6F2}"/>
              </a:ext>
            </a:extLst>
          </p:cNvPr>
          <p:cNvSpPr txBox="1"/>
          <p:nvPr/>
        </p:nvSpPr>
        <p:spPr>
          <a:xfrm>
            <a:off x="14408525" y="11868531"/>
            <a:ext cx="6833985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sz="1000" b="1" dirty="0" smtClean="0">
              <a:solidFill>
                <a:srgbClr val="00000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R="0" lvl="0" algn="l" defTabSz="914400" rtl="0" eaLnBrk="1" fontAlgn="base" latinLnBrk="1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ko-KR" sz="500" dirty="0" smtClean="0">
              <a:solidFill>
                <a:srgbClr val="00000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900000" marR="0" lvl="0" indent="-457200" algn="l" defTabSz="914400" rtl="0" eaLnBrk="1" fontAlgn="base" latinLnBrk="1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ko-KR" altLang="en-US" sz="2900" dirty="0" err="1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안압측정</a:t>
            </a:r>
            <a:endParaRPr lang="en-US" altLang="ko-KR" sz="2900" dirty="0" smtClean="0">
              <a:solidFill>
                <a:srgbClr val="00000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R="0" lvl="0" algn="l" defTabSz="914400" rtl="0" eaLnBrk="1" fontAlgn="base" latinLnBrk="1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sz="29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     : Goldman </a:t>
            </a:r>
            <a:r>
              <a:rPr lang="en-US" altLang="ko-KR" sz="2900" dirty="0" err="1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applanation</a:t>
            </a:r>
            <a:r>
              <a:rPr lang="en-US" altLang="ko-KR" sz="29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900" dirty="0" err="1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tonometer</a:t>
            </a:r>
            <a:r>
              <a:rPr lang="en-US" altLang="ko-KR" sz="29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</a:p>
          <a:p>
            <a:pPr marR="0" lvl="0" algn="l" defTabSz="914400" rtl="0" eaLnBrk="1" fontAlgn="base" latinLnBrk="1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sz="29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       (Haag-</a:t>
            </a:r>
            <a:r>
              <a:rPr lang="en-US" altLang="ko-KR" sz="2900" dirty="0" err="1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Streit</a:t>
            </a:r>
            <a:r>
              <a:rPr lang="en-US" altLang="ko-KR" sz="29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 Switzerland)</a:t>
            </a:r>
          </a:p>
          <a:p>
            <a:pPr marR="0" lvl="0" algn="l" defTabSz="914400" rtl="0" eaLnBrk="1" fontAlgn="base" latinLnBrk="1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en-US" altLang="ko-KR" sz="5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900000" marR="0" lvl="0" indent="-457200" algn="l" defTabSz="914400" rtl="0" eaLnBrk="1" fontAlgn="base" latinLnBrk="1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ko-KR" altLang="en-US" sz="29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통계분석</a:t>
            </a:r>
            <a:endParaRPr lang="en-US" altLang="ko-KR" sz="2900" dirty="0" smtClean="0">
              <a:solidFill>
                <a:srgbClr val="00000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R="0" lvl="0" algn="l" defTabSz="914400" rtl="0" eaLnBrk="1" fontAlgn="base" latinLnBrk="1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ko-KR" sz="28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      </a:t>
            </a:r>
            <a:r>
              <a:rPr lang="en-US" altLang="ko-KR" sz="29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: SPSS 19. One-way ANOVA</a:t>
            </a:r>
          </a:p>
        </p:txBody>
      </p:sp>
      <p:graphicFrame>
        <p:nvGraphicFramePr>
          <p:cNvPr id="37" name="표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745885"/>
              </p:ext>
            </p:extLst>
          </p:nvPr>
        </p:nvGraphicFramePr>
        <p:xfrm>
          <a:off x="9301151" y="9970007"/>
          <a:ext cx="11234817" cy="1407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49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49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374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28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Group I (46</a:t>
                      </a:r>
                      <a:r>
                        <a:rPr lang="ko-KR" altLang="en-US" sz="28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안</a:t>
                      </a:r>
                      <a:r>
                        <a:rPr lang="en-US" altLang="ko-KR" sz="28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28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Group II (44</a:t>
                      </a:r>
                      <a:r>
                        <a:rPr lang="ko-KR" altLang="en-US" sz="28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안</a:t>
                      </a:r>
                      <a:r>
                        <a:rPr lang="en-US" altLang="ko-KR" sz="28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28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Group III (10</a:t>
                      </a:r>
                      <a:r>
                        <a:rPr lang="ko-KR" altLang="en-US" sz="28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안</a:t>
                      </a:r>
                      <a:r>
                        <a:rPr lang="en-US" altLang="ko-KR" sz="28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28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374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28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IOP</a:t>
                      </a:r>
                      <a:r>
                        <a:rPr lang="en-US" altLang="ko-KR" sz="28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≤16 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28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16&lt;IOP&lt;23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28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23≤IOP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41" name="그룹 40"/>
          <p:cNvGrpSpPr/>
          <p:nvPr/>
        </p:nvGrpSpPr>
        <p:grpSpPr>
          <a:xfrm>
            <a:off x="17159332" y="771417"/>
            <a:ext cx="4786346" cy="3357586"/>
            <a:chOff x="22088554" y="2628805"/>
            <a:chExt cx="5490011" cy="3786214"/>
          </a:xfrm>
        </p:grpSpPr>
        <p:sp>
          <p:nvSpPr>
            <p:cNvPr id="42" name="타원 41"/>
            <p:cNvSpPr/>
            <p:nvPr/>
          </p:nvSpPr>
          <p:spPr bwMode="auto">
            <a:xfrm>
              <a:off x="23017248" y="2914557"/>
              <a:ext cx="3357586" cy="314327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pic>
          <p:nvPicPr>
            <p:cNvPr id="43" name="Picture 2" descr="C:\Users\life\Desktop\sub01020601_img03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088554" y="2628805"/>
              <a:ext cx="5490011" cy="3786214"/>
            </a:xfrm>
            <a:prstGeom prst="rect">
              <a:avLst/>
            </a:prstGeom>
            <a:noFill/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441669" y="15865227"/>
            <a:ext cx="20621535" cy="9134748"/>
            <a:chOff x="507977" y="11724850"/>
            <a:chExt cx="20605893" cy="12308600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7" y="12070076"/>
              <a:ext cx="20605893" cy="1196337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en-US" altLang="ko-KR" sz="6097" dirty="0" smtClean="0"/>
            </a:p>
            <a:p>
              <a:pPr defTabSz="3084552"/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 defTabSz="3084552"/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 defTabSz="3084552"/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 defTabSz="3084552"/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 defTabSz="3084552"/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 defTabSz="3084552"/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 defTabSz="3084552"/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 defTabSz="3084552"/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 lvl="0" algn="just">
                <a:lnSpc>
                  <a:spcPct val="150000"/>
                </a:lnSpc>
                <a:defRPr/>
              </a:pPr>
              <a:r>
                <a:rPr lang="en-US" altLang="ko-KR" sz="20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20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endParaRPr lang="en-US" altLang="ko-KR" sz="20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lvl="0" algn="just">
                <a:lnSpc>
                  <a:spcPct val="130000"/>
                </a:lnSpc>
                <a:defRPr/>
              </a:pPr>
              <a:r>
                <a:rPr lang="en-US" altLang="ko-KR" sz="1000" dirty="0" smtClean="0">
                  <a:solidFill>
                    <a:srgbClr val="000000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rPr>
                <a:t>  </a:t>
              </a:r>
            </a:p>
            <a:p>
              <a:pPr lvl="0" algn="just">
                <a:lnSpc>
                  <a:spcPct val="130000"/>
                </a:lnSpc>
                <a:defRPr/>
              </a:pPr>
              <a:endParaRPr lang="en-US" altLang="ko-KR" sz="1000" dirty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lvl="0" algn="just">
                <a:lnSpc>
                  <a:spcPct val="130000"/>
                </a:lnSpc>
                <a:defRPr/>
              </a:pPr>
              <a:endParaRPr lang="en-US" altLang="ko-KR" sz="10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lvl="0" algn="just">
                <a:lnSpc>
                  <a:spcPct val="130000"/>
                </a:lnSpc>
                <a:defRPr/>
              </a:pPr>
              <a:endParaRPr lang="en-US" altLang="ko-KR" sz="1000" dirty="0" smtClean="0">
                <a:solidFill>
                  <a:srgbClr val="000000"/>
                </a:solidFill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lvl="0" algn="just">
                <a:lnSpc>
                  <a:spcPct val="130000"/>
                </a:lnSpc>
                <a:defRPr/>
              </a:pPr>
              <a:r>
                <a:rPr lang="ko-KR" altLang="en-US" sz="290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 </a:t>
              </a:r>
            </a:p>
            <a:p>
              <a:pPr algn="just">
                <a:lnSpc>
                  <a:spcPct val="130000"/>
                </a:lnSpc>
                <a:defRPr/>
              </a:pPr>
              <a:endParaRPr lang="en-US" altLang="ko-KR" sz="10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algn="just">
                <a:lnSpc>
                  <a:spcPct val="130000"/>
                </a:lnSpc>
                <a:defRPr/>
              </a:pPr>
              <a:endParaRPr lang="en-US" altLang="ko-KR" sz="1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40000"/>
                </a:lnSpc>
                <a:defRPr/>
              </a:pPr>
              <a:endParaRPr lang="en-US" altLang="ko-KR" sz="1000" dirty="0" smtClean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40000"/>
                </a:lnSpc>
                <a:defRPr/>
              </a:pPr>
              <a:r>
                <a:rPr lang="ko-KR" altLang="en-US" sz="29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</a:t>
              </a:r>
              <a:r>
                <a:rPr lang="ko-KR" altLang="en-US" sz="2900" dirty="0" err="1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안압이</a:t>
              </a:r>
              <a:r>
                <a:rPr lang="ko-KR" altLang="en-US" sz="2900" dirty="0" smtClean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높은 그룹일수록 원거리 </a:t>
              </a:r>
              <a:r>
                <a:rPr lang="ko-KR" altLang="en-US" sz="29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교정시력이</a:t>
              </a:r>
              <a:r>
                <a:rPr lang="ko-KR" altLang="en-US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낮고</a:t>
              </a:r>
              <a:r>
                <a:rPr lang="en-US" altLang="ko-KR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(p&lt;0.01), </a:t>
              </a:r>
              <a:r>
                <a:rPr lang="ko-KR" altLang="en-US" sz="29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등가구면굴절력은</a:t>
              </a:r>
              <a:r>
                <a:rPr lang="ko-KR" altLang="en-US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높고</a:t>
              </a:r>
              <a:r>
                <a:rPr lang="en-US" altLang="ko-KR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(p&lt;0.05), </a:t>
              </a:r>
              <a:r>
                <a:rPr lang="ko-KR" altLang="en-US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중심각막두께는 두꺼운</a:t>
              </a:r>
              <a:r>
                <a:rPr lang="en-US" altLang="ko-KR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(p&gt;0.05) </a:t>
              </a:r>
              <a:r>
                <a:rPr lang="ko-KR" altLang="en-US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경향을 보였다</a:t>
              </a:r>
              <a:r>
                <a:rPr lang="en-US" altLang="ko-KR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그리고 녹내장 유병률은 </a:t>
              </a:r>
              <a:r>
                <a:rPr lang="en-US" altLang="ko-KR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Group I</a:t>
              </a:r>
              <a:r>
                <a:rPr lang="ko-KR" altLang="en-US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에서 </a:t>
              </a:r>
              <a:r>
                <a:rPr lang="en-US" altLang="ko-KR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6.52%(3</a:t>
              </a:r>
              <a:r>
                <a:rPr lang="ko-KR" altLang="en-US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안</a:t>
              </a:r>
              <a:r>
                <a:rPr lang="en-US" altLang="ko-KR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/46</a:t>
              </a:r>
              <a:r>
                <a:rPr lang="ko-KR" altLang="en-US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안</a:t>
              </a:r>
              <a:r>
                <a:rPr lang="en-US" altLang="ko-KR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), Group II</a:t>
              </a:r>
              <a:r>
                <a:rPr lang="ko-KR" altLang="en-US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에서 </a:t>
              </a:r>
              <a:r>
                <a:rPr lang="en-US" altLang="ko-KR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34.10%(15</a:t>
              </a:r>
              <a:r>
                <a:rPr lang="ko-KR" altLang="en-US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안</a:t>
              </a:r>
              <a:r>
                <a:rPr lang="en-US" altLang="ko-KR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/44</a:t>
              </a:r>
              <a:r>
                <a:rPr lang="ko-KR" altLang="en-US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안</a:t>
              </a:r>
              <a:r>
                <a:rPr lang="en-US" altLang="ko-KR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), Group III</a:t>
              </a:r>
              <a:r>
                <a:rPr lang="ko-KR" altLang="en-US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에서 </a:t>
              </a:r>
              <a:r>
                <a:rPr lang="en-US" altLang="ko-KR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30.00%(3</a:t>
              </a:r>
              <a:r>
                <a:rPr lang="ko-KR" altLang="en-US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안</a:t>
              </a:r>
              <a:r>
                <a:rPr lang="en-US" altLang="ko-KR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/10</a:t>
              </a:r>
              <a:r>
                <a:rPr lang="ko-KR" altLang="en-US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안</a:t>
              </a:r>
              <a:r>
                <a:rPr lang="en-US" altLang="ko-KR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r>
                <a:rPr lang="ko-KR" altLang="en-US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로 나타났다</a:t>
              </a:r>
              <a:r>
                <a:rPr lang="en-US" altLang="ko-KR" sz="29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endParaRPr lang="ko-KR" altLang="en-US" sz="29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lvl="0" algn="just">
                <a:lnSpc>
                  <a:spcPct val="130000"/>
                </a:lnSpc>
                <a:defRPr/>
              </a:pPr>
              <a:endParaRPr lang="ko-KR" altLang="en-US" sz="29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89365" y="11724850"/>
              <a:ext cx="20285158" cy="1251367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aphicFrame>
        <p:nvGraphicFramePr>
          <p:cNvPr id="33" name="표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61732"/>
              </p:ext>
            </p:extLst>
          </p:nvPr>
        </p:nvGraphicFramePr>
        <p:xfrm>
          <a:off x="514277" y="16825398"/>
          <a:ext cx="20502707" cy="5929355"/>
        </p:xfrm>
        <a:graphic>
          <a:graphicData uri="http://schemas.openxmlformats.org/drawingml/2006/table">
            <a:tbl>
              <a:tblPr/>
              <a:tblGrid>
                <a:gridCol w="2889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6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6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896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96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48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896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20019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US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Table 1. Demographic survey of subjects participating in this study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97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Classification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IOP (mmHg)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CVA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SE (D)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CCT (µm)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Prevalence of </a:t>
                      </a:r>
                      <a:br>
                        <a:rPr lang="en-US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</a:br>
                      <a:r>
                        <a:rPr lang="en-US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glaucoma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No. of eye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44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Group 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13.97±1.71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0.98±0.07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-2.23±2.33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534.00±16.88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6.52</a:t>
                      </a:r>
                      <a:r>
                        <a:rPr lang="en-US" altLang="ko-KR" sz="29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%</a:t>
                      </a:r>
                      <a:endParaRPr lang="en-US" altLang="ko-KR" sz="300" b="0" i="0" u="none" strike="noStrike" baseline="0" dirty="0" smtClean="0">
                        <a:solidFill>
                          <a:srgbClr val="000000"/>
                        </a:solidFill>
                        <a:latin typeface="맑은 고딕"/>
                      </a:endParaRPr>
                    </a:p>
                    <a:p>
                      <a:pPr algn="ctr" fontAlgn="ctr"/>
                      <a:r>
                        <a:rPr lang="en-US" altLang="ko-KR" sz="29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(</a:t>
                      </a:r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3/46)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26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Group II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18.96±1.79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0.88±0.18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-3.09±3.57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542.05±22.24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34.10</a:t>
                      </a:r>
                      <a:r>
                        <a:rPr lang="en-US" altLang="ko-KR" sz="29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%</a:t>
                      </a:r>
                    </a:p>
                    <a:p>
                      <a:pPr algn="ctr" fontAlgn="ctr"/>
                      <a:r>
                        <a:rPr lang="en-US" altLang="ko-KR" sz="29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(</a:t>
                      </a:r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15/44)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93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Group III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25.85±2.63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0.75±0.25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-6.35±4.47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548.90±19.33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30.00</a:t>
                      </a:r>
                      <a:r>
                        <a:rPr lang="en-US" altLang="ko-KR" sz="29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%</a:t>
                      </a:r>
                    </a:p>
                    <a:p>
                      <a:pPr algn="ctr" fontAlgn="ctr"/>
                      <a:r>
                        <a:rPr lang="en-US" altLang="ko-KR" sz="29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(</a:t>
                      </a:r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3/10)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3061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US" sz="2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IOP; intraocular pressure, CVA; correction visual acuity, SE; spherical equivalent, CCT; center corneal thickness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66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6012</TotalTime>
  <Words>582</Words>
  <Application>Microsoft Office PowerPoint</Application>
  <PresentationFormat>사용자 지정</PresentationFormat>
  <Paragraphs>121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굴림</vt:lpstr>
      <vt:lpstr>맑은 고딕</vt:lpstr>
      <vt:lpstr>맑은 고딕</vt:lpstr>
      <vt:lpstr>Arial</vt:lpstr>
      <vt:lpstr>Calibri</vt:lpstr>
      <vt:lpstr>Wingdings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정 형렬</cp:lastModifiedBy>
  <cp:revision>338</cp:revision>
  <dcterms:created xsi:type="dcterms:W3CDTF">2007-11-27T23:16:29Z</dcterms:created>
  <dcterms:modified xsi:type="dcterms:W3CDTF">2021-11-24T12:47:23Z</dcterms:modified>
</cp:coreProperties>
</file>