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25" d="100"/>
          <a:sy n="25" d="100"/>
        </p:scale>
        <p:origin x="3396" y="3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pPr/>
              <a:t>2021-11-30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BFC8B4-D810-491B-A7CC-11E9B61D19A3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7090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1CAA330E-C31B-D94D-9D99-770F5BB214BF}"/>
              </a:ext>
            </a:extLst>
          </p:cNvPr>
          <p:cNvSpPr txBox="1"/>
          <p:nvPr/>
        </p:nvSpPr>
        <p:spPr>
          <a:xfrm>
            <a:off x="7232457" y="31572375"/>
            <a:ext cx="7067962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2021</a:t>
            </a:r>
            <a:r>
              <a:rPr kumimoji="1" lang="ko-KR" altLang="en-US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한국안광학회 동계학술대회</a:t>
            </a:r>
          </a:p>
        </p:txBody>
      </p:sp>
      <p:sp>
        <p:nvSpPr>
          <p:cNvPr id="57" name="AutoShape 6">
            <a:extLst>
              <a:ext uri="{FF2B5EF4-FFF2-40B4-BE49-F238E27FC236}">
                <a16:creationId xmlns:a16="http://schemas.microsoft.com/office/drawing/2014/main" id="{F64B7B85-09AA-EE4A-AB52-1822CD1EB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6000" b="1" dirty="0">
                <a:solidFill>
                  <a:schemeClr val="bg1"/>
                </a:solidFill>
              </a:rPr>
              <a:t>조제가공 시 개인 </a:t>
            </a:r>
            <a:r>
              <a:rPr lang="ko-KR" altLang="en-US" sz="6000" b="1" dirty="0" err="1">
                <a:solidFill>
                  <a:schemeClr val="bg1"/>
                </a:solidFill>
              </a:rPr>
              <a:t>파라미터</a:t>
            </a:r>
            <a:r>
              <a:rPr lang="ko-KR" altLang="en-US" sz="6000" b="1" dirty="0">
                <a:solidFill>
                  <a:schemeClr val="bg1"/>
                </a:solidFill>
              </a:rPr>
              <a:t> 측정 및 적용 </a:t>
            </a:r>
            <a:endParaRPr lang="en-US" altLang="ko-KR" sz="6000" b="1" dirty="0">
              <a:solidFill>
                <a:schemeClr val="bg1"/>
              </a:solidFill>
            </a:endParaRPr>
          </a:p>
          <a:p>
            <a:pPr algn="ctr" latinLnBrk="0"/>
            <a:r>
              <a:rPr lang="ko-KR" altLang="en-US" sz="6000" b="1" dirty="0">
                <a:solidFill>
                  <a:schemeClr val="bg1"/>
                </a:solidFill>
              </a:rPr>
              <a:t>유무에 따른 유발 프리즘 의 영향</a:t>
            </a:r>
            <a:endParaRPr lang="ko-KR" altLang="en-US" sz="6000" b="1" dirty="0">
              <a:solidFill>
                <a:schemeClr val="bg1"/>
              </a:solidFill>
              <a:ea typeface="굴림" pitchFamily="50" charset="-127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lvl="0" algn="ctr" defTabSz="3089186">
              <a:defRPr/>
            </a:pP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방상택</a:t>
            </a:r>
            <a:r>
              <a:rPr kumimoji="1" lang="en-US" altLang="ko-KR" sz="44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4004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∙ </a:t>
            </a:r>
            <a:r>
              <a:rPr lang="ko-KR" altLang="en-US" sz="4004" b="1" u="sng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채진혜</a:t>
            </a:r>
            <a:r>
              <a:rPr lang="en-US" altLang="ko-KR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4" b="1" u="sng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이세희</a:t>
            </a:r>
            <a:r>
              <a:rPr lang="en-US" altLang="ko-KR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4" b="1" u="sng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고다영</a:t>
            </a:r>
            <a:r>
              <a:rPr lang="en-US" altLang="ko-KR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김기홍</a:t>
            </a:r>
            <a:r>
              <a:rPr lang="en-US" altLang="ko-KR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1,*</a:t>
            </a:r>
            <a:r>
              <a:rPr kumimoji="1" lang="ko-KR" altLang="en-US" sz="44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1" lang="en-US" altLang="ko-KR" sz="4004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4552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대구가톨릭대학교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 안경광학과</a:t>
            </a:r>
          </a:p>
        </p:txBody>
      </p:sp>
      <p:sp>
        <p:nvSpPr>
          <p:cNvPr id="58" name="Rectangle 333">
            <a:extLst>
              <a:ext uri="{FF2B5EF4-FFF2-40B4-BE49-F238E27FC236}">
                <a16:creationId xmlns:a16="http://schemas.microsoft.com/office/drawing/2014/main" id="{FEDB76B5-D38A-2B4C-80FF-6424D3902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FA50FF6C-1554-0B48-8304-08143EDD1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0" name="Rectangle 3">
            <a:extLst>
              <a:ext uri="{FF2B5EF4-FFF2-40B4-BE49-F238E27FC236}">
                <a16:creationId xmlns:a16="http://schemas.microsoft.com/office/drawing/2014/main" id="{B75CF53E-59B5-A048-A315-98E286665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1" name="Rectangle 5">
            <a:extLst>
              <a:ext uri="{FF2B5EF4-FFF2-40B4-BE49-F238E27FC236}">
                <a16:creationId xmlns:a16="http://schemas.microsoft.com/office/drawing/2014/main" id="{FB778A09-98D3-0F42-A264-CE188F9C6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62" name="Picture 3">
            <a:extLst>
              <a:ext uri="{FF2B5EF4-FFF2-40B4-BE49-F238E27FC236}">
                <a16:creationId xmlns:a16="http://schemas.microsoft.com/office/drawing/2014/main" id="{CCD8661F-EEB6-EA46-B6EA-80E690982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FDCB66B-79ED-1A45-BDEC-D9807449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11372854" y="18845231"/>
            <a:ext cx="935837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0.25&lt;D’≤1.00</a:t>
            </a:r>
            <a:r>
              <a:rPr lang="ko-KR" altLang="en-US" sz="2800" dirty="0"/>
              <a:t>인 경우 경사각 보정 </a:t>
            </a:r>
            <a:r>
              <a:rPr lang="en-US" altLang="ko-KR" sz="2800" dirty="0"/>
              <a:t>OH</a:t>
            </a:r>
            <a:r>
              <a:rPr lang="ko-KR" altLang="en-US" sz="2800" dirty="0"/>
              <a:t>와 기하학 중심에서 </a:t>
            </a:r>
            <a:r>
              <a:rPr lang="en-US" altLang="ko-KR" sz="2800" dirty="0"/>
              <a:t>2mm</a:t>
            </a:r>
            <a:r>
              <a:rPr lang="ko-KR" altLang="en-US" sz="2800" dirty="0"/>
              <a:t>와 </a:t>
            </a:r>
            <a:r>
              <a:rPr lang="en-US" altLang="ko-KR" sz="2800" dirty="0"/>
              <a:t>3mm </a:t>
            </a:r>
            <a:r>
              <a:rPr lang="ko-KR" altLang="en-US" sz="2800" dirty="0"/>
              <a:t>위로 올려 </a:t>
            </a:r>
            <a:r>
              <a:rPr lang="en-US" altLang="ko-KR" sz="2800" dirty="0"/>
              <a:t>OH </a:t>
            </a:r>
            <a:r>
              <a:rPr lang="ko-KR" altLang="en-US" sz="2800" dirty="0"/>
              <a:t>설정하였을 때 평균유발 프리즘은 각 </a:t>
            </a:r>
            <a:r>
              <a:rPr lang="en-US" altLang="ko-KR" sz="2800" dirty="0"/>
              <a:t>0</a:t>
            </a:r>
            <a:r>
              <a:rPr lang="en-US" sz="2800" dirty="0"/>
              <a:t>.14±0.26△, 0.08±0.24△ BU </a:t>
            </a:r>
            <a:r>
              <a:rPr lang="ko-KR" altLang="en-US" sz="2800" dirty="0"/>
              <a:t>프리즘으로 허용오차 </a:t>
            </a:r>
            <a:r>
              <a:rPr lang="ko-KR" altLang="en-US" sz="2800" dirty="0" err="1"/>
              <a:t>범위안에</a:t>
            </a:r>
            <a:r>
              <a:rPr lang="ko-KR" altLang="en-US" sz="2800" dirty="0"/>
              <a:t> 들어갔다</a:t>
            </a:r>
            <a:r>
              <a:rPr lang="en-US" altLang="ko-KR" sz="2800" dirty="0"/>
              <a:t>. </a:t>
            </a:r>
            <a:r>
              <a:rPr lang="en-US" sz="2800" dirty="0"/>
              <a:t>1.25&lt;D’≤6.00</a:t>
            </a:r>
            <a:r>
              <a:rPr lang="ko-KR" altLang="en-US" sz="2800" dirty="0"/>
              <a:t>인 경우 유발 프리즘은 각 </a:t>
            </a:r>
            <a:r>
              <a:rPr lang="en-US" sz="2800" dirty="0"/>
              <a:t>0.94±1.26△, 0.62±1.23</a:t>
            </a:r>
            <a:r>
              <a:rPr lang="ko-KR" altLang="en-US" sz="2800" dirty="0"/>
              <a:t>△</a:t>
            </a:r>
            <a:r>
              <a:rPr lang="en-US" sz="2800" dirty="0"/>
              <a:t> BU </a:t>
            </a:r>
            <a:r>
              <a:rPr lang="ko-KR" altLang="en-US" sz="2800" dirty="0"/>
              <a:t>프리즘으로 허용오차를 초과하였다</a:t>
            </a:r>
            <a:r>
              <a:rPr lang="en-US" altLang="ko-KR" sz="2800" dirty="0"/>
              <a:t>. </a:t>
            </a:r>
            <a:endParaRPr lang="ko-KR" altLang="en-US" sz="2800" dirty="0"/>
          </a:p>
          <a:p>
            <a:pPr>
              <a:lnSpc>
                <a:spcPct val="150000"/>
              </a:lnSpc>
            </a:pPr>
            <a:endParaRPr lang="ko-KR" altLang="en-US" sz="2800" dirty="0"/>
          </a:p>
        </p:txBody>
      </p:sp>
      <p:grpSp>
        <p:nvGrpSpPr>
          <p:cNvPr id="44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7697"/>
            <a:ext cx="8033906" cy="6143668"/>
            <a:chOff x="482172" y="5056597"/>
            <a:chExt cx="6928135" cy="6375787"/>
          </a:xfrm>
        </p:grpSpPr>
        <p:sp>
          <p:nvSpPr>
            <p:cNvPr id="52" name="직사각형 51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7"/>
              <a:ext cx="6805185" cy="5992677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5" name="모서리가 둥근 직사각형 54"/>
            <p:cNvSpPr/>
            <p:nvPr/>
          </p:nvSpPr>
          <p:spPr bwMode="auto">
            <a:xfrm>
              <a:off x="941738" y="5056597"/>
              <a:ext cx="5862367" cy="747776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0477" y="5946242"/>
              <a:ext cx="6759830" cy="5461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dirty="0"/>
                <a:t>최근 온라인 안경판매 허용 찬반에 대한 논란이 있었다</a:t>
              </a:r>
              <a:r>
                <a:rPr lang="en-US" altLang="ko-KR" sz="2800" dirty="0"/>
                <a:t>. </a:t>
              </a:r>
              <a:r>
                <a:rPr lang="ko-KR" altLang="en-US" sz="2800" dirty="0" err="1"/>
                <a:t>안경원에서</a:t>
              </a:r>
              <a:r>
                <a:rPr lang="ko-KR" altLang="en-US" sz="2800" dirty="0"/>
                <a:t> 안경을 구매할 경우 전 </a:t>
              </a:r>
              <a:r>
                <a:rPr lang="ko-KR" altLang="en-US" sz="2800" dirty="0" err="1"/>
                <a:t>피팅</a:t>
              </a:r>
              <a:r>
                <a:rPr lang="ko-KR" altLang="en-US" sz="2800" dirty="0"/>
                <a:t> 후 개인 </a:t>
              </a:r>
              <a:r>
                <a:rPr lang="ko-KR" altLang="en-US" sz="2800" dirty="0" err="1"/>
                <a:t>파라미터를</a:t>
              </a:r>
              <a:r>
                <a:rPr lang="ko-KR" altLang="en-US" sz="2800" dirty="0"/>
                <a:t> 적용한 안경으로 프리즘 유발을 최소화할 수 있다는 장점이 있다</a:t>
              </a:r>
              <a:r>
                <a:rPr lang="en-US" altLang="ko-KR" sz="2800" dirty="0"/>
                <a:t>. </a:t>
              </a:r>
              <a:r>
                <a:rPr lang="ko-KR" altLang="en-US" sz="2800" dirty="0"/>
                <a:t>현재 </a:t>
              </a:r>
              <a:r>
                <a:rPr lang="ko-KR" altLang="en-US" sz="2800" dirty="0" err="1"/>
                <a:t>안경사들의</a:t>
              </a:r>
              <a:r>
                <a:rPr lang="ko-KR" altLang="en-US" sz="2800" dirty="0"/>
                <a:t> 조제가공 방법 및 개인 </a:t>
              </a:r>
              <a:r>
                <a:rPr lang="ko-KR" altLang="en-US" sz="2800" dirty="0" err="1"/>
                <a:t>파라미터</a:t>
              </a:r>
              <a:r>
                <a:rPr lang="ko-KR" altLang="en-US" sz="2800" dirty="0"/>
                <a:t> 측정 및 적용 유무와 안경조제에 대한 인식 등을 조사하여 안경 온라인 판매에 대한 </a:t>
              </a:r>
              <a:r>
                <a:rPr lang="ko-KR" altLang="en-US" sz="2800" dirty="0" err="1"/>
                <a:t>대안책을</a:t>
              </a:r>
              <a:r>
                <a:rPr lang="ko-KR" altLang="en-US" sz="2800" dirty="0"/>
                <a:t> 마련하고자 한다</a:t>
              </a:r>
              <a:r>
                <a:rPr lang="en-US" sz="2800" dirty="0"/>
                <a:t>. </a:t>
              </a:r>
              <a:endParaRPr lang="ko-KR" altLang="en-US" sz="2800" dirty="0"/>
            </a:p>
          </p:txBody>
        </p:sp>
      </p:grpSp>
      <p:grpSp>
        <p:nvGrpSpPr>
          <p:cNvPr id="68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9185434" y="5057697"/>
            <a:ext cx="11907268" cy="6357982"/>
            <a:chOff x="8242010" y="5050191"/>
            <a:chExt cx="12883242" cy="6220814"/>
          </a:xfrm>
        </p:grpSpPr>
        <p:sp>
          <p:nvSpPr>
            <p:cNvPr id="69" name="직사각형 68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8242010" y="5439708"/>
              <a:ext cx="12883242" cy="561772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70" name="모서리가 둥근 직사각형 69"/>
            <p:cNvSpPr/>
            <p:nvPr/>
          </p:nvSpPr>
          <p:spPr bwMode="auto">
            <a:xfrm>
              <a:off x="9603907" y="5050191"/>
              <a:ext cx="11305110" cy="768865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8444506" y="5920359"/>
              <a:ext cx="12464511" cy="5350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/>
                <a:t>2021</a:t>
              </a:r>
              <a:r>
                <a:rPr lang="ko-KR" altLang="en-US" sz="2800" dirty="0"/>
                <a:t>년</a:t>
              </a:r>
              <a:r>
                <a:rPr lang="en-US" sz="2800" dirty="0"/>
                <a:t> 9</a:t>
              </a:r>
              <a:r>
                <a:rPr lang="ko-KR" altLang="en-US" sz="2800" dirty="0"/>
                <a:t>월 한 달 동안</a:t>
              </a:r>
              <a:r>
                <a:rPr lang="en-US" sz="2800" dirty="0"/>
                <a:t>  </a:t>
              </a:r>
              <a:r>
                <a:rPr lang="ko-KR" altLang="en-US" sz="2800" dirty="0"/>
                <a:t>만</a:t>
              </a:r>
              <a:r>
                <a:rPr lang="en-US" sz="2800" dirty="0"/>
                <a:t> 9</a:t>
              </a:r>
              <a:r>
                <a:rPr lang="ko-KR" altLang="en-US" sz="2800" dirty="0"/>
                <a:t>세에서</a:t>
              </a:r>
              <a:r>
                <a:rPr lang="en-US" sz="2800" dirty="0"/>
                <a:t> 70</a:t>
              </a:r>
              <a:r>
                <a:rPr lang="ko-KR" altLang="en-US" sz="2800" dirty="0"/>
                <a:t>세 사이의 </a:t>
              </a:r>
              <a:r>
                <a:rPr lang="ko-KR" altLang="en-US" sz="2800" dirty="0" err="1"/>
                <a:t>안질환이</a:t>
              </a:r>
              <a:r>
                <a:rPr lang="ko-KR" altLang="en-US" sz="2800" dirty="0"/>
                <a:t> 없는</a:t>
              </a:r>
              <a:r>
                <a:rPr lang="en-US" sz="2800" dirty="0"/>
                <a:t> 53</a:t>
              </a:r>
              <a:r>
                <a:rPr lang="ko-KR" altLang="en-US" sz="2800" dirty="0"/>
                <a:t>명</a:t>
              </a:r>
              <a:r>
                <a:rPr lang="en-US" sz="2800" dirty="0"/>
                <a:t>(</a:t>
              </a:r>
              <a:r>
                <a:rPr lang="ko-KR" altLang="en-US" sz="2800" dirty="0"/>
                <a:t>남자</a:t>
              </a:r>
              <a:r>
                <a:rPr lang="en-US" sz="2800" dirty="0"/>
                <a:t>: 28</a:t>
              </a:r>
              <a:r>
                <a:rPr lang="ko-KR" altLang="en-US" sz="2800" dirty="0"/>
                <a:t>명</a:t>
              </a:r>
              <a:r>
                <a:rPr lang="en-US" sz="2800" dirty="0"/>
                <a:t>, </a:t>
              </a:r>
              <a:r>
                <a:rPr lang="ko-KR" altLang="en-US" sz="2800" dirty="0"/>
                <a:t>여자</a:t>
              </a:r>
              <a:r>
                <a:rPr lang="en-US" sz="2800" dirty="0"/>
                <a:t>: 25</a:t>
              </a:r>
              <a:r>
                <a:rPr lang="ko-KR" altLang="en-US" sz="2800" dirty="0"/>
                <a:t>명</a:t>
              </a:r>
              <a:r>
                <a:rPr lang="en-US" sz="2800" dirty="0"/>
                <a:t>)</a:t>
              </a:r>
              <a:r>
                <a:rPr lang="ko-KR" altLang="en-US" sz="2800" dirty="0"/>
                <a:t>을 대상으로 하였다</a:t>
              </a:r>
              <a:r>
                <a:rPr lang="en-US" sz="2800" dirty="0"/>
                <a:t>. </a:t>
              </a:r>
              <a:r>
                <a:rPr lang="ko-KR" altLang="en-US" sz="2800" dirty="0"/>
                <a:t>현재 </a:t>
              </a:r>
              <a:r>
                <a:rPr lang="ko-KR" altLang="en-US" sz="2800" dirty="0" err="1"/>
                <a:t>안경사들의</a:t>
              </a:r>
              <a:r>
                <a:rPr lang="ko-KR" altLang="en-US" sz="2800" dirty="0"/>
                <a:t> 조제가공 방식 및 인식에 대해 알아보고자 안경사 </a:t>
              </a:r>
              <a:r>
                <a:rPr lang="en-US" altLang="ko-KR" sz="2800" dirty="0"/>
                <a:t>81</a:t>
              </a:r>
              <a:r>
                <a:rPr lang="ko-KR" altLang="en-US" sz="2800" dirty="0"/>
                <a:t>명을 대상으로 설문조사를 실시하였다</a:t>
              </a:r>
              <a:r>
                <a:rPr lang="en-US" altLang="ko-KR" sz="2800" dirty="0"/>
                <a:t>. </a:t>
              </a:r>
              <a:r>
                <a:rPr lang="ko-KR" altLang="en-US" sz="2800" dirty="0"/>
                <a:t> 안경 조제가공 시 </a:t>
              </a:r>
              <a:r>
                <a:rPr lang="en-US" altLang="ko-KR" sz="2800" dirty="0"/>
                <a:t>EYE-RULER2</a:t>
              </a:r>
              <a:r>
                <a:rPr lang="en-US" sz="2800" dirty="0"/>
                <a:t>(ESSILOR)</a:t>
              </a:r>
              <a:r>
                <a:rPr lang="ko-KR" altLang="en-US" sz="2800" dirty="0"/>
                <a:t>를 이용하여 개인 </a:t>
              </a:r>
              <a:r>
                <a:rPr lang="ko-KR" altLang="en-US" sz="2800" dirty="0" err="1"/>
                <a:t>파라미터를</a:t>
              </a:r>
              <a:r>
                <a:rPr lang="ko-KR" altLang="en-US" sz="2800" dirty="0"/>
                <a:t> 측정하였다</a:t>
              </a:r>
              <a:r>
                <a:rPr lang="en-US" altLang="ko-KR" sz="2800" dirty="0"/>
                <a:t>.</a:t>
              </a:r>
              <a:r>
                <a:rPr lang="ko-KR" altLang="en-US" sz="2800" dirty="0"/>
                <a:t> </a:t>
              </a:r>
              <a:r>
                <a:rPr lang="en-US" altLang="ko-KR" sz="2800" dirty="0"/>
                <a:t>PD</a:t>
              </a:r>
              <a:r>
                <a:rPr lang="ko-KR" altLang="en-US" sz="2800" dirty="0"/>
                <a:t>와 </a:t>
              </a:r>
              <a:r>
                <a:rPr lang="en-US" altLang="ko-KR" sz="2800" dirty="0"/>
                <a:t>OH</a:t>
              </a:r>
              <a:r>
                <a:rPr lang="ko-KR" altLang="en-US" sz="2800" dirty="0"/>
                <a:t>의 설정값에 따른 양안에 유발되는 프리즘 양을 산출하여 프리즘 허용오차 범위 내외의 값을 비교 분석하였다</a:t>
              </a:r>
              <a:r>
                <a:rPr lang="en-US" sz="2800" dirty="0"/>
                <a:t>. </a:t>
              </a:r>
              <a:r>
                <a:rPr lang="ko-KR" altLang="en-US" sz="2800" dirty="0"/>
                <a:t>통계분석 프로그램으로는 </a:t>
              </a:r>
              <a:r>
                <a:rPr lang="en-US" sz="2800" dirty="0"/>
                <a:t>SPSS 22</a:t>
              </a:r>
              <a:r>
                <a:rPr lang="ko-KR" altLang="en-US" sz="2800" dirty="0"/>
                <a:t>을 이용하였다</a:t>
              </a:r>
              <a:r>
                <a:rPr lang="en-US" altLang="ko-KR" sz="2800" dirty="0"/>
                <a:t>.</a:t>
              </a:r>
              <a:endParaRPr 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DF3ECFC9-BC07-C643-8DC1-93FAD707EF96}"/>
              </a:ext>
            </a:extLst>
          </p:cNvPr>
          <p:cNvSpPr/>
          <p:nvPr/>
        </p:nvSpPr>
        <p:spPr bwMode="auto">
          <a:xfrm>
            <a:off x="507193" y="11959149"/>
            <a:ext cx="20581229" cy="1445851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defTabSz="3084552"/>
            <a:endParaRPr lang="ko-KR" altLang="en-US" sz="6097"/>
          </a:p>
        </p:txBody>
      </p:sp>
      <p:grpSp>
        <p:nvGrpSpPr>
          <p:cNvPr id="74" name="Group 10">
            <a:extLst>
              <a:ext uri="{FF2B5EF4-FFF2-40B4-BE49-F238E27FC236}">
                <a16:creationId xmlns:a16="http://schemas.microsoft.com/office/drawing/2014/main" id="{D75378BB-9202-9F47-A4DC-69DD4A155EBE}"/>
              </a:ext>
            </a:extLst>
          </p:cNvPr>
          <p:cNvGrpSpPr/>
          <p:nvPr/>
        </p:nvGrpSpPr>
        <p:grpSpPr>
          <a:xfrm>
            <a:off x="442840" y="26846285"/>
            <a:ext cx="10215634" cy="4393332"/>
            <a:chOff x="560593" y="26784578"/>
            <a:chExt cx="10221383" cy="4395805"/>
          </a:xfrm>
        </p:grpSpPr>
        <p:sp>
          <p:nvSpPr>
            <p:cNvPr id="76" name="직사각형 75">
              <a:extLst>
                <a:ext uri="{FF2B5EF4-FFF2-40B4-BE49-F238E27FC236}">
                  <a16:creationId xmlns:a16="http://schemas.microsoft.com/office/drawing/2014/main" id="{8638A797-6818-C241-8658-D7FB33162F9C}"/>
                </a:ext>
              </a:extLst>
            </p:cNvPr>
            <p:cNvSpPr/>
            <p:nvPr/>
          </p:nvSpPr>
          <p:spPr bwMode="auto">
            <a:xfrm>
              <a:off x="560593" y="27141969"/>
              <a:ext cx="10221383" cy="403841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77" name="모서리가 둥근 직사각형 76"/>
            <p:cNvSpPr/>
            <p:nvPr/>
          </p:nvSpPr>
          <p:spPr bwMode="auto">
            <a:xfrm>
              <a:off x="1346853" y="26784578"/>
              <a:ext cx="8362950" cy="63412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1471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CONCLUSIONS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79" name="Group 11">
            <a:extLst>
              <a:ext uri="{FF2B5EF4-FFF2-40B4-BE49-F238E27FC236}">
                <a16:creationId xmlns:a16="http://schemas.microsoft.com/office/drawing/2014/main" id="{F8F8CD25-4976-A54A-80A8-04D2AB445846}"/>
              </a:ext>
            </a:extLst>
          </p:cNvPr>
          <p:cNvGrpSpPr/>
          <p:nvPr/>
        </p:nvGrpSpPr>
        <p:grpSpPr>
          <a:xfrm>
            <a:off x="10975194" y="26846287"/>
            <a:ext cx="10041789" cy="4325671"/>
            <a:chOff x="11007968" y="26874619"/>
            <a:chExt cx="10047440" cy="4328106"/>
          </a:xfrm>
        </p:grpSpPr>
        <p:sp>
          <p:nvSpPr>
            <p:cNvPr id="81" name="직사각형 80">
              <a:extLst>
                <a:ext uri="{FF2B5EF4-FFF2-40B4-BE49-F238E27FC236}">
                  <a16:creationId xmlns:a16="http://schemas.microsoft.com/office/drawing/2014/main" id="{9F158DD6-0D08-F14A-9712-B895C6848514}"/>
                </a:ext>
              </a:extLst>
            </p:cNvPr>
            <p:cNvSpPr/>
            <p:nvPr/>
          </p:nvSpPr>
          <p:spPr bwMode="auto">
            <a:xfrm>
              <a:off x="11007968" y="27232010"/>
              <a:ext cx="10047440" cy="3970715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82" name="모서리가 둥근 직사각형 81"/>
            <p:cNvSpPr/>
            <p:nvPr/>
          </p:nvSpPr>
          <p:spPr bwMode="auto">
            <a:xfrm>
              <a:off x="11834721" y="26874619"/>
              <a:ext cx="8434428" cy="71478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1471"/>
              <a:r>
                <a:rPr lang="en-CA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5ED41224-A303-6143-ADAD-E9B04CAB77B4}"/>
              </a:ext>
            </a:extLst>
          </p:cNvPr>
          <p:cNvSpPr txBox="1"/>
          <p:nvPr/>
        </p:nvSpPr>
        <p:spPr>
          <a:xfrm>
            <a:off x="728592" y="27703543"/>
            <a:ext cx="992988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안경 조제가공 시 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OH 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수치에 대한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임의설정으로 인하여 유발되는 프리즘은 독일 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RAL-RG 915 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규정의 허용오차 범위를 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초과하였다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유발되는 프리즘을 최소화 하기 위하여 개인 </a:t>
            </a:r>
            <a:r>
              <a:rPr kumimoji="1" lang="ko-KR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파라미터</a:t>
            </a:r>
            <a:r>
              <a:rPr kumimoji="1" lang="ko-KR" altLang="en-US" sz="28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측정과 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경사각 보정 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OH 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설정이 중요하며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안경사의 조제가공 방법 및 인식 개선이 필요할 것으로 보인다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6D48EF4-4B76-E646-A92E-18733F60CCB4}"/>
              </a:ext>
            </a:extLst>
          </p:cNvPr>
          <p:cNvSpPr txBox="1"/>
          <p:nvPr/>
        </p:nvSpPr>
        <p:spPr>
          <a:xfrm>
            <a:off x="11229978" y="27632105"/>
            <a:ext cx="9787006" cy="2286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[1]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Kim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HD,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KIM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DH,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KIM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BW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KIM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YH.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Subjective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 err="1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Visuopeeception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to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Vertical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Yoked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Prisms.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J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Korea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 err="1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Oph</a:t>
            </a:r>
            <a:r>
              <a:rPr lang="ko-KR" altLang="en-US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800" dirty="0" err="1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Opt</a:t>
            </a:r>
            <a:r>
              <a:rPr lang="en-US" altLang="ko-KR" sz="28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Soc. 2008;(13):95-99</a:t>
            </a:r>
            <a:endParaRPr kumimoji="1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sp>
        <p:nvSpPr>
          <p:cNvPr id="85" name="모서리가 둥근 직사각형 84"/>
          <p:cNvSpPr/>
          <p:nvPr/>
        </p:nvSpPr>
        <p:spPr bwMode="auto">
          <a:xfrm>
            <a:off x="653934" y="11710565"/>
            <a:ext cx="20253902" cy="698863"/>
          </a:xfrm>
          <a:prstGeom prst="round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algn="ctr" defTabSz="3084552"/>
            <a:r>
              <a:rPr lang="en-US" altLang="ko-KR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RESULTS</a:t>
            </a:r>
            <a:endParaRPr lang="ko-KR" altLang="en-US" sz="399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algn="ctr" defTabSz="3084552"/>
            <a:endParaRPr lang="ko-KR" altLang="en-US" sz="3998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931ADED-84EF-6E4A-AC92-999AB51A1410}"/>
              </a:ext>
            </a:extLst>
          </p:cNvPr>
          <p:cNvSpPr txBox="1"/>
          <p:nvPr/>
        </p:nvSpPr>
        <p:spPr>
          <a:xfrm>
            <a:off x="871468" y="12558687"/>
            <a:ext cx="10287072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/>
              <a:t>안경사를 대상으로 한 설문조사에서 원거리</a:t>
            </a:r>
            <a:r>
              <a:rPr lang="en-US" sz="2800" dirty="0"/>
              <a:t> PD</a:t>
            </a:r>
            <a:r>
              <a:rPr lang="ko-KR" altLang="en-US" sz="2800" dirty="0"/>
              <a:t>를 측정하는 방법 은</a:t>
            </a:r>
            <a:r>
              <a:rPr lang="en-US" sz="2800" dirty="0"/>
              <a:t> AR</a:t>
            </a:r>
            <a:r>
              <a:rPr lang="ko-KR" altLang="en-US" sz="2800" dirty="0"/>
              <a:t>을 이용한 양안</a:t>
            </a:r>
            <a:r>
              <a:rPr lang="en-US" sz="2800" dirty="0"/>
              <a:t> PD </a:t>
            </a:r>
            <a:r>
              <a:rPr lang="ko-KR" altLang="en-US" sz="2800" dirty="0"/>
              <a:t>측정법이</a:t>
            </a:r>
            <a:r>
              <a:rPr lang="en-US" sz="2800" dirty="0"/>
              <a:t> 44%</a:t>
            </a:r>
            <a:r>
              <a:rPr lang="ko-KR" altLang="en-US" sz="2800" dirty="0"/>
              <a:t>로 가장 많이 차지하였고</a:t>
            </a:r>
            <a:r>
              <a:rPr lang="en-US" sz="2800" dirty="0"/>
              <a:t>, </a:t>
            </a:r>
            <a:r>
              <a:rPr lang="ko-KR" altLang="en-US" sz="2800" dirty="0"/>
              <a:t>다음으로 </a:t>
            </a:r>
            <a:r>
              <a:rPr lang="ko-KR" altLang="en-US" sz="2800" dirty="0" err="1"/>
              <a:t>개인파라미터</a:t>
            </a:r>
            <a:r>
              <a:rPr lang="ko-KR" altLang="en-US" sz="2800" dirty="0"/>
              <a:t> 측정기</a:t>
            </a:r>
            <a:r>
              <a:rPr lang="en-US" sz="2800" dirty="0"/>
              <a:t>, PD </a:t>
            </a:r>
            <a:r>
              <a:rPr lang="ko-KR" altLang="en-US" sz="2800" dirty="0"/>
              <a:t>미터기 순이었다</a:t>
            </a:r>
            <a:r>
              <a:rPr lang="en-US" sz="2800" dirty="0"/>
              <a:t>.</a:t>
            </a:r>
            <a:r>
              <a:rPr lang="ko-KR" altLang="en-US" sz="2800" dirty="0"/>
              <a:t> 조제가공 시 단안 및 양안</a:t>
            </a:r>
            <a:r>
              <a:rPr lang="en-US" sz="2800" dirty="0"/>
              <a:t> PD</a:t>
            </a:r>
            <a:r>
              <a:rPr lang="ko-KR" altLang="en-US" sz="2800" dirty="0"/>
              <a:t>를 사용하는 비율은</a:t>
            </a:r>
            <a:r>
              <a:rPr lang="en-US" sz="2800" dirty="0"/>
              <a:t> 56% ,44%</a:t>
            </a:r>
            <a:r>
              <a:rPr lang="ko-KR" altLang="en-US" sz="2800" dirty="0"/>
              <a:t>이었다</a:t>
            </a:r>
            <a:r>
              <a:rPr lang="en-US" sz="2800" dirty="0"/>
              <a:t>. Oh </a:t>
            </a:r>
            <a:r>
              <a:rPr lang="ko-KR" altLang="en-US" sz="2800" dirty="0"/>
              <a:t>설정은 기하학 중심에서</a:t>
            </a:r>
            <a:r>
              <a:rPr lang="en-US" sz="2800" dirty="0"/>
              <a:t> 2mm </a:t>
            </a:r>
            <a:r>
              <a:rPr lang="ko-KR" altLang="en-US" sz="2800" dirty="0"/>
              <a:t>및</a:t>
            </a:r>
            <a:r>
              <a:rPr lang="en-US" sz="2800" dirty="0"/>
              <a:t> 3mm </a:t>
            </a:r>
            <a:r>
              <a:rPr lang="ko-KR" altLang="en-US" sz="2800" dirty="0"/>
              <a:t>위로 설정하는 비율이</a:t>
            </a:r>
            <a:r>
              <a:rPr lang="en-US" sz="2800" dirty="0"/>
              <a:t> 30%, 18%</a:t>
            </a:r>
            <a:r>
              <a:rPr lang="ko-KR" altLang="en-US" sz="2800" dirty="0"/>
              <a:t>로 가장 많은 비중을 차지하였다</a:t>
            </a:r>
            <a:r>
              <a:rPr lang="en-US" sz="2800" dirty="0"/>
              <a:t>. </a:t>
            </a:r>
            <a:r>
              <a:rPr lang="ko-KR" altLang="en-US" sz="2800" dirty="0"/>
              <a:t>이렇게 단안</a:t>
            </a:r>
            <a:r>
              <a:rPr lang="en-US" sz="2800" dirty="0"/>
              <a:t> PD</a:t>
            </a:r>
            <a:r>
              <a:rPr lang="ko-KR" altLang="en-US" sz="2800" dirty="0"/>
              <a:t>와 경사각을 보정한</a:t>
            </a:r>
            <a:r>
              <a:rPr lang="en-US" sz="2800" dirty="0"/>
              <a:t> Oh</a:t>
            </a:r>
            <a:r>
              <a:rPr lang="ko-KR" altLang="en-US" sz="2800" dirty="0"/>
              <a:t>를 사용하지 않는 이유는 ‘신속한 조제가공을 위하여 설정하지 않는다’</a:t>
            </a:r>
            <a:r>
              <a:rPr lang="en-US" sz="2800" dirty="0"/>
              <a:t> 29%, </a:t>
            </a:r>
            <a:r>
              <a:rPr lang="ko-KR" altLang="en-US" sz="2800" dirty="0"/>
              <a:t>‘경사각 보정이 필요하다고 생각하지 않는다’</a:t>
            </a:r>
            <a:r>
              <a:rPr lang="en-US" sz="2800" dirty="0"/>
              <a:t> 24%</a:t>
            </a:r>
            <a:r>
              <a:rPr lang="ko-KR" altLang="en-US" sz="2800" dirty="0"/>
              <a:t>로 조제가공 시 단안</a:t>
            </a:r>
            <a:r>
              <a:rPr lang="en-US" sz="2800" dirty="0"/>
              <a:t>PD</a:t>
            </a:r>
            <a:r>
              <a:rPr lang="ko-KR" altLang="en-US" sz="2800" dirty="0"/>
              <a:t>와 경사각 보정에 대해 중요하다는 인식을 하지 않는 것으로 보인다</a:t>
            </a:r>
            <a:r>
              <a:rPr lang="en-US" sz="2800" dirty="0"/>
              <a:t>. </a:t>
            </a:r>
            <a:endParaRPr lang="ko-KR" altLang="en-US" sz="2800" dirty="0"/>
          </a:p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42906" y="19345297"/>
            <a:ext cx="4309961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72062" y="19273859"/>
            <a:ext cx="546266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9" name="TextBox 88"/>
          <p:cNvSpPr txBox="1"/>
          <p:nvPr/>
        </p:nvSpPr>
        <p:spPr>
          <a:xfrm>
            <a:off x="585716" y="23631577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/>
              <a:t>Fig1. How to set OH when making glasses</a:t>
            </a:r>
            <a:endParaRPr lang="ko-KR" altLang="en-US" sz="2400" dirty="0"/>
          </a:p>
        </p:txBody>
      </p:sp>
      <p:sp>
        <p:nvSpPr>
          <p:cNvPr id="90" name="TextBox 89"/>
          <p:cNvSpPr txBox="1"/>
          <p:nvPr/>
        </p:nvSpPr>
        <p:spPr>
          <a:xfrm>
            <a:off x="5729252" y="23560139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/>
              <a:t>Fig2. Reasons not to set OH correction when making glasses</a:t>
            </a:r>
            <a:endParaRPr lang="ko-KR" altLang="en-US" sz="2400" dirty="0"/>
          </a:p>
        </p:txBody>
      </p:sp>
      <p:sp>
        <p:nvSpPr>
          <p:cNvPr id="91" name="TextBox 90"/>
          <p:cNvSpPr txBox="1"/>
          <p:nvPr/>
        </p:nvSpPr>
        <p:spPr>
          <a:xfrm>
            <a:off x="657154" y="24560271"/>
            <a:ext cx="108585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/>
              <a:t>등가구면 </a:t>
            </a:r>
            <a:r>
              <a:rPr lang="en-US" altLang="ko-KR" sz="2800" dirty="0"/>
              <a:t>0.25&lt;D’≤1.00</a:t>
            </a:r>
            <a:r>
              <a:rPr lang="ko-KR" altLang="en-US" sz="2800" dirty="0"/>
              <a:t>인 경우 </a:t>
            </a:r>
            <a:r>
              <a:rPr lang="en-US" altLang="ko-KR" sz="2800" dirty="0"/>
              <a:t>12</a:t>
            </a:r>
            <a:r>
              <a:rPr lang="ko-KR" altLang="en-US" sz="2800" dirty="0"/>
              <a:t>명</a:t>
            </a:r>
            <a:r>
              <a:rPr lang="en-US" altLang="ko-KR" sz="2800" dirty="0"/>
              <a:t>(23%)</a:t>
            </a:r>
            <a:r>
              <a:rPr lang="ko-KR" altLang="en-US" sz="2800" dirty="0"/>
              <a:t>에서 양안에 미치는 유발 프리즘은 평균 </a:t>
            </a:r>
            <a:r>
              <a:rPr lang="en-US" altLang="ko-KR" sz="2800" dirty="0"/>
              <a:t>0.0058±0.02 B.I </a:t>
            </a:r>
            <a:r>
              <a:rPr lang="ko-KR" altLang="en-US" sz="2800" dirty="0"/>
              <a:t>프리즘</a:t>
            </a:r>
            <a:r>
              <a:rPr lang="en-US" altLang="ko-KR" sz="2800" dirty="0"/>
              <a:t>,</a:t>
            </a:r>
            <a:r>
              <a:rPr lang="ko-KR" altLang="en-US" sz="2800" dirty="0"/>
              <a:t> </a:t>
            </a:r>
            <a:r>
              <a:rPr lang="en-US" altLang="ko-KR" sz="2800" dirty="0"/>
              <a:t>1.25 &lt;D’≤6.00 </a:t>
            </a:r>
            <a:r>
              <a:rPr lang="ko-KR" altLang="en-US" sz="2800" dirty="0"/>
              <a:t>인</a:t>
            </a:r>
            <a:endParaRPr lang="en-US" altLang="ko-KR" sz="2800" dirty="0"/>
          </a:p>
          <a:p>
            <a:pPr>
              <a:lnSpc>
                <a:spcPct val="150000"/>
              </a:lnSpc>
            </a:pPr>
            <a:endParaRPr lang="en-US" altLang="ko-KR" sz="2800" dirty="0"/>
          </a:p>
          <a:p>
            <a:pPr>
              <a:lnSpc>
                <a:spcPct val="150000"/>
              </a:lnSpc>
            </a:pPr>
            <a:endParaRPr lang="en-US" altLang="ko-KR" sz="2800" dirty="0"/>
          </a:p>
          <a:p>
            <a:pPr>
              <a:lnSpc>
                <a:spcPct val="150000"/>
              </a:lnSpc>
            </a:pPr>
            <a:endParaRPr lang="en-US" altLang="ko-KR" sz="2800" dirty="0"/>
          </a:p>
          <a:p>
            <a:pPr>
              <a:lnSpc>
                <a:spcPct val="150000"/>
              </a:lnSpc>
            </a:pPr>
            <a:endParaRPr lang="ko-KR" altLang="en-US" sz="2800" dirty="0"/>
          </a:p>
        </p:txBody>
      </p:sp>
      <p:sp>
        <p:nvSpPr>
          <p:cNvPr id="92" name="직사각형 91"/>
          <p:cNvSpPr/>
          <p:nvPr/>
        </p:nvSpPr>
        <p:spPr>
          <a:xfrm>
            <a:off x="11372854" y="12630125"/>
            <a:ext cx="9586904" cy="2577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/>
              <a:t>경우 </a:t>
            </a:r>
            <a:r>
              <a:rPr lang="en-US" altLang="ko-KR" sz="2800" dirty="0"/>
              <a:t>36</a:t>
            </a:r>
            <a:r>
              <a:rPr lang="ko-KR" altLang="en-US" sz="2800" dirty="0"/>
              <a:t>명</a:t>
            </a:r>
            <a:r>
              <a:rPr lang="en-US" altLang="ko-KR" sz="2800" dirty="0"/>
              <a:t>(69%)</a:t>
            </a:r>
            <a:r>
              <a:rPr lang="ko-KR" altLang="en-US" sz="2800" dirty="0"/>
              <a:t>이었고 양안에 미치는 유발 프리즘은 평균 </a:t>
            </a:r>
            <a:r>
              <a:rPr lang="en-US" altLang="ko-KR" sz="2800" dirty="0"/>
              <a:t>0.012±0.06 B.I </a:t>
            </a:r>
            <a:r>
              <a:rPr lang="ko-KR" altLang="en-US" sz="2800" dirty="0"/>
              <a:t>프리즘으로 모두 허용오차 </a:t>
            </a:r>
            <a:r>
              <a:rPr lang="ko-KR" altLang="en-US" sz="2800" dirty="0" err="1"/>
              <a:t>범위안으로</a:t>
            </a:r>
            <a:r>
              <a:rPr lang="ko-KR" altLang="en-US" sz="2800" dirty="0"/>
              <a:t> 나타났다</a:t>
            </a:r>
            <a:r>
              <a:rPr lang="en-US" altLang="ko-KR" sz="2800" dirty="0"/>
              <a:t>. </a:t>
            </a:r>
            <a:r>
              <a:rPr lang="ko-KR" altLang="en-US" sz="2800" dirty="0"/>
              <a:t>양안 </a:t>
            </a:r>
            <a:r>
              <a:rPr lang="en-US" altLang="ko-KR" sz="2800" dirty="0"/>
              <a:t>PD </a:t>
            </a:r>
            <a:r>
              <a:rPr lang="ko-KR" altLang="en-US" sz="2800" dirty="0"/>
              <a:t>설정과 단안 </a:t>
            </a:r>
            <a:r>
              <a:rPr lang="en-US" altLang="ko-KR" sz="2800" dirty="0"/>
              <a:t>PD</a:t>
            </a:r>
            <a:r>
              <a:rPr lang="ko-KR" altLang="en-US" sz="2800" dirty="0"/>
              <a:t>설정에는 큰 차이가 없었다</a:t>
            </a:r>
            <a:r>
              <a:rPr lang="en-US" altLang="ko-KR" sz="2800" dirty="0"/>
              <a:t>. </a:t>
            </a:r>
            <a:endParaRPr lang="ko-KR" altLang="en-US" sz="2800" dirty="0"/>
          </a:p>
        </p:txBody>
      </p:sp>
      <p:graphicFrame>
        <p:nvGraphicFramePr>
          <p:cNvPr id="93" name="표 92"/>
          <p:cNvGraphicFramePr>
            <a:graphicFrameLocks noGrp="1"/>
          </p:cNvGraphicFramePr>
          <p:nvPr/>
        </p:nvGraphicFramePr>
        <p:xfrm>
          <a:off x="11515730" y="22702883"/>
          <a:ext cx="9215502" cy="2857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718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188">
                <a:tc>
                  <a:txBody>
                    <a:bodyPr/>
                    <a:lstStyle/>
                    <a:p>
                      <a:pPr algn="ctr" latinLnBrk="1"/>
                      <a:r>
                        <a:rPr lang="en-US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Refractive </a:t>
                      </a:r>
                    </a:p>
                    <a:p>
                      <a:pPr algn="ctr" latinLnBrk="1"/>
                      <a:r>
                        <a:rPr lang="en-US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power(D’)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2mm UP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3mm UP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777">
                <a:tc>
                  <a:txBody>
                    <a:bodyPr/>
                    <a:lstStyle/>
                    <a:p>
                      <a:pPr algn="ctr" latinLnBrk="1"/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0.25&lt;D’≤1.00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0.14±0.26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0.08±0.24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777">
                <a:tc>
                  <a:txBody>
                    <a:bodyPr/>
                    <a:lstStyle/>
                    <a:p>
                      <a:pPr algn="ctr" latinLnBrk="1"/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1.25&lt;D’≤6.00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0.94±1.26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0.62±1.23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777">
                <a:tc>
                  <a:txBody>
                    <a:bodyPr/>
                    <a:lstStyle/>
                    <a:p>
                      <a:pPr algn="ctr" latinLnBrk="1"/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6.00&lt;D’≤12.00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1.13±1.85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0.40±1.77</a:t>
                      </a:r>
                      <a:endParaRPr lang="ko-KR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4" name="TextBox 93"/>
          <p:cNvSpPr txBox="1"/>
          <p:nvPr/>
        </p:nvSpPr>
        <p:spPr>
          <a:xfrm>
            <a:off x="11730044" y="25560403"/>
            <a:ext cx="8858312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Table1. The induced prism when OH is raised by 2mm and when it is raised by 3mm.</a:t>
            </a:r>
            <a:endParaRPr lang="ko-KR" altLang="en-US" sz="2400" dirty="0"/>
          </a:p>
        </p:txBody>
      </p:sp>
      <p:pic>
        <p:nvPicPr>
          <p:cNvPr id="4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301548" y="15130455"/>
            <a:ext cx="3643338" cy="281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302076" y="15059017"/>
            <a:ext cx="369890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직사각형 45"/>
          <p:cNvSpPr/>
          <p:nvPr/>
        </p:nvSpPr>
        <p:spPr>
          <a:xfrm>
            <a:off x="16373514" y="17987975"/>
            <a:ext cx="4000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Fig4. 1.25&lt;D’≤6.00</a:t>
            </a:r>
            <a:endParaRPr lang="ko-KR" altLang="en-US" sz="2400" dirty="0"/>
          </a:p>
          <a:p>
            <a:r>
              <a:rPr lang="en-US" altLang="ko-KR" sz="2400" dirty="0"/>
              <a:t>horizontal induced prism</a:t>
            </a:r>
            <a:endParaRPr lang="ko-KR" altLang="en-US" sz="2400" dirty="0"/>
          </a:p>
        </p:txBody>
      </p:sp>
      <p:sp>
        <p:nvSpPr>
          <p:cNvPr id="47" name="직사각형 46"/>
          <p:cNvSpPr/>
          <p:nvPr/>
        </p:nvSpPr>
        <p:spPr>
          <a:xfrm>
            <a:off x="12372986" y="18059413"/>
            <a:ext cx="4000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Fig3. 0.25&lt;D’≤1.00</a:t>
            </a:r>
            <a:endParaRPr lang="ko-KR" altLang="en-US" sz="2400" dirty="0"/>
          </a:p>
          <a:p>
            <a:r>
              <a:rPr lang="en-US" altLang="ko-KR" sz="2400" dirty="0"/>
              <a:t>horizontal induced prism</a:t>
            </a:r>
            <a:endParaRPr lang="ko-KR" altLang="en-US" sz="24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68B3504-4C6A-4EB4-A77F-8E4A27D0D8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6086" y="483459"/>
            <a:ext cx="4032448" cy="403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74328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2658</TotalTime>
  <Words>581</Words>
  <Application>Microsoft Office PowerPoint</Application>
  <PresentationFormat>사용자 지정</PresentationFormat>
  <Paragraphs>43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OCTC</cp:lastModifiedBy>
  <cp:revision>219</cp:revision>
  <dcterms:created xsi:type="dcterms:W3CDTF">2007-11-27T23:16:29Z</dcterms:created>
  <dcterms:modified xsi:type="dcterms:W3CDTF">2021-11-30T05:48:14Z</dcterms:modified>
</cp:coreProperties>
</file>