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84D"/>
    <a:srgbClr val="6C6254"/>
    <a:srgbClr val="FFC100"/>
    <a:srgbClr val="13204E"/>
    <a:srgbClr val="002E58"/>
    <a:srgbClr val="F66A00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131" autoAdjust="0"/>
  </p:normalViewPr>
  <p:slideViewPr>
    <p:cSldViewPr>
      <p:cViewPr varScale="1">
        <p:scale>
          <a:sx n="23" d="100"/>
          <a:sy n="23" d="100"/>
        </p:scale>
        <p:origin x="2772" y="72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2021-11-30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9213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utoShape 6">
            <a:extLst>
              <a:ext uri="{FF2B5EF4-FFF2-40B4-BE49-F238E27FC236}">
                <a16:creationId xmlns:a16="http://schemas.microsoft.com/office/drawing/2014/main" id="{DC43E8A6-FC15-A040-B000-02E6EC0C6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72" y="510093"/>
            <a:ext cx="20643079" cy="4036399"/>
          </a:xfrm>
          <a:prstGeom prst="roundRect">
            <a:avLst>
              <a:gd name="adj" fmla="val 16667"/>
            </a:avLst>
          </a:prstGeom>
          <a:solidFill>
            <a:srgbClr val="22384D"/>
          </a:solidFill>
          <a:ln w="50800">
            <a:solidFill>
              <a:srgbClr val="22384D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ko-KR" altLang="en-US" sz="6000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원추각막의</a:t>
            </a:r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시각기능 평가를 위한</a:t>
            </a:r>
            <a:endParaRPr lang="en-US" altLang="ko-KR" sz="60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인공 </a:t>
            </a:r>
            <a:r>
              <a:rPr lang="ko-KR" altLang="en-US" sz="6000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모형안</a:t>
            </a:r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설계</a:t>
            </a:r>
            <a:endParaRPr lang="en-US" altLang="ko-KR" sz="60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4000" b="1" u="sng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하병호</a:t>
            </a:r>
            <a:r>
              <a:rPr lang="en-US" altLang="ko-KR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</a:t>
            </a:r>
            <a:r>
              <a:rPr lang="ko-KR" altLang="en-US" sz="4000" b="1" u="sng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이성률</a:t>
            </a:r>
            <a:r>
              <a:rPr lang="en-US" altLang="ko-KR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</a:t>
            </a:r>
            <a:r>
              <a:rPr lang="ko-KR" altLang="en-US" sz="4000" b="1" u="sng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이주학</a:t>
            </a:r>
            <a:r>
              <a:rPr lang="en-US" altLang="ko-KR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</a:t>
            </a:r>
            <a:r>
              <a:rPr lang="ko-KR" altLang="en-US" sz="4000" b="1" u="sng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장대광</a:t>
            </a:r>
            <a:r>
              <a:rPr lang="en-US" altLang="ko-KR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</a:t>
            </a:r>
            <a:r>
              <a:rPr lang="ko-KR" altLang="en-US" sz="4000" b="1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배연주</a:t>
            </a:r>
            <a:r>
              <a:rPr lang="en-US" altLang="ko-KR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김기홍</a:t>
            </a:r>
            <a:r>
              <a:rPr lang="en-US" altLang="ko-KR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1,</a:t>
            </a:r>
            <a:r>
              <a:rPr lang="ko-KR" altLang="en-US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*</a:t>
            </a:r>
            <a:r>
              <a:rPr lang="ko-KR" altLang="en-US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endParaRPr lang="en-US" altLang="ko-KR" sz="4000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4552"/>
            <a:r>
              <a:rPr lang="en-US" altLang="ko-KR" sz="36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3600" b="1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대구가톨릭대학교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안경광학과</a:t>
            </a:r>
          </a:p>
        </p:txBody>
      </p:sp>
      <p:sp>
        <p:nvSpPr>
          <p:cNvPr id="24" name="Rectangle 333">
            <a:extLst>
              <a:ext uri="{FF2B5EF4-FFF2-40B4-BE49-F238E27FC236}">
                <a16:creationId xmlns:a16="http://schemas.microsoft.com/office/drawing/2014/main" id="{F48FD068-6691-E543-94F6-56C4316B9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14"/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93BC35C2-9FE0-F949-BB10-1706E9063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6" name="Rectangle 3">
            <a:extLst>
              <a:ext uri="{FF2B5EF4-FFF2-40B4-BE49-F238E27FC236}">
                <a16:creationId xmlns:a16="http://schemas.microsoft.com/office/drawing/2014/main" id="{A79B0C57-1040-5649-9A8A-2BA4BF75A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7" name="Rectangle 5">
            <a:extLst>
              <a:ext uri="{FF2B5EF4-FFF2-40B4-BE49-F238E27FC236}">
                <a16:creationId xmlns:a16="http://schemas.microsoft.com/office/drawing/2014/main" id="{2A05AB8E-942B-2A4F-BC2F-19D05B28A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pic>
        <p:nvPicPr>
          <p:cNvPr id="28" name="Picture 3">
            <a:extLst>
              <a:ext uri="{FF2B5EF4-FFF2-40B4-BE49-F238E27FC236}">
                <a16:creationId xmlns:a16="http://schemas.microsoft.com/office/drawing/2014/main" id="{E17A1858-6DAA-C848-B8EA-35CBA68355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0259" y="992699"/>
            <a:ext cx="3038128" cy="307118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961F878E-1ACC-7849-A942-21C0B9F26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73" y="1154087"/>
            <a:ext cx="3316671" cy="24392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직사각형 3">
            <a:extLst>
              <a:ext uri="{FF2B5EF4-FFF2-40B4-BE49-F238E27FC236}">
                <a16:creationId xmlns:a16="http://schemas.microsoft.com/office/drawing/2014/main" id="{DC7F9FD0-4892-1641-AF7C-5E7069EC0072}"/>
              </a:ext>
            </a:extLst>
          </p:cNvPr>
          <p:cNvSpPr/>
          <p:nvPr/>
        </p:nvSpPr>
        <p:spPr bwMode="auto">
          <a:xfrm>
            <a:off x="475620" y="5434383"/>
            <a:ext cx="9663370" cy="6549529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1" name="모서리가 둥근 직사각형 4">
            <a:extLst>
              <a:ext uri="{FF2B5EF4-FFF2-40B4-BE49-F238E27FC236}">
                <a16:creationId xmlns:a16="http://schemas.microsoft.com/office/drawing/2014/main" id="{6134D8FB-8290-8045-BF76-05A627FF8F58}"/>
              </a:ext>
            </a:extLst>
          </p:cNvPr>
          <p:cNvSpPr/>
          <p:nvPr/>
        </p:nvSpPr>
        <p:spPr bwMode="auto">
          <a:xfrm>
            <a:off x="617168" y="5045248"/>
            <a:ext cx="9264985" cy="699257"/>
          </a:xfrm>
          <a:prstGeom prst="roundRect">
            <a:avLst/>
          </a:prstGeom>
          <a:solidFill>
            <a:srgbClr val="FFC100"/>
          </a:solidFill>
          <a:ln w="9525" cap="flat" cmpd="sng" algn="ctr">
            <a:solidFill>
              <a:srgbClr val="FFC1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defTabSz="3086100"/>
            <a:r>
              <a:rPr lang="en-US" altLang="ko-KR" sz="40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INTRODUCTION</a:t>
            </a:r>
            <a:endParaRPr lang="ko-KR" altLang="en-US" sz="4000" b="1" dirty="0">
              <a:ln w="18415" cmpd="sng">
                <a:noFill/>
                <a:prstDash val="solid"/>
              </a:ln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0" marR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4000" b="1" i="0" u="none" strike="noStrike" normalizeH="0" baseline="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12A05D3-E1CA-D14D-BE7B-5EA83BB9B896}"/>
              </a:ext>
            </a:extLst>
          </p:cNvPr>
          <p:cNvSpPr txBox="1"/>
          <p:nvPr/>
        </p:nvSpPr>
        <p:spPr>
          <a:xfrm>
            <a:off x="654942" y="5904881"/>
            <a:ext cx="9256166" cy="5826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원추각막은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각막 중심이 점차 얇아지고 각막이 돌출되는 형태의 질환으로 심한 시력장애를 유발한다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치료 방법으로는 렌즈를 사용하거나 각막이식 등의 수술적 방법이 많이 적용되고 있다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최근 안광학계의 광학적 요소를 더욱 정확하게 구현하기 위하여 인공모형안 설계에 대한 많은 연구가 이루어지고 있다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모형안에 대한 연구는 실제 안구에 영향을 미치는 요소에 대한 변화를 예측하는데 도움을 준다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이에 본 연구에서는 </a:t>
            </a:r>
            <a:r>
              <a:rPr lang="ko-KR" altLang="en-US" sz="2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원추각막에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대한 시뮬레이션을 통하여 정확한 진단에 도움이 되고자 한다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ko-KR" altLang="en-US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69C36A7-B3A5-3644-B1AA-25C41B649B4D}"/>
              </a:ext>
            </a:extLst>
          </p:cNvPr>
          <p:cNvGrpSpPr/>
          <p:nvPr/>
        </p:nvGrpSpPr>
        <p:grpSpPr>
          <a:xfrm>
            <a:off x="10801350" y="5044262"/>
            <a:ext cx="10320091" cy="21000059"/>
            <a:chOff x="7592335" y="5044313"/>
            <a:chExt cx="13435055" cy="19268673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D2779E3-ADC4-EF48-8296-ACE50D61D64D}"/>
                </a:ext>
              </a:extLst>
            </p:cNvPr>
            <p:cNvGrpSpPr/>
            <p:nvPr/>
          </p:nvGrpSpPr>
          <p:grpSpPr>
            <a:xfrm>
              <a:off x="7592335" y="5044313"/>
              <a:ext cx="13435055" cy="19195359"/>
              <a:chOff x="7451115" y="5069384"/>
              <a:chExt cx="13435055" cy="19195359"/>
            </a:xfrm>
          </p:grpSpPr>
          <p:sp>
            <p:nvSpPr>
              <p:cNvPr id="47" name="직사각형 3">
                <a:extLst>
                  <a:ext uri="{FF2B5EF4-FFF2-40B4-BE49-F238E27FC236}">
                    <a16:creationId xmlns:a16="http://schemas.microsoft.com/office/drawing/2014/main" id="{B2443427-C0C5-0346-B692-5C65BE0375AB}"/>
                  </a:ext>
                </a:extLst>
              </p:cNvPr>
              <p:cNvSpPr/>
              <p:nvPr/>
            </p:nvSpPr>
            <p:spPr bwMode="auto">
              <a:xfrm>
                <a:off x="7451115" y="5459455"/>
                <a:ext cx="13435055" cy="1880528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8" name="모서리가 둥근 직사각형 33">
                <a:extLst>
                  <a:ext uri="{FF2B5EF4-FFF2-40B4-BE49-F238E27FC236}">
                    <a16:creationId xmlns:a16="http://schemas.microsoft.com/office/drawing/2014/main" id="{CC9E86ED-710F-244E-BE52-0D76D424061D}"/>
                  </a:ext>
                </a:extLst>
              </p:cNvPr>
              <p:cNvSpPr/>
              <p:nvPr/>
            </p:nvSpPr>
            <p:spPr bwMode="auto">
              <a:xfrm>
                <a:off x="7577470" y="5069384"/>
                <a:ext cx="13135646" cy="876046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RESULTS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BAAA602-D249-0547-BCFD-008EA933FFD6}"/>
                </a:ext>
              </a:extLst>
            </p:cNvPr>
            <p:cNvSpPr txBox="1"/>
            <p:nvPr/>
          </p:nvSpPr>
          <p:spPr>
            <a:xfrm>
              <a:off x="7826159" y="5920359"/>
              <a:ext cx="13082858" cy="18392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BFS: 49.8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㎛ 이상의 값으로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원추각막을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설계하였고 이에 따른 근시도의 향상을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나타내었다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</a:p>
            <a:p>
              <a:pPr>
                <a:lnSpc>
                  <a:spcPct val="150000"/>
                </a:lnSpc>
              </a:pPr>
              <a:endPara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>
                <a:lnSpc>
                  <a:spcPct val="150000"/>
                </a:lnSpc>
              </a:pPr>
              <a:endPara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>
                <a:lnSpc>
                  <a:spcPct val="150000"/>
                </a:lnSpc>
              </a:pPr>
              <a:endPara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>
                <a:lnSpc>
                  <a:spcPct val="150000"/>
                </a:lnSpc>
              </a:pP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Fig. 2. Third order aberrations and Distortion grid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Fig 2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는 인공 모형안의 삼차수차와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왜곡수차를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나타낸 것으로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굴절력과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비점수차는 반비례하는 경향을 보였으며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굴절력과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구면수차와는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비례하는 경향으로 나타나 기준과 같은 경향성을 보이는 것을 확인할 수 있었다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</a:p>
            <a:p>
              <a:pPr>
                <a:lnSpc>
                  <a:spcPct val="150000"/>
                </a:lnSpc>
              </a:pPr>
              <a:endPara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>
                <a:lnSpc>
                  <a:spcPct val="150000"/>
                </a:lnSpc>
              </a:pPr>
              <a:endPara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>
                <a:lnSpc>
                  <a:spcPct val="150000"/>
                </a:lnSpc>
              </a:pP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Fig.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3.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Differences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between optimized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and non-optimized models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Fig 3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은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원추각막을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포함한 근시안과 굴절이상 교정 후의 광선수차 그래프를 나타낸 것이다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원추각막을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포함한 근시안의 수차는 기준과 같은 경향성이 나타나는 것을 확인하였지만 교정 후의 수차는 실제와 다소 차이가 나는 것을 확인하였다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실제 안구보다 모형안에서의 수차가 더 낮게 나타났는데 이는 광학설계 소프트웨어의 최적화 과정 중 교정 시 수차가 최소화되는 기능 때문인 것으로 보인다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EAD38B5-3D15-DF45-A268-0590F6390F8D}"/>
              </a:ext>
            </a:extLst>
          </p:cNvPr>
          <p:cNvGrpSpPr/>
          <p:nvPr/>
        </p:nvGrpSpPr>
        <p:grpSpPr>
          <a:xfrm>
            <a:off x="489908" y="12241585"/>
            <a:ext cx="9663370" cy="5184577"/>
            <a:chOff x="491883" y="11481196"/>
            <a:chExt cx="6866878" cy="12455938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362BF6D8-B0E0-C144-AAD5-D4AB498EDA27}"/>
                </a:ext>
              </a:extLst>
            </p:cNvPr>
            <p:cNvGrpSpPr/>
            <p:nvPr/>
          </p:nvGrpSpPr>
          <p:grpSpPr>
            <a:xfrm>
              <a:off x="491883" y="11481196"/>
              <a:ext cx="6866878" cy="12455938"/>
              <a:chOff x="491883" y="11481196"/>
              <a:chExt cx="6866878" cy="12455938"/>
            </a:xfrm>
          </p:grpSpPr>
          <p:sp>
            <p:nvSpPr>
              <p:cNvPr id="52" name="직사각형 3">
                <a:extLst>
                  <a:ext uri="{FF2B5EF4-FFF2-40B4-BE49-F238E27FC236}">
                    <a16:creationId xmlns:a16="http://schemas.microsoft.com/office/drawing/2014/main" id="{2FA643DF-B50E-0F47-AFE4-DE99E84C60DC}"/>
                  </a:ext>
                </a:extLst>
              </p:cNvPr>
              <p:cNvSpPr/>
              <p:nvPr/>
            </p:nvSpPr>
            <p:spPr bwMode="auto">
              <a:xfrm>
                <a:off x="491883" y="11839944"/>
                <a:ext cx="6866878" cy="1209719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3" name="모서리가 둥근 직사각형 31">
                <a:extLst>
                  <a:ext uri="{FF2B5EF4-FFF2-40B4-BE49-F238E27FC236}">
                    <a16:creationId xmlns:a16="http://schemas.microsoft.com/office/drawing/2014/main" id="{CC2D5E5E-BEA2-4B49-9DB7-D9E946F7F05C}"/>
                  </a:ext>
                </a:extLst>
              </p:cNvPr>
              <p:cNvSpPr/>
              <p:nvPr/>
            </p:nvSpPr>
            <p:spPr bwMode="auto">
              <a:xfrm>
                <a:off x="631456" y="11481196"/>
                <a:ext cx="6583782" cy="2034501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5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M</a:t>
                </a: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ETHODS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3C8C138-02DF-F84C-8DBA-2EE141BD9332}"/>
                </a:ext>
              </a:extLst>
            </p:cNvPr>
            <p:cNvSpPr txBox="1"/>
            <p:nvPr/>
          </p:nvSpPr>
          <p:spPr>
            <a:xfrm>
              <a:off x="654941" y="13804598"/>
              <a:ext cx="6546009" cy="44069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광학 설계 및 분석에 사용된 소프트웨어로는 </a:t>
              </a:r>
              <a:r>
                <a:rPr lang="en-US" altLang="ko-KR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synopsys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사의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code v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를 사용하였다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en-US" altLang="ko-KR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Liou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-Brennan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모형안을 수정하여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원추각막을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적용하여 설계하였고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원추각막에서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발생되는 각종 시각기능을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시뮬레이션하여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기준치와 비교 분석하였다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원추각막은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진행 단계에 따라 증상이 다양하게 나타날 수 있기 때문에 제시된 기준에서 적용하였다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  <a:endPara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04DEDF8-04DB-084B-B010-813C900CA793}"/>
              </a:ext>
            </a:extLst>
          </p:cNvPr>
          <p:cNvGrpSpPr/>
          <p:nvPr/>
        </p:nvGrpSpPr>
        <p:grpSpPr>
          <a:xfrm>
            <a:off x="489908" y="26495665"/>
            <a:ext cx="9663370" cy="4278684"/>
            <a:chOff x="489908" y="24247704"/>
            <a:chExt cx="6866878" cy="6143580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75793C86-BCB2-B240-9FD8-EED5B8040249}"/>
                </a:ext>
              </a:extLst>
            </p:cNvPr>
            <p:cNvGrpSpPr/>
            <p:nvPr/>
          </p:nvGrpSpPr>
          <p:grpSpPr>
            <a:xfrm>
              <a:off x="489908" y="24247704"/>
              <a:ext cx="6866878" cy="6143580"/>
              <a:chOff x="489908" y="22342017"/>
              <a:chExt cx="6866878" cy="6143580"/>
            </a:xfrm>
          </p:grpSpPr>
          <p:sp>
            <p:nvSpPr>
              <p:cNvPr id="57" name="직사각형 3">
                <a:extLst>
                  <a:ext uri="{FF2B5EF4-FFF2-40B4-BE49-F238E27FC236}">
                    <a16:creationId xmlns:a16="http://schemas.microsoft.com/office/drawing/2014/main" id="{1B7DBF47-AEB0-2844-B28E-F95662E9377A}"/>
                  </a:ext>
                </a:extLst>
              </p:cNvPr>
              <p:cNvSpPr/>
              <p:nvPr/>
            </p:nvSpPr>
            <p:spPr bwMode="auto">
              <a:xfrm>
                <a:off x="489908" y="22725081"/>
                <a:ext cx="6866878" cy="5760516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8" name="모서리가 둥근 직사각형 32">
                <a:extLst>
                  <a:ext uri="{FF2B5EF4-FFF2-40B4-BE49-F238E27FC236}">
                    <a16:creationId xmlns:a16="http://schemas.microsoft.com/office/drawing/2014/main" id="{F86618F7-BBE9-1F4A-9630-023CD934DBC6}"/>
                  </a:ext>
                </a:extLst>
              </p:cNvPr>
              <p:cNvSpPr/>
              <p:nvPr/>
            </p:nvSpPr>
            <p:spPr bwMode="auto">
              <a:xfrm>
                <a:off x="631456" y="22342017"/>
                <a:ext cx="6583782" cy="1061043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F6B742B-CE78-B947-BCF3-8A72D70C6ADB}"/>
                </a:ext>
              </a:extLst>
            </p:cNvPr>
            <p:cNvSpPr txBox="1"/>
            <p:nvPr/>
          </p:nvSpPr>
          <p:spPr>
            <a:xfrm>
              <a:off x="617168" y="25389582"/>
              <a:ext cx="6546009" cy="4653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본 연구에서는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원추각막을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적용하여 인공모형안을 설계하여 시각기능의 변화를 시뮬레이션 하였다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다양한 시각기능에서 기준과 같은 경향성을 보이는 것을 확인하였고 이는 정교한 모형안의 설계는 다양한 시각기능을 예측하는데 도움이 될 것으로 판단된다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  <a:endPara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5E0AB7A-6A37-8540-89C9-7E7B2FF6E92C}"/>
              </a:ext>
            </a:extLst>
          </p:cNvPr>
          <p:cNvGrpSpPr/>
          <p:nvPr/>
        </p:nvGrpSpPr>
        <p:grpSpPr>
          <a:xfrm>
            <a:off x="10787698" y="26495665"/>
            <a:ext cx="10320091" cy="4278684"/>
            <a:chOff x="7602255" y="24247704"/>
            <a:chExt cx="13435055" cy="6143580"/>
          </a:xfrm>
        </p:grpSpPr>
        <p:sp>
          <p:nvSpPr>
            <p:cNvPr id="60" name="직사각형 3">
              <a:extLst>
                <a:ext uri="{FF2B5EF4-FFF2-40B4-BE49-F238E27FC236}">
                  <a16:creationId xmlns:a16="http://schemas.microsoft.com/office/drawing/2014/main" id="{1F8C45A1-9DDE-B646-B33E-60394833B10A}"/>
                </a:ext>
              </a:extLst>
            </p:cNvPr>
            <p:cNvSpPr/>
            <p:nvPr/>
          </p:nvSpPr>
          <p:spPr bwMode="auto">
            <a:xfrm>
              <a:off x="7602255" y="24630768"/>
              <a:ext cx="13435055" cy="576051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61" name="모서리가 둥근 직사각형 65">
              <a:extLst>
                <a:ext uri="{FF2B5EF4-FFF2-40B4-BE49-F238E27FC236}">
                  <a16:creationId xmlns:a16="http://schemas.microsoft.com/office/drawing/2014/main" id="{DFEBA183-88B1-6944-A33B-31263202C577}"/>
                </a:ext>
              </a:extLst>
            </p:cNvPr>
            <p:cNvSpPr/>
            <p:nvPr/>
          </p:nvSpPr>
          <p:spPr bwMode="auto">
            <a:xfrm>
              <a:off x="7812418" y="24247704"/>
              <a:ext cx="13070052" cy="1061043"/>
            </a:xfrm>
            <a:prstGeom prst="roundRect">
              <a:avLst/>
            </a:prstGeom>
            <a:solidFill>
              <a:srgbClr val="FFC100"/>
            </a:solidFill>
            <a:ln w="9525" cap="flat" cmpd="sng" algn="ctr">
              <a:solidFill>
                <a:srgbClr val="FFC1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A" altLang="ko-KR" sz="4000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REFERENCES</a:t>
              </a:r>
              <a:endParaRPr kumimoji="1" lang="ko-KR" altLang="en-US" sz="4000" b="1" i="0" u="none" strike="noStrike" normalizeH="0" baseline="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8E02E9B3-5CC3-EC4F-83CD-55C55E73A6B9}"/>
              </a:ext>
            </a:extLst>
          </p:cNvPr>
          <p:cNvSpPr txBox="1"/>
          <p:nvPr/>
        </p:nvSpPr>
        <p:spPr>
          <a:xfrm>
            <a:off x="7232458" y="31572375"/>
            <a:ext cx="7067961" cy="646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2021</a:t>
            </a:r>
            <a:r>
              <a:rPr lang="ko-KR" altLang="en-US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 한국안광학회 동계학술대회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695B727-642A-3044-B1B3-3686FDC4940E}"/>
              </a:ext>
            </a:extLst>
          </p:cNvPr>
          <p:cNvSpPr txBox="1"/>
          <p:nvPr/>
        </p:nvSpPr>
        <p:spPr>
          <a:xfrm>
            <a:off x="10858285" y="27130398"/>
            <a:ext cx="10090101" cy="3240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ko-KR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[1]</a:t>
            </a:r>
            <a:r>
              <a:rPr lang="ko-KR" altLang="en-US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Grayson M. Disease of the Cornea. St Louis, CV Mosby, 1983, 309-314.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ko-KR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[2] Buxton JN, Keates RH, </a:t>
            </a:r>
            <a:r>
              <a:rPr lang="en-US" altLang="ko-KR" sz="2800" dirty="0" err="1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Hoefle</a:t>
            </a:r>
            <a:r>
              <a:rPr lang="en-US" altLang="ko-KR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F. The contact lens </a:t>
            </a:r>
            <a:r>
              <a:rPr lang="en-US" altLang="ko-KR" sz="2800" dirty="0" err="1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correcti</a:t>
            </a:r>
            <a:r>
              <a:rPr lang="en-US" altLang="ko-KR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on of keratoconus. The CLAO guide to basic science and cli </a:t>
            </a:r>
            <a:r>
              <a:rPr lang="en-US" altLang="ko-KR" sz="2800" dirty="0" err="1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nical</a:t>
            </a:r>
            <a:r>
              <a:rPr lang="en-US" altLang="ko-KR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practice. Boston, Little Brown and Company. 1984, 1-48.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2E4463D-BBF1-47FF-8324-5838B70A2A2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4209" y="521349"/>
            <a:ext cx="4030228" cy="4006660"/>
          </a:xfrm>
          <a:prstGeom prst="rect">
            <a:avLst/>
          </a:prstGeom>
        </p:spPr>
      </p:pic>
      <p:grpSp>
        <p:nvGrpSpPr>
          <p:cNvPr id="34" name="Group 42">
            <a:extLst>
              <a:ext uri="{FF2B5EF4-FFF2-40B4-BE49-F238E27FC236}">
                <a16:creationId xmlns:a16="http://schemas.microsoft.com/office/drawing/2014/main" id="{5B8F84DE-BEA7-4AAF-B06D-C0172A9D5434}"/>
              </a:ext>
            </a:extLst>
          </p:cNvPr>
          <p:cNvGrpSpPr/>
          <p:nvPr/>
        </p:nvGrpSpPr>
        <p:grpSpPr>
          <a:xfrm>
            <a:off x="504206" y="17786201"/>
            <a:ext cx="9577064" cy="8207171"/>
            <a:chOff x="7592335" y="5044313"/>
            <a:chExt cx="13435055" cy="19263316"/>
          </a:xfrm>
        </p:grpSpPr>
        <p:grpSp>
          <p:nvGrpSpPr>
            <p:cNvPr id="36" name="Group 44">
              <a:extLst>
                <a:ext uri="{FF2B5EF4-FFF2-40B4-BE49-F238E27FC236}">
                  <a16:creationId xmlns:a16="http://schemas.microsoft.com/office/drawing/2014/main" id="{ED6AB948-58A4-4840-926D-74B531F0C7BE}"/>
                </a:ext>
              </a:extLst>
            </p:cNvPr>
            <p:cNvGrpSpPr/>
            <p:nvPr/>
          </p:nvGrpSpPr>
          <p:grpSpPr>
            <a:xfrm>
              <a:off x="7592335" y="5044313"/>
              <a:ext cx="13435055" cy="19195359"/>
              <a:chOff x="7451115" y="5069384"/>
              <a:chExt cx="13435055" cy="19195359"/>
            </a:xfrm>
          </p:grpSpPr>
          <p:sp>
            <p:nvSpPr>
              <p:cNvPr id="38" name="직사각형 3">
                <a:extLst>
                  <a:ext uri="{FF2B5EF4-FFF2-40B4-BE49-F238E27FC236}">
                    <a16:creationId xmlns:a16="http://schemas.microsoft.com/office/drawing/2014/main" id="{CDB378FD-E753-4809-A974-03B7CC435459}"/>
                  </a:ext>
                </a:extLst>
              </p:cNvPr>
              <p:cNvSpPr/>
              <p:nvPr/>
            </p:nvSpPr>
            <p:spPr bwMode="auto">
              <a:xfrm>
                <a:off x="7451115" y="5459455"/>
                <a:ext cx="13435055" cy="1880528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39" name="모서리가 둥근 직사각형 33">
                <a:extLst>
                  <a:ext uri="{FF2B5EF4-FFF2-40B4-BE49-F238E27FC236}">
                    <a16:creationId xmlns:a16="http://schemas.microsoft.com/office/drawing/2014/main" id="{30722775-5535-43D6-A0BE-F80927736A46}"/>
                  </a:ext>
                </a:extLst>
              </p:cNvPr>
              <p:cNvSpPr/>
              <p:nvPr/>
            </p:nvSpPr>
            <p:spPr bwMode="auto">
              <a:xfrm>
                <a:off x="7752955" y="5069384"/>
                <a:ext cx="12960161" cy="2251058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RESULTS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33B15E9-79D2-4A65-ACD1-B911CFC69CC1}"/>
                </a:ext>
              </a:extLst>
            </p:cNvPr>
            <p:cNvSpPr txBox="1"/>
            <p:nvPr/>
          </p:nvSpPr>
          <p:spPr>
            <a:xfrm>
              <a:off x="7826158" y="18218311"/>
              <a:ext cx="13082857" cy="6089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Fig. 1. Structure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of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the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eye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model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Fig 1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은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원추각막인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근시안의 인공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모형안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구성도이다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en-US" altLang="ko-KR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Orbscan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Ⅱz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slit-scan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에서 제시한 기준인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Anterior elevation from BFS: 23.3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㎛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Posterior elevation from</a:t>
              </a:r>
              <a:endPara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7" name="그림 6">
            <a:extLst>
              <a:ext uri="{FF2B5EF4-FFF2-40B4-BE49-F238E27FC236}">
                <a16:creationId xmlns:a16="http://schemas.microsoft.com/office/drawing/2014/main" id="{E9527506-6277-4804-8E3C-584E96D0A5D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326" y="18787053"/>
            <a:ext cx="6902567" cy="4831796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B7B32F4C-D73F-4516-8532-77791569E0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1430" y="14329817"/>
            <a:ext cx="4365648" cy="5760000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C64DEB22-7602-4937-B4BB-6E3266D166B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5926" y="14329817"/>
            <a:ext cx="4419885" cy="5760000"/>
          </a:xfrm>
          <a:prstGeom prst="rect">
            <a:avLst/>
          </a:prstGeom>
        </p:spPr>
      </p:pic>
      <p:pic>
        <p:nvPicPr>
          <p:cNvPr id="19" name="그림 18">
            <a:extLst>
              <a:ext uri="{FF2B5EF4-FFF2-40B4-BE49-F238E27FC236}">
                <a16:creationId xmlns:a16="http://schemas.microsoft.com/office/drawing/2014/main" id="{CD7CDFC1-27A1-4C0A-A31A-D72FADB49A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441" y="7709911"/>
            <a:ext cx="4804872" cy="2700000"/>
          </a:xfrm>
          <a:prstGeom prst="rect">
            <a:avLst/>
          </a:prstGeom>
        </p:spPr>
      </p:pic>
      <p:pic>
        <p:nvPicPr>
          <p:cNvPr id="21" name="그림 20">
            <a:extLst>
              <a:ext uri="{FF2B5EF4-FFF2-40B4-BE49-F238E27FC236}">
                <a16:creationId xmlns:a16="http://schemas.microsoft.com/office/drawing/2014/main" id="{30617E46-481F-4030-8F73-62C04A7E7DF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5926" y="7709910"/>
            <a:ext cx="5010697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19496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2505</TotalTime>
  <Words>398</Words>
  <Application>Microsoft Office PowerPoint</Application>
  <PresentationFormat>사용자 지정</PresentationFormat>
  <Paragraphs>42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굴림</vt:lpstr>
      <vt:lpstr>Malgun Gothic</vt:lpstr>
      <vt:lpstr>Malgun Gothic</vt:lpstr>
      <vt:lpstr>Calibri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OCTC</cp:lastModifiedBy>
  <cp:revision>215</cp:revision>
  <dcterms:created xsi:type="dcterms:W3CDTF">2007-11-27T23:16:29Z</dcterms:created>
  <dcterms:modified xsi:type="dcterms:W3CDTF">2021-11-30T08:26:57Z</dcterms:modified>
</cp:coreProperties>
</file>