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8" r:id="rId2"/>
  </p:sldIdLst>
  <p:sldSz cx="21602700" cy="32404050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206">
          <p15:clr>
            <a:srgbClr val="A4A3A4"/>
          </p15:clr>
        </p15:guide>
        <p15:guide id="2" pos="68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FFF5"/>
    <a:srgbClr val="6C6254"/>
    <a:srgbClr val="22384D"/>
    <a:srgbClr val="FFC100"/>
    <a:srgbClr val="13204E"/>
    <a:srgbClr val="002E58"/>
    <a:srgbClr val="F66A00"/>
    <a:srgbClr val="09230E"/>
    <a:srgbClr val="606060"/>
    <a:srgbClr val="2113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397" autoAdjust="0"/>
    <p:restoredTop sz="94589"/>
  </p:normalViewPr>
  <p:slideViewPr>
    <p:cSldViewPr>
      <p:cViewPr>
        <p:scale>
          <a:sx n="46" d="100"/>
          <a:sy n="46" d="100"/>
        </p:scale>
        <p:origin x="950" y="-5366"/>
      </p:cViewPr>
      <p:guideLst>
        <p:guide orient="horz" pos="10206"/>
        <p:guide pos="680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0" d="100"/>
        <a:sy n="1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59E85A-7BBA-4707-AB4C-C7BD614F8D83}" type="datetimeFigureOut">
              <a:rPr lang="ko-KR" altLang="en-US" smtClean="0"/>
              <a:t>2021-11-30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286000" y="685800"/>
            <a:ext cx="228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BFC8B4-D810-491B-A7CC-11E9B61D19A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50656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1BFC8B4-D810-491B-A7CC-11E9B61D19A3}" type="slidenum">
              <a:rPr kumimoji="1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굴림" pitchFamily="50" charset="-127"/>
                <a:ea typeface="굴림" pitchFamily="50" charset="-127"/>
                <a:cs typeface="+mn-cs"/>
              </a:rPr>
              <a:pPr marL="0" marR="0" lvl="0" indent="0" algn="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1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굴림" pitchFamily="50" charset="-127"/>
              <a:ea typeface="굴림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470909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620838" y="10066338"/>
            <a:ext cx="18361025" cy="694531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3240088" y="18362613"/>
            <a:ext cx="15122525" cy="82804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9E2791-ACE6-4D7B-80B5-40A42C4810A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E20A841-B68D-41C3-A5BE-9D2EC7119D1E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15662275" y="1296988"/>
            <a:ext cx="4860925" cy="27649487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1079500" y="1296988"/>
            <a:ext cx="14430375" cy="27649487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8BF22C-DD1D-42E3-A661-B02D4F6755B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DA28416-4E37-453E-AEC4-EF7985F8F01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06563" y="20823238"/>
            <a:ext cx="18362612" cy="643572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706563" y="13733463"/>
            <a:ext cx="18362612" cy="70897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26ECA7-083E-472E-BEC2-5B88BCE56617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1079500" y="7561263"/>
            <a:ext cx="9645650" cy="21385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877550" y="7561263"/>
            <a:ext cx="9645650" cy="21385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0EDCC7-2DE4-4833-8BA1-E1476C00BEE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079500" y="7253288"/>
            <a:ext cx="9545638" cy="3022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79500" y="10275888"/>
            <a:ext cx="9545638" cy="186705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10974388" y="7253288"/>
            <a:ext cx="9548812" cy="3022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10974388" y="10275888"/>
            <a:ext cx="9548812" cy="186705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F0DAB9-1B22-4476-86E5-E69398500BA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FF7DD7-DD0B-4B73-9CA4-77C93E1E735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CCBEDE-A03F-4898-9C90-165FA181EC2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79500" y="1290638"/>
            <a:ext cx="7107238" cy="5489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445500" y="1290638"/>
            <a:ext cx="12077700" cy="276558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079500" y="6780213"/>
            <a:ext cx="7107238" cy="221662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025623-C564-4E20-987E-BE98D907A2D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233863" y="22682200"/>
            <a:ext cx="12961937" cy="2678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4233863" y="2895600"/>
            <a:ext cx="12961937" cy="1944211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233863" y="25360313"/>
            <a:ext cx="12961937" cy="38036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D394B8-9ACC-453E-A90E-D0C5171E199E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1296988"/>
            <a:ext cx="19443700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9500" y="7561263"/>
            <a:ext cx="19443700" cy="2138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0" y="29508450"/>
            <a:ext cx="504190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>
              <a:defRPr sz="4700"/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380288" y="29508450"/>
            <a:ext cx="6842125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 algn="ctr">
              <a:defRPr sz="4700"/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481300" y="29508450"/>
            <a:ext cx="504190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 algn="r">
              <a:defRPr sz="4700"/>
            </a:lvl1pPr>
          </a:lstStyle>
          <a:p>
            <a:fld id="{8AFD4BAB-1370-4384-BFC7-D2CD913F0926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+mj-lt"/>
          <a:ea typeface="+mj-ea"/>
          <a:cs typeface="+mj-cs"/>
        </a:defRPr>
      </a:lvl1pPr>
      <a:lvl2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1157288" indent="-1157288" algn="l" defTabSz="3086100" rtl="0" eaLnBrk="0" fontAlgn="base" latinLnBrk="1" hangingPunct="0">
        <a:spcBef>
          <a:spcPct val="20000"/>
        </a:spcBef>
        <a:spcAft>
          <a:spcPct val="0"/>
        </a:spcAft>
        <a:buChar char="•"/>
        <a:defRPr kumimoji="1" sz="10800">
          <a:solidFill>
            <a:schemeClr val="tx1"/>
          </a:solidFill>
          <a:latin typeface="+mn-lt"/>
          <a:ea typeface="+mn-ea"/>
          <a:cs typeface="+mn-cs"/>
        </a:defRPr>
      </a:lvl1pPr>
      <a:lvl2pPr marL="2508250" indent="-965200" algn="l" defTabSz="3086100" rtl="0" eaLnBrk="0" fontAlgn="base" latinLnBrk="1" hangingPunct="0">
        <a:spcBef>
          <a:spcPct val="20000"/>
        </a:spcBef>
        <a:spcAft>
          <a:spcPct val="0"/>
        </a:spcAft>
        <a:buChar char="–"/>
        <a:defRPr kumimoji="1" sz="9500">
          <a:solidFill>
            <a:schemeClr val="tx1"/>
          </a:solidFill>
          <a:latin typeface="+mn-lt"/>
          <a:ea typeface="+mn-ea"/>
        </a:defRPr>
      </a:lvl2pPr>
      <a:lvl3pPr marL="385762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•"/>
        <a:defRPr kumimoji="1" sz="8100">
          <a:solidFill>
            <a:schemeClr val="tx1"/>
          </a:solidFill>
          <a:latin typeface="+mn-lt"/>
          <a:ea typeface="+mn-ea"/>
        </a:defRPr>
      </a:lvl3pPr>
      <a:lvl4pPr marL="540067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–"/>
        <a:defRPr kumimoji="1" sz="6800">
          <a:solidFill>
            <a:schemeClr val="tx1"/>
          </a:solidFill>
          <a:latin typeface="+mn-lt"/>
          <a:ea typeface="+mn-ea"/>
        </a:defRPr>
      </a:lvl4pPr>
      <a:lvl5pPr marL="694372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5pPr>
      <a:lvl6pPr marL="74009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6pPr>
      <a:lvl7pPr marL="78581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7pPr>
      <a:lvl8pPr marL="83153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8pPr>
      <a:lvl9pPr marL="87725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jpe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jpeg"/><Relationship Id="rId9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FF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3">
            <a:extLst>
              <a:ext uri="{FF2B5EF4-FFF2-40B4-BE49-F238E27FC236}">
                <a16:creationId xmlns:a16="http://schemas.microsoft.com/office/drawing/2014/main" id="{E1A7F316-5E42-3640-A75E-30F26F21A388}"/>
              </a:ext>
            </a:extLst>
          </p:cNvPr>
          <p:cNvSpPr/>
          <p:nvPr/>
        </p:nvSpPr>
        <p:spPr bwMode="auto">
          <a:xfrm>
            <a:off x="475620" y="5434382"/>
            <a:ext cx="8597538" cy="12387609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61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 pitchFamily="50" charset="-127"/>
              <a:ea typeface="굴림" pitchFamily="50" charset="-127"/>
              <a:cs typeface="+mn-cs"/>
            </a:endParaRPr>
          </a:p>
        </p:txBody>
      </p:sp>
      <p:sp>
        <p:nvSpPr>
          <p:cNvPr id="24" name="모서리가 둥근 직사각형 4">
            <a:extLst>
              <a:ext uri="{FF2B5EF4-FFF2-40B4-BE49-F238E27FC236}">
                <a16:creationId xmlns:a16="http://schemas.microsoft.com/office/drawing/2014/main" id="{FB098D9D-788C-A343-9D1C-DF1A1EF82297}"/>
              </a:ext>
            </a:extLst>
          </p:cNvPr>
          <p:cNvSpPr/>
          <p:nvPr/>
        </p:nvSpPr>
        <p:spPr bwMode="auto">
          <a:xfrm>
            <a:off x="617167" y="5045248"/>
            <a:ext cx="8227873" cy="654489"/>
          </a:xfrm>
          <a:prstGeom prst="roundRect">
            <a:avLst/>
          </a:prstGeom>
          <a:solidFill>
            <a:srgbClr val="6C6254"/>
          </a:solidFill>
          <a:ln w="9525" cap="flat" cmpd="sng" algn="ctr">
            <a:solidFill>
              <a:srgbClr val="6C6254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ctr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4000" b="1" i="0" u="none" strike="noStrike" kern="1200" cap="none" spc="0" normalizeH="0" baseline="0" noProof="0" dirty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rPr>
              <a:t>INTRODUCTION</a:t>
            </a:r>
            <a:endParaRPr kumimoji="1" lang="ko-KR" altLang="en-US" sz="4000" b="1" i="0" u="none" strike="noStrike" kern="1200" cap="none" spc="0" normalizeH="0" baseline="0" noProof="0" dirty="0">
              <a:ln w="18415" cmpd="sng">
                <a:noFill/>
                <a:prstDash val="solid"/>
              </a:ln>
              <a:solidFill>
                <a:srgbClr val="FFFFFF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Calibri" panose="020F0502020204030204" pitchFamily="34" charset="0"/>
            </a:endParaRPr>
          </a:p>
          <a:p>
            <a:pPr marL="0" marR="0" lvl="0" indent="0" algn="ctr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4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Calibri" panose="020F050202020403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9BAFCA5-B712-BF46-BE85-62A39D43F5CE}"/>
              </a:ext>
            </a:extLst>
          </p:cNvPr>
          <p:cNvSpPr txBox="1"/>
          <p:nvPr/>
        </p:nvSpPr>
        <p:spPr>
          <a:xfrm>
            <a:off x="654942" y="5904881"/>
            <a:ext cx="8235247" cy="117184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just" fontAlgn="base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렌즈의 물성 값은 콘택트렌즈의 피팅에 중요한 영향을 끼친다</a:t>
            </a:r>
            <a:r>
              <a:rPr lang="en-US" altLang="ko-KR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특히 함수율의 경우 착용감과 밀접한 관계가 있다</a:t>
            </a:r>
            <a:r>
              <a:rPr lang="en-US" altLang="ko-KR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2800" kern="0" spc="0" dirty="0" err="1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친수성</a:t>
            </a:r>
            <a:r>
              <a:rPr lang="ko-KR" altLang="en-US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성분이 많이 함유될수록 높은 함수율을 나타낸다</a:t>
            </a:r>
            <a:r>
              <a:rPr lang="en-US" altLang="ko-KR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또한 고분자 밀도의 영향으로 인해 </a:t>
            </a:r>
            <a:r>
              <a:rPr lang="ko-KR" altLang="en-US" sz="2800" kern="0" spc="0" dirty="0" err="1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산소투과성</a:t>
            </a:r>
            <a:r>
              <a:rPr lang="en-US" altLang="ko-KR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이물질 흡착</a:t>
            </a:r>
            <a:r>
              <a:rPr lang="en-US" altLang="ko-KR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굴절률에 영향을 미치고</a:t>
            </a:r>
            <a:r>
              <a:rPr lang="en-US" altLang="ko-KR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인장강도에도 영향을 미친다</a:t>
            </a:r>
            <a:r>
              <a:rPr lang="en-US" altLang="ko-KR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여기서 인장강도는 콘택트렌즈의 착용감에 영향을 미치는 요소 중 하나로</a:t>
            </a:r>
            <a:r>
              <a:rPr lang="en-US" altLang="ko-KR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렌즈의 파손과도 관련 있다</a:t>
            </a:r>
            <a:r>
              <a:rPr lang="en-US" altLang="ko-KR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인장강도가 높을수록 렌즈 파손의 우려는 적으나 착용감이 좋지 않다</a:t>
            </a:r>
            <a:r>
              <a:rPr lang="en-US" altLang="ko-KR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인장강도가 낮을 경우에는 착용감은 좋지만 파손의 우려가 커 렌즈 취급에 용이하지 않다</a:t>
            </a:r>
            <a:r>
              <a:rPr lang="en-US" altLang="ko-KR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이러한 인장강도의 경우 함수율은 함수율이 높을수록 렌즈의 인장강도가 낮아지고</a:t>
            </a:r>
            <a:r>
              <a:rPr lang="en-US" altLang="ko-KR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함수율이 높을수록 인장강도가 높아진다고 알려져 있다</a:t>
            </a:r>
            <a:r>
              <a:rPr lang="en-US" altLang="ko-KR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이에 본 연구에서는 함수율과 인장강도의 상관관계에 대해 알아보고</a:t>
            </a:r>
            <a:r>
              <a:rPr lang="en-US" altLang="ko-KR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함수율에 영향을 미치는 렌즈 소재에 따른 상관관계에 대해서도 알아보고자 하였다</a:t>
            </a:r>
            <a:r>
              <a:rPr lang="en-US" altLang="ko-KR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endParaRPr kumimoji="1" lang="en-US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9" name="직사각형 3">
            <a:extLst>
              <a:ext uri="{FF2B5EF4-FFF2-40B4-BE49-F238E27FC236}">
                <a16:creationId xmlns:a16="http://schemas.microsoft.com/office/drawing/2014/main" id="{FAB78166-0A69-5743-96EA-A2993F9B3BF6}"/>
              </a:ext>
            </a:extLst>
          </p:cNvPr>
          <p:cNvSpPr/>
          <p:nvPr/>
        </p:nvSpPr>
        <p:spPr bwMode="auto">
          <a:xfrm>
            <a:off x="9518858" y="5368322"/>
            <a:ext cx="11602583" cy="1562287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61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 pitchFamily="50" charset="-127"/>
              <a:ea typeface="굴림" pitchFamily="50" charset="-127"/>
              <a:cs typeface="+mn-cs"/>
            </a:endParaRPr>
          </a:p>
        </p:txBody>
      </p:sp>
      <p:sp>
        <p:nvSpPr>
          <p:cNvPr id="30" name="모서리가 둥근 직사각형 33">
            <a:extLst>
              <a:ext uri="{FF2B5EF4-FFF2-40B4-BE49-F238E27FC236}">
                <a16:creationId xmlns:a16="http://schemas.microsoft.com/office/drawing/2014/main" id="{C1B9C410-DEE9-1E4B-84E1-F98EF2B2C7F8}"/>
              </a:ext>
            </a:extLst>
          </p:cNvPr>
          <p:cNvSpPr/>
          <p:nvPr/>
        </p:nvSpPr>
        <p:spPr bwMode="auto">
          <a:xfrm>
            <a:off x="9627979" y="5044263"/>
            <a:ext cx="11344012" cy="654489"/>
          </a:xfrm>
          <a:prstGeom prst="roundRect">
            <a:avLst/>
          </a:prstGeom>
          <a:solidFill>
            <a:srgbClr val="6C6254"/>
          </a:solidFill>
          <a:ln w="9525" cap="flat" cmpd="sng" algn="ctr">
            <a:solidFill>
              <a:srgbClr val="6C6254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ctr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4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rPr>
              <a:t>RESULTS</a:t>
            </a:r>
            <a:endParaRPr kumimoji="1" lang="ko-KR" altLang="en-US" sz="4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Calibri" panose="020F050202020403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931ADED-84EF-6E4A-AC92-999AB51A1410}"/>
              </a:ext>
            </a:extLst>
          </p:cNvPr>
          <p:cNvSpPr txBox="1"/>
          <p:nvPr/>
        </p:nvSpPr>
        <p:spPr>
          <a:xfrm>
            <a:off x="9720790" y="5772056"/>
            <a:ext cx="11298424" cy="13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just" fontAlgn="base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함수율과 인장강도</a:t>
            </a:r>
            <a:r>
              <a:rPr lang="ko-KR" altLang="en-US" sz="28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를</a:t>
            </a:r>
            <a:r>
              <a:rPr lang="ko-KR" altLang="en-US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각각 </a:t>
            </a:r>
            <a:r>
              <a:rPr lang="en-US" altLang="ko-KR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5</a:t>
            </a:r>
            <a:r>
              <a:rPr lang="ko-KR" altLang="en-US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회 씩 측정한 평균 값을 가지고</a:t>
            </a:r>
            <a:r>
              <a:rPr lang="en-US" altLang="ko-KR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재질에 따른 함수율과 인장강도의 상관관계를 그래프를 통하여 분석하였다</a:t>
            </a:r>
            <a:r>
              <a:rPr lang="en-US" altLang="ko-KR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</a:p>
        </p:txBody>
      </p:sp>
      <p:sp>
        <p:nvSpPr>
          <p:cNvPr id="45" name="직사각형 3">
            <a:extLst>
              <a:ext uri="{FF2B5EF4-FFF2-40B4-BE49-F238E27FC236}">
                <a16:creationId xmlns:a16="http://schemas.microsoft.com/office/drawing/2014/main" id="{F8ED0D21-99B5-504C-AC33-878446B0B00E}"/>
              </a:ext>
            </a:extLst>
          </p:cNvPr>
          <p:cNvSpPr/>
          <p:nvPr/>
        </p:nvSpPr>
        <p:spPr bwMode="auto">
          <a:xfrm>
            <a:off x="489908" y="18649001"/>
            <a:ext cx="8597538" cy="12437214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6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 pitchFamily="50" charset="-127"/>
              <a:ea typeface="굴림" pitchFamily="50" charset="-127"/>
              <a:cs typeface="+mn-cs"/>
            </a:endParaRP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2173AEC5-BCF6-A14A-B03C-BF8A9FD5E1A1}"/>
              </a:ext>
            </a:extLst>
          </p:cNvPr>
          <p:cNvGrpSpPr/>
          <p:nvPr/>
        </p:nvGrpSpPr>
        <p:grpSpPr>
          <a:xfrm>
            <a:off x="9518911" y="21476407"/>
            <a:ext cx="11602530" cy="6750954"/>
            <a:chOff x="7701399" y="23018182"/>
            <a:chExt cx="6866878" cy="7074964"/>
          </a:xfrm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AFDFA794-EC91-2943-B5BB-5DA689821687}"/>
                </a:ext>
              </a:extLst>
            </p:cNvPr>
            <p:cNvGrpSpPr/>
            <p:nvPr/>
          </p:nvGrpSpPr>
          <p:grpSpPr>
            <a:xfrm>
              <a:off x="7701399" y="23018182"/>
              <a:ext cx="6866878" cy="6143579"/>
              <a:chOff x="7701399" y="21112495"/>
              <a:chExt cx="6866878" cy="6143579"/>
            </a:xfrm>
          </p:grpSpPr>
          <p:sp>
            <p:nvSpPr>
              <p:cNvPr id="50" name="직사각형 3">
                <a:extLst>
                  <a:ext uri="{FF2B5EF4-FFF2-40B4-BE49-F238E27FC236}">
                    <a16:creationId xmlns:a16="http://schemas.microsoft.com/office/drawing/2014/main" id="{3F22F398-1EDF-284C-812A-36E46B08563A}"/>
                  </a:ext>
                </a:extLst>
              </p:cNvPr>
              <p:cNvSpPr/>
              <p:nvPr/>
            </p:nvSpPr>
            <p:spPr bwMode="auto">
              <a:xfrm>
                <a:off x="7701399" y="21495558"/>
                <a:ext cx="6866878" cy="5760516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ko-KR" altLang="en-US" sz="6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굴림" pitchFamily="50" charset="-127"/>
                  <a:ea typeface="굴림" pitchFamily="50" charset="-127"/>
                  <a:cs typeface="+mn-cs"/>
                </a:endParaRPr>
              </a:p>
            </p:txBody>
          </p:sp>
          <p:sp>
            <p:nvSpPr>
              <p:cNvPr id="51" name="모서리가 둥근 직사각형 32">
                <a:extLst>
                  <a:ext uri="{FF2B5EF4-FFF2-40B4-BE49-F238E27FC236}">
                    <a16:creationId xmlns:a16="http://schemas.microsoft.com/office/drawing/2014/main" id="{9FD2A3D3-B575-9D47-964D-37905A47E34A}"/>
                  </a:ext>
                </a:extLst>
              </p:cNvPr>
              <p:cNvSpPr/>
              <p:nvPr/>
            </p:nvSpPr>
            <p:spPr bwMode="auto">
              <a:xfrm>
                <a:off x="7842946" y="21112495"/>
                <a:ext cx="6583782" cy="699257"/>
              </a:xfrm>
              <a:prstGeom prst="roundRect">
                <a:avLst/>
              </a:prstGeom>
              <a:solidFill>
                <a:srgbClr val="6C6254"/>
              </a:solidFill>
              <a:ln w="9525" cap="flat" cmpd="sng" algn="ctr">
                <a:solidFill>
                  <a:srgbClr val="6C6254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lvl="0" indent="0" algn="ctr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ko-KR" sz="4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Malgun Gothic" panose="020B0503020000020004" pitchFamily="34" charset="-127"/>
                    <a:ea typeface="Malgun Gothic" panose="020B0503020000020004" pitchFamily="34" charset="-127"/>
                    <a:cs typeface="Calibri" panose="020F0502020204030204" pitchFamily="34" charset="0"/>
                  </a:rPr>
                  <a:t>CONCLUSIONS</a:t>
                </a:r>
                <a:endParaRPr kumimoji="1" lang="ko-KR" altLang="en-US" sz="40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5ED41224-A303-6143-ADAD-E9B04CAB77B4}"/>
                </a:ext>
              </a:extLst>
            </p:cNvPr>
            <p:cNvSpPr txBox="1"/>
            <p:nvPr/>
          </p:nvSpPr>
          <p:spPr>
            <a:xfrm>
              <a:off x="7828658" y="23890101"/>
              <a:ext cx="6546009" cy="62030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just" fontAlgn="base" latinLnBrk="1">
                <a:lnSpc>
                  <a:spcPct val="16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ko-KR" altLang="en-US" sz="2800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렌즈의 소재에 따라 함수율과 인장강도에 따른 상관관계를 비교 분석하였다</a:t>
              </a:r>
              <a:r>
                <a:rPr lang="en-US" altLang="ko-KR" sz="2800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. </a:t>
              </a:r>
              <a:r>
                <a:rPr lang="ko-KR" altLang="en-US" sz="2800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비슷한 함수율의 갖는 렌즈라도 소재에 따라 인장강도가 다르고</a:t>
              </a:r>
              <a:r>
                <a:rPr lang="en-US" altLang="ko-KR" sz="2800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, </a:t>
              </a:r>
              <a:r>
                <a:rPr lang="ko-KR" altLang="en-US" sz="2800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이에 따라 렌즈의 피팅 상태와 착용감이 변화되어 렌즈 취급에 주의가 필요할 것으로 보인다</a:t>
              </a:r>
              <a:r>
                <a:rPr lang="en-US" altLang="ko-KR" sz="2800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. </a:t>
              </a:r>
              <a:r>
                <a:rPr lang="ko-KR" altLang="en-US" sz="2800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비슷한 함수율을 가진다고 해도</a:t>
              </a:r>
              <a:r>
                <a:rPr lang="en-US" altLang="ko-KR" sz="2800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, </a:t>
              </a:r>
              <a:r>
                <a:rPr lang="ko-KR" altLang="en-US" sz="2800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소재가 </a:t>
              </a:r>
              <a:r>
                <a:rPr lang="en-US" altLang="ko-KR" sz="2800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HEMA</a:t>
              </a:r>
              <a:r>
                <a:rPr lang="ko-KR" altLang="en-US" sz="2800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의 경우 </a:t>
              </a:r>
              <a:r>
                <a:rPr lang="en-US" altLang="ko-KR" sz="2800" kern="0" spc="0" dirty="0" err="1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Sillicon</a:t>
              </a:r>
              <a:r>
                <a:rPr lang="ko-KR" altLang="en-US" sz="2800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의 경우보다 인장강도가 낮아 착용감이 좋지만</a:t>
              </a:r>
              <a:r>
                <a:rPr lang="en-US" altLang="ko-KR" sz="2800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, </a:t>
              </a:r>
              <a:r>
                <a:rPr lang="ko-KR" altLang="en-US" sz="2800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내구성이 약하기 때문에 렌즈 취급 시 더욱 주의하여 취급해야 할 것으로 판단된다</a:t>
              </a:r>
              <a:r>
                <a:rPr lang="en-US" altLang="ko-KR" sz="2800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.</a:t>
              </a:r>
            </a:p>
          </p:txBody>
        </p: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1CAA330E-C31B-D94D-9D99-770F5BB214BF}"/>
              </a:ext>
            </a:extLst>
          </p:cNvPr>
          <p:cNvSpPr txBox="1"/>
          <p:nvPr/>
        </p:nvSpPr>
        <p:spPr>
          <a:xfrm>
            <a:off x="7232457" y="31572375"/>
            <a:ext cx="7067962" cy="6469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3604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2021</a:t>
            </a:r>
            <a:r>
              <a:rPr kumimoji="1" lang="ko-KR" altLang="en-US" sz="3604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한국안광학회 동계학술대회</a:t>
            </a:r>
          </a:p>
        </p:txBody>
      </p:sp>
      <p:sp>
        <p:nvSpPr>
          <p:cNvPr id="57" name="AutoShape 6">
            <a:extLst>
              <a:ext uri="{FF2B5EF4-FFF2-40B4-BE49-F238E27FC236}">
                <a16:creationId xmlns:a16="http://schemas.microsoft.com/office/drawing/2014/main" id="{F64B7B85-09AA-EE4A-AB52-1822CD1EB2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2172" y="510093"/>
            <a:ext cx="20643079" cy="4036399"/>
          </a:xfrm>
          <a:prstGeom prst="roundRect">
            <a:avLst>
              <a:gd name="adj" fmla="val 16667"/>
            </a:avLst>
          </a:prstGeom>
          <a:solidFill>
            <a:srgbClr val="0B1D09"/>
          </a:solidFill>
          <a:ln w="50800">
            <a:solidFill>
              <a:srgbClr val="0B1D09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marL="0" marR="0" lvl="0" indent="0" algn="ctr" defTabSz="3089186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콘택트렌즈 소재에 따른 함수율과</a:t>
            </a:r>
            <a:endParaRPr kumimoji="1" lang="en-US" altLang="ko-KR" sz="6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ctr" defTabSz="3089186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인장강도의</a:t>
            </a:r>
            <a:r>
              <a:rPr lang="en-US" altLang="ko-KR" sz="6000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kumimoji="1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상관관계 비교 분석</a:t>
            </a:r>
            <a:endParaRPr kumimoji="1" lang="en-US" altLang="ko-KR" sz="2002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algn="ctr" defTabSz="3089186"/>
            <a:r>
              <a:rPr lang="ko-KR" altLang="en-US" sz="4004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김효경</a:t>
            </a:r>
            <a:r>
              <a:rPr lang="en-US" altLang="ko-KR" sz="4400" b="1" baseline="30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1</a:t>
            </a:r>
            <a:r>
              <a:rPr lang="ko-KR" altLang="en-US" sz="4004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∙ </a:t>
            </a:r>
            <a:r>
              <a:rPr lang="ko-KR" altLang="en-US" sz="4004" b="1" dirty="0" err="1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김행정</a:t>
            </a:r>
            <a:r>
              <a:rPr lang="en-US" altLang="ko-KR" sz="4400" b="1" baseline="30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1</a:t>
            </a:r>
            <a:r>
              <a:rPr lang="ko-KR" altLang="en-US" sz="4004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∙ 정소영</a:t>
            </a:r>
            <a:r>
              <a:rPr lang="en-US" altLang="ko-KR" sz="4400" b="1" baseline="30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1</a:t>
            </a:r>
            <a:r>
              <a:rPr lang="ko-KR" altLang="en-US" sz="4004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∙ </a:t>
            </a:r>
            <a:r>
              <a:rPr lang="ko-KR" altLang="en-US" sz="4004" b="1" dirty="0" err="1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정혜리</a:t>
            </a:r>
            <a:r>
              <a:rPr lang="en-US" altLang="ko-KR" sz="4400" b="1" baseline="30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1</a:t>
            </a:r>
            <a:r>
              <a:rPr lang="ko-KR" altLang="en-US" sz="4004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∙ 김기홍</a:t>
            </a:r>
            <a:r>
              <a:rPr lang="en-US" altLang="ko-KR" sz="4400" b="1" baseline="30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1,*</a:t>
            </a:r>
            <a:endParaRPr lang="en-US" altLang="ko-KR" sz="4004" b="1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defTabSz="3089186"/>
            <a:endParaRPr lang="en-US" altLang="ko-KR" sz="2002" b="1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defTabSz="3084552"/>
            <a:r>
              <a:rPr lang="en-US" altLang="ko-KR" sz="3600" b="1" baseline="30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1</a:t>
            </a:r>
            <a:r>
              <a:rPr lang="ko-KR" altLang="en-US" sz="3600" b="1" dirty="0" err="1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대구가톨릭대학교</a:t>
            </a:r>
            <a:r>
              <a:rPr lang="ko-KR" altLang="en-US" sz="36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 안경광학과</a:t>
            </a:r>
          </a:p>
        </p:txBody>
      </p:sp>
      <p:sp>
        <p:nvSpPr>
          <p:cNvPr id="58" name="Rectangle 333">
            <a:extLst>
              <a:ext uri="{FF2B5EF4-FFF2-40B4-BE49-F238E27FC236}">
                <a16:creationId xmlns:a16="http://schemas.microsoft.com/office/drawing/2014/main" id="{FEDB76B5-D38A-2B4C-80FF-6424D39020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7" y="-107788"/>
            <a:ext cx="184912" cy="880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5114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 pitchFamily="50" charset="-127"/>
              <a:ea typeface="굴림" pitchFamily="50" charset="-127"/>
              <a:cs typeface="+mn-cs"/>
            </a:endParaRPr>
          </a:p>
        </p:txBody>
      </p:sp>
      <p:sp>
        <p:nvSpPr>
          <p:cNvPr id="59" name="Rectangle 1">
            <a:extLst>
              <a:ext uri="{FF2B5EF4-FFF2-40B4-BE49-F238E27FC236}">
                <a16:creationId xmlns:a16="http://schemas.microsoft.com/office/drawing/2014/main" id="{FA50FF6C-1554-0B48-8304-08143EDD13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7" y="-107788"/>
            <a:ext cx="184912" cy="880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530" tIns="45765" rIns="91530" bIns="45765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5114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 pitchFamily="50" charset="-127"/>
              <a:ea typeface="굴림" pitchFamily="50" charset="-127"/>
              <a:cs typeface="+mn-cs"/>
            </a:endParaRPr>
          </a:p>
        </p:txBody>
      </p:sp>
      <p:sp>
        <p:nvSpPr>
          <p:cNvPr id="60" name="Rectangle 3">
            <a:extLst>
              <a:ext uri="{FF2B5EF4-FFF2-40B4-BE49-F238E27FC236}">
                <a16:creationId xmlns:a16="http://schemas.microsoft.com/office/drawing/2014/main" id="{B75CF53E-59B5-A048-A315-98E286665A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7" y="-107788"/>
            <a:ext cx="184912" cy="880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530" tIns="45765" rIns="91530" bIns="45765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5114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 pitchFamily="50" charset="-127"/>
              <a:ea typeface="굴림" pitchFamily="50" charset="-127"/>
              <a:cs typeface="+mn-cs"/>
            </a:endParaRPr>
          </a:p>
        </p:txBody>
      </p:sp>
      <p:sp>
        <p:nvSpPr>
          <p:cNvPr id="61" name="Rectangle 5">
            <a:extLst>
              <a:ext uri="{FF2B5EF4-FFF2-40B4-BE49-F238E27FC236}">
                <a16:creationId xmlns:a16="http://schemas.microsoft.com/office/drawing/2014/main" id="{FB778A09-98D3-0F42-A264-CE188F9C6B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7" y="-107788"/>
            <a:ext cx="184912" cy="880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530" tIns="45765" rIns="91530" bIns="45765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5114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 pitchFamily="50" charset="-127"/>
              <a:ea typeface="굴림" pitchFamily="50" charset="-127"/>
              <a:cs typeface="+mn-cs"/>
            </a:endParaRPr>
          </a:p>
        </p:txBody>
      </p:sp>
      <p:pic>
        <p:nvPicPr>
          <p:cNvPr id="62" name="Picture 3">
            <a:extLst>
              <a:ext uri="{FF2B5EF4-FFF2-40B4-BE49-F238E27FC236}">
                <a16:creationId xmlns:a16="http://schemas.microsoft.com/office/drawing/2014/main" id="{CCD8661F-EEB6-EA46-B6EA-80E6909820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0259" y="992699"/>
            <a:ext cx="3038128" cy="3071185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" name="Picture 2" descr="D:\학과자료-20014년부터 2016년까지\2016년 학과서류\2016년 한국안광학회지 자료\한국안광학회 원마크.jpg">
            <a:extLst>
              <a:ext uri="{FF2B5EF4-FFF2-40B4-BE49-F238E27FC236}">
                <a16:creationId xmlns:a16="http://schemas.microsoft.com/office/drawing/2014/main" id="{DFDCB66B-79ED-1A45-BDEC-D9807449B7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273" y="1154087"/>
            <a:ext cx="3316671" cy="2439245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그룹 6">
            <a:extLst>
              <a:ext uri="{FF2B5EF4-FFF2-40B4-BE49-F238E27FC236}">
                <a16:creationId xmlns:a16="http://schemas.microsoft.com/office/drawing/2014/main" id="{8E882C82-DAEE-4E8C-B8C1-18E7BDCE2ACF}"/>
              </a:ext>
            </a:extLst>
          </p:cNvPr>
          <p:cNvGrpSpPr/>
          <p:nvPr/>
        </p:nvGrpSpPr>
        <p:grpSpPr>
          <a:xfrm>
            <a:off x="9505206" y="27651297"/>
            <a:ext cx="11602583" cy="3434918"/>
            <a:chOff x="9505206" y="23924870"/>
            <a:chExt cx="11602583" cy="3434918"/>
          </a:xfrm>
        </p:grpSpPr>
        <p:sp>
          <p:nvSpPr>
            <p:cNvPr id="53" name="직사각형 3">
              <a:extLst>
                <a:ext uri="{FF2B5EF4-FFF2-40B4-BE49-F238E27FC236}">
                  <a16:creationId xmlns:a16="http://schemas.microsoft.com/office/drawing/2014/main" id="{A443F4CC-38B7-1747-9007-F228167B50C2}"/>
                </a:ext>
              </a:extLst>
            </p:cNvPr>
            <p:cNvSpPr/>
            <p:nvPr/>
          </p:nvSpPr>
          <p:spPr bwMode="auto">
            <a:xfrm>
              <a:off x="9505206" y="24373962"/>
              <a:ext cx="11602583" cy="2985826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30861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ko-KR" altLang="en-US" sz="6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굴림" pitchFamily="50" charset="-127"/>
                <a:ea typeface="굴림" pitchFamily="50" charset="-127"/>
                <a:cs typeface="+mn-cs"/>
              </a:endParaRPr>
            </a:p>
          </p:txBody>
        </p:sp>
        <p:sp>
          <p:nvSpPr>
            <p:cNvPr id="54" name="모서리가 둥근 직사각형 65">
              <a:extLst>
                <a:ext uri="{FF2B5EF4-FFF2-40B4-BE49-F238E27FC236}">
                  <a16:creationId xmlns:a16="http://schemas.microsoft.com/office/drawing/2014/main" id="{93C36148-0D9D-D848-9CCE-65D7C5141580}"/>
                </a:ext>
              </a:extLst>
            </p:cNvPr>
            <p:cNvSpPr/>
            <p:nvPr/>
          </p:nvSpPr>
          <p:spPr bwMode="auto">
            <a:xfrm>
              <a:off x="9686704" y="23924870"/>
              <a:ext cx="11287365" cy="819788"/>
            </a:xfrm>
            <a:prstGeom prst="roundRect">
              <a:avLst/>
            </a:prstGeom>
            <a:solidFill>
              <a:srgbClr val="6C6254"/>
            </a:solidFill>
            <a:ln w="9525" cap="flat" cmpd="sng" algn="ctr">
              <a:solidFill>
                <a:srgbClr val="6C6254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lvl="0" indent="0" algn="ctr" defTabSz="30861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CA" altLang="ko-KR" sz="40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rPr>
                <a:t>REFERENCES</a:t>
              </a:r>
              <a:endParaRPr kumimoji="1" lang="ko-KR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endParaRP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C6D48EF4-4B76-E646-A92E-18733F60CCB4}"/>
                </a:ext>
              </a:extLst>
            </p:cNvPr>
            <p:cNvSpPr txBox="1"/>
            <p:nvPr/>
          </p:nvSpPr>
          <p:spPr>
            <a:xfrm>
              <a:off x="9720789" y="25042166"/>
              <a:ext cx="11227597" cy="18158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ko-KR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</a:rPr>
                <a:t>[1]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en-US" altLang="ko-KR" sz="28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Efron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N. Contact lens practice E-book. Elsevier Health Sciences; 2016.</a:t>
              </a:r>
              <a:endParaRPr kumimoji="1" lang="en-US" altLang="ko-KR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ko-KR" sz="2800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[2]</a:t>
              </a:r>
              <a:r>
                <a:rPr lang="ko-KR" altLang="en-US" sz="2800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en-US" altLang="ko-KR" sz="28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Tranoudis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I, </a:t>
              </a:r>
              <a:r>
                <a:rPr lang="en-US" altLang="ko-KR" sz="28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Efron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N. Tensile properties of soft contact lens materials. Contact Lens and Anterior Eye. 2004;27(4):177-191</a:t>
              </a:r>
              <a:endParaRPr kumimoji="1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sp>
        <p:nvSpPr>
          <p:cNvPr id="46" name="모서리가 둥근 직사각형 31">
            <a:extLst>
              <a:ext uri="{FF2B5EF4-FFF2-40B4-BE49-F238E27FC236}">
                <a16:creationId xmlns:a16="http://schemas.microsoft.com/office/drawing/2014/main" id="{B7051723-555C-AC40-A6DC-F6A4554B117B}"/>
              </a:ext>
            </a:extLst>
          </p:cNvPr>
          <p:cNvSpPr/>
          <p:nvPr/>
        </p:nvSpPr>
        <p:spPr bwMode="auto">
          <a:xfrm>
            <a:off x="664658" y="18184164"/>
            <a:ext cx="8243093" cy="826173"/>
          </a:xfrm>
          <a:prstGeom prst="roundRect">
            <a:avLst/>
          </a:prstGeom>
          <a:solidFill>
            <a:srgbClr val="6C6254"/>
          </a:solidFill>
          <a:ln w="9525" cap="flat" cmpd="sng" algn="ctr">
            <a:solidFill>
              <a:srgbClr val="6C6254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ctr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45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rPr>
              <a:t>M</a:t>
            </a:r>
            <a:r>
              <a:rPr kumimoji="1" lang="en-US" altLang="ko-KR" sz="4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rPr>
              <a:t>ETHODS</a:t>
            </a:r>
            <a:endParaRPr kumimoji="1" lang="ko-KR" altLang="en-US" sz="4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Calibri" panose="020F050202020403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4BFEA5C-1D09-6E45-A537-E6B31C0FD6F2}"/>
              </a:ext>
            </a:extLst>
          </p:cNvPr>
          <p:cNvSpPr txBox="1"/>
          <p:nvPr/>
        </p:nvSpPr>
        <p:spPr>
          <a:xfrm>
            <a:off x="694062" y="19049361"/>
            <a:ext cx="8195800" cy="4209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just" fontAlgn="base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콘택트렌즈 소재를 </a:t>
            </a:r>
            <a:r>
              <a:rPr lang="en-US" altLang="ko-KR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HEMA</a:t>
            </a:r>
            <a:r>
              <a:rPr lang="ko-KR" altLang="en-US" sz="28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와</a:t>
            </a:r>
            <a:r>
              <a:rPr lang="ko-KR" altLang="en-US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2800" kern="0" spc="0" dirty="0" err="1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Sillicon</a:t>
            </a:r>
            <a:r>
              <a:rPr lang="ko-KR" altLang="en-US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에 따라 분류하여</a:t>
            </a:r>
            <a:r>
              <a:rPr lang="en-US" altLang="ko-KR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함수율과 인장강도를 각각 </a:t>
            </a:r>
            <a:r>
              <a:rPr lang="en-US" altLang="ko-KR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5</a:t>
            </a:r>
            <a:r>
              <a:rPr lang="ko-KR" altLang="en-US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회 씩 측정하여 평균값을 취하였다</a:t>
            </a:r>
            <a:r>
              <a:rPr lang="en-US" altLang="ko-KR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2800" kern="0" spc="0" dirty="0" err="1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함수율</a:t>
            </a:r>
            <a:r>
              <a:rPr lang="ko-KR" altLang="en-US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측정은 수분측정기를 사용하였고 인장강도 측정은 인장시험기를 사용하였고 소재에 따른 함수율과 인장강도의 경향성을 분석하였다</a:t>
            </a:r>
            <a:r>
              <a:rPr lang="en-US" altLang="ko-KR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endParaRPr kumimoji="1" lang="en-US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B1664B0-5AF2-4544-BC36-3C333B4F2ACF}"/>
              </a:ext>
            </a:extLst>
          </p:cNvPr>
          <p:cNvSpPr txBox="1"/>
          <p:nvPr/>
        </p:nvSpPr>
        <p:spPr>
          <a:xfrm>
            <a:off x="9649334" y="11305481"/>
            <a:ext cx="11298424" cy="6876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fontAlgn="base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sz="28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Fig.</a:t>
            </a:r>
            <a:r>
              <a:rPr lang="ko-KR" altLang="en-US" sz="28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28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3.</a:t>
            </a:r>
            <a:r>
              <a:rPr kumimoji="1" lang="en-US" altLang="ko-KR" sz="2800" b="0" i="0" u="none" strike="noStrike" kern="0" cap="none" normalizeH="0" baseline="0" noProof="0" dirty="0">
                <a:ln>
                  <a:noFill/>
                </a:ln>
                <a:solidFill>
                  <a:srgbClr val="000000"/>
                </a:solidFill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Tensile strength and</a:t>
            </a:r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Water</a:t>
            </a:r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content</a:t>
            </a:r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of</a:t>
            </a:r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HEMA samples.</a:t>
            </a:r>
            <a:endParaRPr kumimoji="1" lang="en-US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136395C-2F4F-40B8-818F-B4715C825450}"/>
              </a:ext>
            </a:extLst>
          </p:cNvPr>
          <p:cNvSpPr txBox="1"/>
          <p:nvPr/>
        </p:nvSpPr>
        <p:spPr>
          <a:xfrm>
            <a:off x="9645533" y="17930217"/>
            <a:ext cx="11298424" cy="6876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fontAlgn="base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sz="28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Fig.</a:t>
            </a:r>
            <a:r>
              <a:rPr lang="ko-KR" altLang="en-US" sz="28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28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4</a:t>
            </a:r>
            <a:r>
              <a:rPr kumimoji="1" lang="en-US" altLang="ko-KR" sz="2800" b="0" i="0" u="none" strike="noStrike" kern="0" cap="none" normalizeH="0" baseline="0" noProof="0" dirty="0">
                <a:ln>
                  <a:noFill/>
                </a:ln>
                <a:solidFill>
                  <a:srgbClr val="000000"/>
                </a:solidFill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Tensile strength and</a:t>
            </a:r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Water</a:t>
            </a:r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content</a:t>
            </a:r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of</a:t>
            </a:r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kumimoji="1" lang="en-US" altLang="ko-KR" sz="2800" b="0" i="0" u="none" strike="noStrike" kern="0" cap="none" normalizeH="0" baseline="0" noProof="0" dirty="0" err="1">
                <a:ln>
                  <a:noFill/>
                </a:ln>
                <a:solidFill>
                  <a:srgbClr val="000000"/>
                </a:solidFill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Sillicon</a:t>
            </a: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samples.</a:t>
            </a:r>
            <a:endParaRPr kumimoji="1" lang="en-US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79AFCE75-482E-4D1F-B992-CD4E01550D3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61289" y="452553"/>
            <a:ext cx="4136068" cy="4111880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E63C379A-14EC-4502-AD3B-F22F7EBAE2B1}"/>
              </a:ext>
            </a:extLst>
          </p:cNvPr>
          <p:cNvSpPr txBox="1"/>
          <p:nvPr/>
        </p:nvSpPr>
        <p:spPr>
          <a:xfrm>
            <a:off x="9720789" y="11881545"/>
            <a:ext cx="11298424" cy="206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just" fontAlgn="base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sz="28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Fig</a:t>
            </a:r>
            <a:r>
              <a:rPr lang="ko-KR" altLang="en-US" sz="28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28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3</a:t>
            </a:r>
            <a:r>
              <a:rPr lang="ko-KR" altLang="en-US" sz="28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은 </a:t>
            </a:r>
            <a:r>
              <a:rPr lang="en-US" altLang="ko-KR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HEMA </a:t>
            </a:r>
            <a:r>
              <a:rPr lang="ko-KR" altLang="en-US" sz="28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소재로 만들어진</a:t>
            </a:r>
            <a:r>
              <a:rPr lang="ko-KR" altLang="en-US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렌즈의 함수율과 인장강도를 그래프로 나타낸 것이다</a:t>
            </a:r>
            <a:r>
              <a:rPr lang="en-US" altLang="ko-KR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그래프를 통하여 확인할 수 있듯이 함수율과 인장강도는 서로 반비례하는 </a:t>
            </a:r>
            <a:r>
              <a:rPr lang="ko-KR" altLang="en-US" sz="28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경향성을 보였다</a:t>
            </a:r>
            <a:r>
              <a:rPr lang="en-US" altLang="ko-KR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6C856A43-55F3-48E5-89B6-BA9B74771627}"/>
              </a:ext>
            </a:extLst>
          </p:cNvPr>
          <p:cNvSpPr txBox="1"/>
          <p:nvPr/>
        </p:nvSpPr>
        <p:spPr>
          <a:xfrm>
            <a:off x="9645533" y="18650297"/>
            <a:ext cx="11298424" cy="206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just" fontAlgn="base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sz="28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Fig</a:t>
            </a:r>
            <a:r>
              <a:rPr lang="ko-KR" altLang="en-US" sz="28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28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4</a:t>
            </a:r>
            <a:r>
              <a:rPr lang="ko-KR" altLang="en-US" sz="28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는 </a:t>
            </a:r>
            <a:r>
              <a:rPr lang="en-US" altLang="ko-KR" sz="2800" kern="0" spc="0" dirty="0" err="1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Sillicon</a:t>
            </a:r>
            <a:r>
              <a:rPr lang="en-US" altLang="ko-KR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소재로 만들어진 렌즈의  함수율과 인장강도를 그래프로 나타낸 것이다</a:t>
            </a:r>
            <a:r>
              <a:rPr lang="en-US" altLang="ko-KR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그래프를 통하여 확인할 수 있듯이 함수율과 인장강도는 비례하는 경향성을 보였다</a:t>
            </a:r>
            <a:r>
              <a:rPr lang="en-US" altLang="ko-KR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endParaRPr kumimoji="1" lang="en-US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ADD5E54-B1B3-4FD7-B924-DB66D07BDFF3}"/>
              </a:ext>
            </a:extLst>
          </p:cNvPr>
          <p:cNvSpPr txBox="1"/>
          <p:nvPr/>
        </p:nvSpPr>
        <p:spPr>
          <a:xfrm>
            <a:off x="583120" y="26528159"/>
            <a:ext cx="8324631" cy="4750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fontAlgn="base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sz="18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Fig.</a:t>
            </a:r>
            <a:r>
              <a:rPr lang="ko-KR" altLang="en-US" sz="18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8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</a:t>
            </a:r>
            <a:r>
              <a:rPr kumimoji="1" lang="en-US" altLang="ko-KR" sz="1800" b="0" i="0" u="none" strike="noStrike" kern="0" cap="none" normalizeH="0" baseline="0" noProof="0" dirty="0">
                <a:ln>
                  <a:noFill/>
                </a:ln>
                <a:solidFill>
                  <a:srgbClr val="000000"/>
                </a:solidFill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en-US" altLang="ko-KR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Water</a:t>
            </a: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content. (a)</a:t>
            </a:r>
            <a:r>
              <a:rPr lang="en-US" altLang="ko-KR" sz="1800" b="1" i="0" dirty="0">
                <a:solidFill>
                  <a:srgbClr val="666666"/>
                </a:solidFill>
                <a:effectLst/>
                <a:latin typeface="Malgun Gothic" panose="020B0503020000020004" pitchFamily="50" charset="-127"/>
                <a:ea typeface="Malgun Gothic" panose="020B0503020000020004" pitchFamily="50" charset="-127"/>
              </a:rPr>
              <a:t> </a:t>
            </a:r>
            <a:r>
              <a:rPr lang="en-US" altLang="ko-KR" sz="1800" i="0" dirty="0">
                <a:effectLst/>
                <a:latin typeface="Malgun Gothic" panose="020B0503020000020004" pitchFamily="50" charset="-127"/>
                <a:ea typeface="Malgun Gothic" panose="020B0503020000020004" pitchFamily="50" charset="-127"/>
              </a:rPr>
              <a:t>Moisture Analyzer </a:t>
            </a:r>
            <a:r>
              <a:rPr lang="en-US" altLang="ko-KR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(b)sample (c)result</a:t>
            </a:r>
            <a:endParaRPr kumimoji="1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6FE26A56-C68C-4258-B27D-2DA93D7EA428}"/>
              </a:ext>
            </a:extLst>
          </p:cNvPr>
          <p:cNvSpPr txBox="1"/>
          <p:nvPr/>
        </p:nvSpPr>
        <p:spPr>
          <a:xfrm>
            <a:off x="654314" y="30518095"/>
            <a:ext cx="8253437" cy="4750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fontAlgn="base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sz="18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Fig.</a:t>
            </a:r>
            <a:r>
              <a:rPr lang="ko-KR" altLang="en-US" sz="18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8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2</a:t>
            </a:r>
            <a:r>
              <a:rPr kumimoji="1" lang="en-US" altLang="ko-KR" sz="1800" b="0" i="0" u="none" strike="noStrike" kern="0" cap="none" normalizeH="0" baseline="0" noProof="0" dirty="0">
                <a:ln>
                  <a:noFill/>
                </a:ln>
                <a:solidFill>
                  <a:srgbClr val="000000"/>
                </a:solidFill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en-US" altLang="ko-KR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Tensile strength. (a)</a:t>
            </a:r>
            <a:r>
              <a:rPr lang="en-US" altLang="ko-KR" sz="1800" b="1" i="0" dirty="0">
                <a:solidFill>
                  <a:srgbClr val="666666"/>
                </a:solidFill>
                <a:effectLst/>
                <a:latin typeface="Malgun Gothic" panose="020B0503020000020004" pitchFamily="50" charset="-127"/>
                <a:ea typeface="Malgun Gothic" panose="020B0503020000020004" pitchFamily="50" charset="-127"/>
              </a:rPr>
              <a:t> </a:t>
            </a:r>
            <a:r>
              <a:rPr lang="en-US" altLang="ko-KR" sz="1800" i="0" dirty="0">
                <a:effectLst/>
                <a:latin typeface="Malgun Gothic" panose="020B0503020000020004" pitchFamily="50" charset="-127"/>
                <a:ea typeface="Malgun Gothic" panose="020B0503020000020004" pitchFamily="50" charset="-127"/>
              </a:rPr>
              <a:t>Universal Testing Machine </a:t>
            </a:r>
            <a:r>
              <a:rPr lang="en-US" altLang="ko-KR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(b)sample (c)result</a:t>
            </a:r>
            <a:endParaRPr kumimoji="1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15" name="그림 14">
            <a:extLst>
              <a:ext uri="{FF2B5EF4-FFF2-40B4-BE49-F238E27FC236}">
                <a16:creationId xmlns:a16="http://schemas.microsoft.com/office/drawing/2014/main" id="{13F7B675-3521-43AB-9CA7-FE252498E5F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23496" y="7258940"/>
            <a:ext cx="9693010" cy="4174361"/>
          </a:xfrm>
          <a:prstGeom prst="rect">
            <a:avLst/>
          </a:prstGeom>
        </p:spPr>
      </p:pic>
      <p:pic>
        <p:nvPicPr>
          <p:cNvPr id="16" name="그림 15">
            <a:extLst>
              <a:ext uri="{FF2B5EF4-FFF2-40B4-BE49-F238E27FC236}">
                <a16:creationId xmlns:a16="http://schemas.microsoft.com/office/drawing/2014/main" id="{73F40056-C0F5-4CDC-8849-D158EA7BE3C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523496" y="13969777"/>
            <a:ext cx="9693010" cy="4094767"/>
          </a:xfrm>
          <a:prstGeom prst="rect">
            <a:avLst/>
          </a:prstGeom>
        </p:spPr>
      </p:pic>
      <p:grpSp>
        <p:nvGrpSpPr>
          <p:cNvPr id="19" name="그룹 18">
            <a:extLst>
              <a:ext uri="{FF2B5EF4-FFF2-40B4-BE49-F238E27FC236}">
                <a16:creationId xmlns:a16="http://schemas.microsoft.com/office/drawing/2014/main" id="{BE3FCE08-8085-4525-9908-FDD7FAB7C299}"/>
              </a:ext>
            </a:extLst>
          </p:cNvPr>
          <p:cNvGrpSpPr/>
          <p:nvPr/>
        </p:nvGrpSpPr>
        <p:grpSpPr>
          <a:xfrm>
            <a:off x="1019399" y="23314379"/>
            <a:ext cx="7538555" cy="3088545"/>
            <a:chOff x="1062185" y="23336061"/>
            <a:chExt cx="7538555" cy="3088545"/>
          </a:xfrm>
        </p:grpSpPr>
        <p:pic>
          <p:nvPicPr>
            <p:cNvPr id="4" name="그림 3" descr="실내이(가) 표시된 사진&#10;&#10;자동 생성된 설명">
              <a:extLst>
                <a:ext uri="{FF2B5EF4-FFF2-40B4-BE49-F238E27FC236}">
                  <a16:creationId xmlns:a16="http://schemas.microsoft.com/office/drawing/2014/main" id="{4531E7B1-61F3-4E97-9967-51902B6FD7C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2955500" y="23762307"/>
              <a:ext cx="3042625" cy="2281969"/>
            </a:xfrm>
            <a:prstGeom prst="rect">
              <a:avLst/>
            </a:prstGeom>
          </p:spPr>
        </p:pic>
        <p:pic>
          <p:nvPicPr>
            <p:cNvPr id="11" name="그림 10" descr="텍스트이(가) 표시된 사진&#10;&#10;자동 생성된 설명">
              <a:extLst>
                <a:ext uri="{FF2B5EF4-FFF2-40B4-BE49-F238E27FC236}">
                  <a16:creationId xmlns:a16="http://schemas.microsoft.com/office/drawing/2014/main" id="{1CF6FDB3-A4CB-438E-86A2-41D14813F028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681857" y="23762307"/>
              <a:ext cx="3042627" cy="2281971"/>
            </a:xfrm>
            <a:prstGeom prst="rect">
              <a:avLst/>
            </a:prstGeom>
          </p:spPr>
        </p:pic>
        <p:pic>
          <p:nvPicPr>
            <p:cNvPr id="18" name="그림 17">
              <a:extLst>
                <a:ext uri="{FF2B5EF4-FFF2-40B4-BE49-F238E27FC236}">
                  <a16:creationId xmlns:a16="http://schemas.microsoft.com/office/drawing/2014/main" id="{23CE6127-1537-4A7F-B705-C85BE210CFA7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5655389" y="23336061"/>
              <a:ext cx="2945351" cy="3070249"/>
            </a:xfrm>
            <a:prstGeom prst="rect">
              <a:avLst/>
            </a:prstGeom>
          </p:spPr>
        </p:pic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B1919ACE-2C87-427D-8C06-1C91C16D82A1}"/>
              </a:ext>
            </a:extLst>
          </p:cNvPr>
          <p:cNvSpPr txBox="1"/>
          <p:nvPr/>
        </p:nvSpPr>
        <p:spPr>
          <a:xfrm>
            <a:off x="1019399" y="23360297"/>
            <a:ext cx="432048" cy="584775"/>
          </a:xfrm>
          <a:prstGeom prst="rect">
            <a:avLst/>
          </a:prstGeom>
          <a:solidFill>
            <a:srgbClr val="6C6254"/>
          </a:solidFill>
        </p:spPr>
        <p:txBody>
          <a:bodyPr wrap="square" rtlCol="0">
            <a:spAutoFit/>
          </a:bodyPr>
          <a:lstStyle/>
          <a:p>
            <a:r>
              <a:rPr lang="en-US" altLang="ko-KR" sz="3200" b="1" dirty="0">
                <a:solidFill>
                  <a:srgbClr val="F4FFF5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a</a:t>
            </a:r>
            <a:endParaRPr lang="ko-KR" altLang="en-US" sz="3200" b="1" dirty="0">
              <a:solidFill>
                <a:srgbClr val="F4FFF5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215ECBE6-576E-4CDB-9A6C-59B0D945D5F4}"/>
              </a:ext>
            </a:extLst>
          </p:cNvPr>
          <p:cNvSpPr txBox="1"/>
          <p:nvPr/>
        </p:nvSpPr>
        <p:spPr>
          <a:xfrm>
            <a:off x="3289488" y="23356453"/>
            <a:ext cx="432048" cy="584775"/>
          </a:xfrm>
          <a:prstGeom prst="rect">
            <a:avLst/>
          </a:prstGeom>
          <a:solidFill>
            <a:srgbClr val="6C6254"/>
          </a:solidFill>
        </p:spPr>
        <p:txBody>
          <a:bodyPr wrap="square" rtlCol="0">
            <a:spAutoFit/>
          </a:bodyPr>
          <a:lstStyle/>
          <a:p>
            <a:r>
              <a:rPr lang="en-US" altLang="ko-KR" sz="3200" b="1" dirty="0">
                <a:solidFill>
                  <a:srgbClr val="F4FFF5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b</a:t>
            </a:r>
            <a:endParaRPr lang="ko-KR" altLang="en-US" sz="3200" b="1" dirty="0">
              <a:solidFill>
                <a:srgbClr val="F4FFF5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18416C3B-AF78-4D70-9139-238614E6122F}"/>
              </a:ext>
            </a:extLst>
          </p:cNvPr>
          <p:cNvSpPr txBox="1"/>
          <p:nvPr/>
        </p:nvSpPr>
        <p:spPr>
          <a:xfrm>
            <a:off x="5544766" y="23356452"/>
            <a:ext cx="432048" cy="584775"/>
          </a:xfrm>
          <a:prstGeom prst="rect">
            <a:avLst/>
          </a:prstGeom>
          <a:solidFill>
            <a:srgbClr val="6C6254"/>
          </a:solidFill>
        </p:spPr>
        <p:txBody>
          <a:bodyPr wrap="square" rtlCol="0">
            <a:spAutoFit/>
          </a:bodyPr>
          <a:lstStyle/>
          <a:p>
            <a:r>
              <a:rPr lang="en-US" altLang="ko-KR" sz="3200" b="1" dirty="0">
                <a:solidFill>
                  <a:srgbClr val="F4FFF5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</a:t>
            </a:r>
            <a:endParaRPr lang="ko-KR" altLang="en-US" sz="3200" b="1" dirty="0">
              <a:solidFill>
                <a:srgbClr val="F4FFF5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pSp>
        <p:nvGrpSpPr>
          <p:cNvPr id="36" name="그룹 35">
            <a:extLst>
              <a:ext uri="{FF2B5EF4-FFF2-40B4-BE49-F238E27FC236}">
                <a16:creationId xmlns:a16="http://schemas.microsoft.com/office/drawing/2014/main" id="{FDDCDD0B-5156-4010-9400-22EF53AD4291}"/>
              </a:ext>
            </a:extLst>
          </p:cNvPr>
          <p:cNvGrpSpPr/>
          <p:nvPr/>
        </p:nvGrpSpPr>
        <p:grpSpPr>
          <a:xfrm>
            <a:off x="1019399" y="27262112"/>
            <a:ext cx="7538555" cy="3079581"/>
            <a:chOff x="1019399" y="27092001"/>
            <a:chExt cx="7538555" cy="3079581"/>
          </a:xfrm>
        </p:grpSpPr>
        <p:pic>
          <p:nvPicPr>
            <p:cNvPr id="6" name="그림 5" descr="실내, 밀러이(가) 표시된 사진&#10;&#10;자동 생성된 설명">
              <a:extLst>
                <a:ext uri="{FF2B5EF4-FFF2-40B4-BE49-F238E27FC236}">
                  <a16:creationId xmlns:a16="http://schemas.microsoft.com/office/drawing/2014/main" id="{014DC991-A304-4CFE-ABAE-8F872181C278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2919506" y="27498534"/>
              <a:ext cx="3054912" cy="2291184"/>
            </a:xfrm>
            <a:prstGeom prst="rect">
              <a:avLst/>
            </a:prstGeom>
          </p:spPr>
        </p:pic>
        <p:pic>
          <p:nvPicPr>
            <p:cNvPr id="9" name="그림 8" descr="텍스트, 실내이(가) 표시된 사진&#10;&#10;자동 생성된 설명">
              <a:extLst>
                <a:ext uri="{FF2B5EF4-FFF2-40B4-BE49-F238E27FC236}">
                  <a16:creationId xmlns:a16="http://schemas.microsoft.com/office/drawing/2014/main" id="{F267A9B9-8F21-40D6-AACB-A48434095AE3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9399" y="27116665"/>
              <a:ext cx="2291188" cy="3054917"/>
            </a:xfrm>
            <a:prstGeom prst="rect">
              <a:avLst/>
            </a:prstGeom>
          </p:spPr>
        </p:pic>
        <p:pic>
          <p:nvPicPr>
            <p:cNvPr id="31" name="그림 30">
              <a:extLst>
                <a:ext uri="{FF2B5EF4-FFF2-40B4-BE49-F238E27FC236}">
                  <a16:creationId xmlns:a16="http://schemas.microsoft.com/office/drawing/2014/main" id="{E2185C50-7AB0-4D2A-A5AB-16380BA91D2B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5580943" y="27092001"/>
              <a:ext cx="2977011" cy="3079581"/>
            </a:xfrm>
            <a:prstGeom prst="rect">
              <a:avLst/>
            </a:prstGeom>
          </p:spPr>
        </p:pic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749C7196-ABD0-4C79-9A41-14D4E6A5D758}"/>
                </a:ext>
              </a:extLst>
            </p:cNvPr>
            <p:cNvSpPr txBox="1"/>
            <p:nvPr/>
          </p:nvSpPr>
          <p:spPr>
            <a:xfrm>
              <a:off x="1031014" y="27105966"/>
              <a:ext cx="432048" cy="584775"/>
            </a:xfrm>
            <a:prstGeom prst="rect">
              <a:avLst/>
            </a:prstGeom>
            <a:solidFill>
              <a:srgbClr val="6C6254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ko-KR" sz="3200" b="1" dirty="0">
                  <a:solidFill>
                    <a:srgbClr val="F4FFF5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a</a:t>
              </a:r>
              <a:endParaRPr lang="ko-KR" altLang="en-US" sz="3200" b="1" dirty="0">
                <a:solidFill>
                  <a:srgbClr val="F4FFF5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2A00DD68-498C-4157-91B2-3E0CCB9E5B60}"/>
                </a:ext>
              </a:extLst>
            </p:cNvPr>
            <p:cNvSpPr txBox="1"/>
            <p:nvPr/>
          </p:nvSpPr>
          <p:spPr>
            <a:xfrm>
              <a:off x="3318648" y="27105965"/>
              <a:ext cx="432048" cy="584775"/>
            </a:xfrm>
            <a:prstGeom prst="rect">
              <a:avLst/>
            </a:prstGeom>
            <a:solidFill>
              <a:srgbClr val="6C6254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ko-KR" sz="3200" b="1" dirty="0">
                  <a:solidFill>
                    <a:srgbClr val="F4FFF5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b</a:t>
              </a:r>
              <a:endParaRPr lang="ko-KR" altLang="en-US" sz="3200" b="1" dirty="0">
                <a:solidFill>
                  <a:srgbClr val="F4FFF5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D8155354-AC2E-4FF9-AFF8-DC90831E9D15}"/>
                </a:ext>
              </a:extLst>
            </p:cNvPr>
            <p:cNvSpPr txBox="1"/>
            <p:nvPr/>
          </p:nvSpPr>
          <p:spPr>
            <a:xfrm>
              <a:off x="5580522" y="27119745"/>
              <a:ext cx="432048" cy="584775"/>
            </a:xfrm>
            <a:prstGeom prst="rect">
              <a:avLst/>
            </a:prstGeom>
            <a:solidFill>
              <a:srgbClr val="6C6254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ko-KR" sz="3200" b="1" dirty="0">
                  <a:solidFill>
                    <a:srgbClr val="F4FFF5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c</a:t>
              </a:r>
              <a:endParaRPr lang="ko-KR" altLang="en-US" sz="3200" b="1" dirty="0">
                <a:solidFill>
                  <a:srgbClr val="F4FFF5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61274328"/>
      </p:ext>
    </p:extLst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6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6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2897</TotalTime>
  <Words>435</Words>
  <Application>Microsoft Office PowerPoint</Application>
  <PresentationFormat>사용자 지정</PresentationFormat>
  <Paragraphs>30</Paragraphs>
  <Slides>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5" baseType="lpstr">
      <vt:lpstr>굴림</vt:lpstr>
      <vt:lpstr>맑은 고딕</vt:lpstr>
      <vt:lpstr>맑은 고딕</vt:lpstr>
      <vt:lpstr>기본 디자인</vt:lpstr>
      <vt:lpstr>PowerPoint 프레젠테이션</vt:lpstr>
    </vt:vector>
  </TitlesOfParts>
  <Company>WinXP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WinXP</dc:creator>
  <cp:lastModifiedBy>김효경</cp:lastModifiedBy>
  <cp:revision>223</cp:revision>
  <dcterms:created xsi:type="dcterms:W3CDTF">2007-11-27T23:16:29Z</dcterms:created>
  <dcterms:modified xsi:type="dcterms:W3CDTF">2021-11-30T10:08:51Z</dcterms:modified>
</cp:coreProperties>
</file>