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59" r:id="rId5"/>
  </p:sldIdLst>
  <p:sldSz cx="21602700" cy="32404050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06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84D"/>
    <a:srgbClr val="6C6254"/>
    <a:srgbClr val="FFC100"/>
    <a:srgbClr val="13204E"/>
    <a:srgbClr val="002E58"/>
    <a:srgbClr val="F66A00"/>
    <a:srgbClr val="F4FFF5"/>
    <a:srgbClr val="09230E"/>
    <a:srgbClr val="606060"/>
    <a:srgbClr val="2113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44CB059-52DA-4AC6-829B-6E6712681363}" v="340" dt="2021-11-29T13:13:05.81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083E6E3-FA7D-4D7B-A595-EF9225AFEA82}" styleName="밝은 스타일 1 - 강조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48" autoAdjust="0"/>
    <p:restoredTop sz="93517" autoAdjust="0"/>
  </p:normalViewPr>
  <p:slideViewPr>
    <p:cSldViewPr>
      <p:cViewPr>
        <p:scale>
          <a:sx n="33" d="100"/>
          <a:sy n="33" d="100"/>
        </p:scale>
        <p:origin x="2016" y="48"/>
      </p:cViewPr>
      <p:guideLst>
        <p:guide orient="horz" pos="10206"/>
        <p:guide pos="68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dministrator\Desktop\&#44620;&#47560;&#44480;\UPLC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dministrator\Desktop\&#44620;&#47560;&#44480;\UPLC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dministrator\Desktop\&#44620;&#47560;&#44480;\UPLC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dministrator\Desktop\&#44620;&#47560;&#44480;\UPLC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dministrator\Desktop\&#44620;&#47560;&#44480;\&#54616;&#51060;&#46300;&#47196;&#44180;\&#48169;&#52636;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dministrator\Desktop\&#44620;&#47560;&#44480;\&#54616;&#51060;&#46300;&#47196;&#44180;\&#48169;&#52636;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5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altLang="ko-KR" sz="1500" dirty="0"/>
              <a:t>62.5μM</a:t>
            </a:r>
            <a:endParaRPr lang="ko-KR" altLang="en-US" sz="15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>
        <c:manualLayout>
          <c:layoutTarget val="inner"/>
          <c:xMode val="edge"/>
          <c:yMode val="edge"/>
          <c:x val="0.10738050974187702"/>
          <c:y val="0.13689602025469097"/>
          <c:w val="0.60740185248882184"/>
          <c:h val="0.72123706870278514"/>
        </c:manualLayout>
      </c:layout>
      <c:scatterChart>
        <c:scatterStyle val="lineMarker"/>
        <c:varyColors val="0"/>
        <c:ser>
          <c:idx val="0"/>
          <c:order val="0"/>
          <c:tx>
            <c:strRef>
              <c:f>'UPLC 절댓값'!$G$1</c:f>
              <c:strCache>
                <c:ptCount val="1"/>
                <c:pt idx="0">
                  <c:v>etafilcon A</c:v>
                </c:pt>
              </c:strCache>
            </c:strRef>
          </c:tx>
          <c:spPr>
            <a:ln w="25400" cap="rnd" cmpd="sng" algn="ctr">
              <a:solidFill>
                <a:srgbClr val="7030A0"/>
              </a:solidFill>
              <a:prstDash val="dashDot"/>
              <a:round/>
            </a:ln>
            <a:effectLst/>
          </c:spPr>
          <c:marker>
            <c:symbol val="circle"/>
            <c:size val="9"/>
            <c:spPr>
              <a:solidFill>
                <a:srgbClr val="7030A0"/>
              </a:solidFill>
              <a:ln w="6350" cap="flat" cmpd="sng" algn="ctr">
                <a:solidFill>
                  <a:schemeClr val="accent6"/>
                </a:solidFill>
                <a:prstDash val="solid"/>
                <a:round/>
              </a:ln>
              <a:effectLst/>
            </c:spPr>
          </c:marker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0-D412-4D28-A32E-0CB41A7D14FD}"/>
              </c:ext>
            </c:extLst>
          </c:dPt>
          <c:xVal>
            <c:numRef>
              <c:f>'UPLC 절댓값'!$L$1:$O$1</c:f>
              <c:numCache>
                <c:formatCode>General</c:formatCode>
                <c:ptCount val="4"/>
                <c:pt idx="0">
                  <c:v>0</c:v>
                </c:pt>
                <c:pt idx="1">
                  <c:v>12</c:v>
                </c:pt>
                <c:pt idx="2">
                  <c:v>24</c:v>
                </c:pt>
                <c:pt idx="3">
                  <c:v>48</c:v>
                </c:pt>
              </c:numCache>
            </c:numRef>
          </c:xVal>
          <c:yVal>
            <c:numRef>
              <c:f>('UPLC 절댓값'!$L$1,'UPLC 절댓값'!$M$16,'UPLC 절댓값'!$M$40,'UPLC 절댓값'!$M$64)</c:f>
              <c:numCache>
                <c:formatCode>0.00</c:formatCode>
                <c:ptCount val="4"/>
                <c:pt idx="0" formatCode="General">
                  <c:v>0</c:v>
                </c:pt>
                <c:pt idx="1">
                  <c:v>31.741707493672628</c:v>
                </c:pt>
                <c:pt idx="2">
                  <c:v>33.371813425462477</c:v>
                </c:pt>
                <c:pt idx="3">
                  <c:v>37.234508277402426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D412-4D28-A32E-0CB41A7D14FD}"/>
            </c:ext>
          </c:extLst>
        </c:ser>
        <c:ser>
          <c:idx val="1"/>
          <c:order val="1"/>
          <c:tx>
            <c:strRef>
              <c:f>'UPLC 절댓값'!$H$1</c:f>
              <c:strCache>
                <c:ptCount val="1"/>
                <c:pt idx="0">
                  <c:v>hilafilcon B</c:v>
                </c:pt>
              </c:strCache>
            </c:strRef>
          </c:tx>
          <c:spPr>
            <a:ln w="25400" cap="rnd" cmpd="sng" algn="ctr">
              <a:solidFill>
                <a:srgbClr val="C00000"/>
              </a:solidFill>
              <a:prstDash val="sysDot"/>
              <a:round/>
            </a:ln>
            <a:effectLst/>
          </c:spPr>
          <c:marker>
            <c:symbol val="diamond"/>
            <c:size val="12"/>
            <c:spPr>
              <a:solidFill>
                <a:srgbClr val="C00000"/>
              </a:solidFill>
              <a:ln w="6350" cap="flat" cmpd="sng" algn="ctr">
                <a:solidFill>
                  <a:schemeClr val="accent5"/>
                </a:solidFill>
                <a:prstDash val="solid"/>
                <a:round/>
              </a:ln>
              <a:effectLst/>
            </c:spPr>
          </c:marker>
          <c:trendline>
            <c:spPr>
              <a:ln w="6350" cap="rnd" cmpd="sng" algn="ctr">
                <a:solidFill>
                  <a:schemeClr val="tx1"/>
                </a:solidFill>
                <a:prstDash val="solid"/>
                <a:round/>
              </a:ln>
              <a:effectLst/>
            </c:spPr>
            <c:trendlineType val="log"/>
            <c:dispRSqr val="0"/>
            <c:dispEq val="0"/>
          </c:trendline>
          <c:xVal>
            <c:numRef>
              <c:f>'UPLC 절댓값'!$L$1:$O$1</c:f>
              <c:numCache>
                <c:formatCode>General</c:formatCode>
                <c:ptCount val="4"/>
                <c:pt idx="0">
                  <c:v>0</c:v>
                </c:pt>
                <c:pt idx="1">
                  <c:v>12</c:v>
                </c:pt>
                <c:pt idx="2">
                  <c:v>24</c:v>
                </c:pt>
                <c:pt idx="3">
                  <c:v>48</c:v>
                </c:pt>
              </c:numCache>
            </c:numRef>
          </c:xVal>
          <c:yVal>
            <c:numRef>
              <c:f>('UPLC 절댓값'!$L$1,'UPLC 절댓값'!$M$19,'UPLC 절댓값'!$M$43,'UPLC 절댓값'!$M$67)</c:f>
              <c:numCache>
                <c:formatCode>0.00</c:formatCode>
                <c:ptCount val="4"/>
                <c:pt idx="0" formatCode="General">
                  <c:v>0</c:v>
                </c:pt>
                <c:pt idx="1">
                  <c:v>41.108821514647062</c:v>
                </c:pt>
                <c:pt idx="2">
                  <c:v>49.241133545438572</c:v>
                </c:pt>
                <c:pt idx="3">
                  <c:v>35.905086157298058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D412-4D28-A32E-0CB41A7D14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4969600"/>
        <c:axId val="134984064"/>
      </c:scatterChart>
      <c:valAx>
        <c:axId val="134969600"/>
        <c:scaling>
          <c:orientation val="minMax"/>
          <c:max val="48"/>
        </c:scaling>
        <c:delete val="0"/>
        <c:axPos val="b"/>
        <c:majorGridlines>
          <c:spPr>
            <a:ln w="9525" cap="flat" cmpd="sng" algn="ctr">
              <a:noFill/>
              <a:prstDash val="solid"/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ko-KR" sz="1100" b="1">
                    <a:solidFill>
                      <a:schemeClr val="tx1"/>
                    </a:solidFill>
                  </a:rPr>
                  <a:t>Time(Hour)</a:t>
                </a:r>
                <a:endParaRPr lang="ko-KR" altLang="en-US" sz="1100" b="1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ko-K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34984064"/>
        <c:crosses val="autoZero"/>
        <c:crossBetween val="midCat"/>
        <c:majorUnit val="12"/>
      </c:valAx>
      <c:valAx>
        <c:axId val="134984064"/>
        <c:scaling>
          <c:orientation val="minMax"/>
          <c:max val="50"/>
        </c:scaling>
        <c:delete val="0"/>
        <c:axPos val="l"/>
        <c:majorGridlines>
          <c:spPr>
            <a:ln w="9525" cap="flat" cmpd="sng" algn="ctr">
              <a:noFill/>
              <a:prstDash val="solid"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ko-KR" sz="1100" b="1">
                    <a:solidFill>
                      <a:schemeClr val="tx1"/>
                    </a:solidFill>
                  </a:rPr>
                  <a:t> Acetic</a:t>
                </a:r>
                <a:r>
                  <a:rPr lang="en-US" altLang="ko-KR" sz="1100" b="1" baseline="0">
                    <a:solidFill>
                      <a:schemeClr val="tx1"/>
                    </a:solidFill>
                  </a:rPr>
                  <a:t> acid </a:t>
                </a:r>
                <a:r>
                  <a:rPr lang="en-US" altLang="ko-KR" sz="1100" b="1" i="0" u="none" strike="noStrike" baseline="0">
                    <a:solidFill>
                      <a:schemeClr val="tx1"/>
                    </a:solidFill>
                    <a:effectLst/>
                  </a:rPr>
                  <a:t>loaded </a:t>
                </a:r>
                <a:r>
                  <a:rPr lang="en-US" altLang="ko-KR" sz="1100" b="1">
                    <a:solidFill>
                      <a:schemeClr val="tx1"/>
                    </a:solidFill>
                  </a:rPr>
                  <a:t>(%)</a:t>
                </a:r>
                <a:endParaRPr lang="ko-KR" altLang="en-US" sz="1100" b="1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ko-K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34969600"/>
        <c:crosses val="autoZero"/>
        <c:crossBetween val="midCat"/>
        <c:majorUnit val="10"/>
        <c:minorUnit val="5"/>
      </c:valAx>
      <c:spPr>
        <a:noFill/>
        <a:ln>
          <a:noFill/>
        </a:ln>
        <a:effectLst/>
      </c:spPr>
    </c:plotArea>
    <c:legend>
      <c:legendPos val="r"/>
      <c:legendEntry>
        <c:idx val="2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prstDash val="solid"/>
      <a:round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5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altLang="ko-KR" sz="1500" dirty="0">
                <a:solidFill>
                  <a:schemeClr val="tx1"/>
                </a:solidFill>
              </a:rPr>
              <a:t>125μM</a:t>
            </a:r>
            <a:endParaRPr lang="ko-KR" altLang="en-US" sz="1500" dirty="0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>
        <c:manualLayout>
          <c:layoutTarget val="inner"/>
          <c:xMode val="edge"/>
          <c:yMode val="edge"/>
          <c:x val="0.10738050974187702"/>
          <c:y val="0.13689602025469097"/>
          <c:w val="0.60740185248882184"/>
          <c:h val="0.72123706870278514"/>
        </c:manualLayout>
      </c:layout>
      <c:scatterChart>
        <c:scatterStyle val="lineMarker"/>
        <c:varyColors val="0"/>
        <c:ser>
          <c:idx val="0"/>
          <c:order val="0"/>
          <c:tx>
            <c:strRef>
              <c:f>'UPLC 절댓값'!$G$1</c:f>
              <c:strCache>
                <c:ptCount val="1"/>
                <c:pt idx="0">
                  <c:v>etafilcon A</c:v>
                </c:pt>
              </c:strCache>
            </c:strRef>
          </c:tx>
          <c:spPr>
            <a:ln w="25400" cap="rnd" cmpd="sng" algn="ctr">
              <a:solidFill>
                <a:srgbClr val="7030A0"/>
              </a:solidFill>
              <a:prstDash val="dashDot"/>
              <a:round/>
            </a:ln>
            <a:effectLst/>
          </c:spPr>
          <c:marker>
            <c:symbol val="circle"/>
            <c:size val="9"/>
            <c:spPr>
              <a:solidFill>
                <a:srgbClr val="7030A0"/>
              </a:solidFill>
              <a:ln w="6350" cap="flat" cmpd="sng" algn="ctr">
                <a:solidFill>
                  <a:schemeClr val="accent6"/>
                </a:solidFill>
                <a:prstDash val="solid"/>
                <a:round/>
              </a:ln>
              <a:effectLst/>
            </c:spPr>
          </c:marker>
          <c:xVal>
            <c:numRef>
              <c:f>'UPLC 절댓값'!$L$1:$O$1</c:f>
              <c:numCache>
                <c:formatCode>General</c:formatCode>
                <c:ptCount val="4"/>
                <c:pt idx="0">
                  <c:v>0</c:v>
                </c:pt>
                <c:pt idx="1">
                  <c:v>12</c:v>
                </c:pt>
                <c:pt idx="2">
                  <c:v>24</c:v>
                </c:pt>
                <c:pt idx="3">
                  <c:v>48</c:v>
                </c:pt>
              </c:numCache>
            </c:numRef>
          </c:xVal>
          <c:yVal>
            <c:numRef>
              <c:f>('UPLC 절댓값'!$L$1,'UPLC 절댓값'!$M$22,'UPLC 절댓값'!$M$46,'UPLC 절댓값'!$M$70)</c:f>
              <c:numCache>
                <c:formatCode>0.00</c:formatCode>
                <c:ptCount val="4"/>
                <c:pt idx="0" formatCode="General">
                  <c:v>0</c:v>
                </c:pt>
                <c:pt idx="1">
                  <c:v>23.762355961247319</c:v>
                </c:pt>
                <c:pt idx="2">
                  <c:v>33.66473701968097</c:v>
                </c:pt>
                <c:pt idx="3">
                  <c:v>31.125682019366103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FDC-40B9-B36A-463498CE3E09}"/>
            </c:ext>
          </c:extLst>
        </c:ser>
        <c:ser>
          <c:idx val="1"/>
          <c:order val="1"/>
          <c:tx>
            <c:strRef>
              <c:f>'UPLC 절댓값'!$H$1</c:f>
              <c:strCache>
                <c:ptCount val="1"/>
                <c:pt idx="0">
                  <c:v>hilafilcon B</c:v>
                </c:pt>
              </c:strCache>
            </c:strRef>
          </c:tx>
          <c:spPr>
            <a:ln w="25400" cap="rnd" cmpd="sng" algn="ctr">
              <a:solidFill>
                <a:srgbClr val="C00000"/>
              </a:solidFill>
              <a:prstDash val="sysDot"/>
              <a:round/>
            </a:ln>
            <a:effectLst/>
          </c:spPr>
          <c:marker>
            <c:symbol val="diamond"/>
            <c:size val="12"/>
            <c:spPr>
              <a:solidFill>
                <a:srgbClr val="C00000"/>
              </a:solidFill>
              <a:ln w="6350" cap="flat" cmpd="sng" algn="ctr">
                <a:solidFill>
                  <a:schemeClr val="accent5"/>
                </a:solidFill>
                <a:prstDash val="solid"/>
                <a:round/>
              </a:ln>
              <a:effectLst/>
            </c:spPr>
          </c:marker>
          <c:xVal>
            <c:numRef>
              <c:f>'UPLC 절댓값'!$L$1:$O$1</c:f>
              <c:numCache>
                <c:formatCode>General</c:formatCode>
                <c:ptCount val="4"/>
                <c:pt idx="0">
                  <c:v>0</c:v>
                </c:pt>
                <c:pt idx="1">
                  <c:v>12</c:v>
                </c:pt>
                <c:pt idx="2">
                  <c:v>24</c:v>
                </c:pt>
                <c:pt idx="3">
                  <c:v>48</c:v>
                </c:pt>
              </c:numCache>
            </c:numRef>
          </c:xVal>
          <c:yVal>
            <c:numRef>
              <c:f>('UPLC 절댓값'!$L$1,'UPLC 절댓값'!$M$25,'UPLC 절댓값'!$M$49,'UPLC 절댓값'!$M$73)</c:f>
              <c:numCache>
                <c:formatCode>0.00</c:formatCode>
                <c:ptCount val="4"/>
                <c:pt idx="0" formatCode="General">
                  <c:v>0</c:v>
                </c:pt>
                <c:pt idx="1">
                  <c:v>38.616439527402882</c:v>
                </c:pt>
                <c:pt idx="2">
                  <c:v>38.348213988583893</c:v>
                </c:pt>
                <c:pt idx="3">
                  <c:v>35.630427292140574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FDC-40B9-B36A-463498CE3E0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4722688"/>
        <c:axId val="134724608"/>
      </c:scatterChart>
      <c:valAx>
        <c:axId val="134722688"/>
        <c:scaling>
          <c:orientation val="minMax"/>
          <c:max val="48"/>
        </c:scaling>
        <c:delete val="0"/>
        <c:axPos val="b"/>
        <c:majorGridlines>
          <c:spPr>
            <a:ln w="9525" cap="flat" cmpd="sng" algn="ctr">
              <a:noFill/>
              <a:prstDash val="solid"/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ko-KR" sz="1100" b="1">
                    <a:solidFill>
                      <a:schemeClr val="tx1"/>
                    </a:solidFill>
                  </a:rPr>
                  <a:t>Time(Hour)</a:t>
                </a:r>
                <a:endParaRPr lang="ko-KR" altLang="en-US" sz="1100" b="1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ko-K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34724608"/>
        <c:crosses val="autoZero"/>
        <c:crossBetween val="midCat"/>
        <c:majorUnit val="12"/>
      </c:valAx>
      <c:valAx>
        <c:axId val="134724608"/>
        <c:scaling>
          <c:orientation val="minMax"/>
          <c:max val="50"/>
          <c:min val="0"/>
        </c:scaling>
        <c:delete val="0"/>
        <c:axPos val="l"/>
        <c:majorGridlines>
          <c:spPr>
            <a:ln w="9525" cap="flat" cmpd="sng" algn="ctr">
              <a:noFill/>
              <a:prstDash val="solid"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ko-KR" sz="1100" b="1">
                    <a:solidFill>
                      <a:schemeClr val="tx1"/>
                    </a:solidFill>
                  </a:rPr>
                  <a:t>Asiatic</a:t>
                </a:r>
                <a:r>
                  <a:rPr lang="en-US" altLang="ko-KR" sz="1100" b="1" baseline="0">
                    <a:solidFill>
                      <a:schemeClr val="tx1"/>
                    </a:solidFill>
                  </a:rPr>
                  <a:t> acid loaded</a:t>
                </a:r>
                <a:r>
                  <a:rPr lang="en-US" altLang="ko-KR" sz="1100" b="1">
                    <a:solidFill>
                      <a:schemeClr val="tx1"/>
                    </a:solidFill>
                  </a:rPr>
                  <a:t>(%)</a:t>
                </a:r>
                <a:endParaRPr lang="ko-KR" altLang="en-US" sz="1100" b="1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ko-K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34722688"/>
        <c:crosses val="autoZero"/>
        <c:crossBetween val="midCat"/>
        <c:majorUnit val="10"/>
        <c:minorUnit val="5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prstDash val="solid"/>
      <a:round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5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1500" b="1" dirty="0">
                <a:solidFill>
                  <a:schemeClr val="tx1"/>
                </a:solidFill>
              </a:rPr>
              <a:t>250</a:t>
            </a:r>
            <a:r>
              <a:rPr lang="en-US" altLang="ko-KR" sz="1500" b="1" dirty="0">
                <a:solidFill>
                  <a:schemeClr val="tx1"/>
                </a:solidFill>
              </a:rPr>
              <a:t>μM</a:t>
            </a:r>
            <a:endParaRPr lang="en-US" sz="1500" b="1" dirty="0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>
        <c:manualLayout>
          <c:layoutTarget val="inner"/>
          <c:xMode val="edge"/>
          <c:yMode val="edge"/>
          <c:x val="0.10738050974187702"/>
          <c:y val="0.13689602025469097"/>
          <c:w val="0.60740185248882184"/>
          <c:h val="0.72123706870278514"/>
        </c:manualLayout>
      </c:layout>
      <c:scatterChart>
        <c:scatterStyle val="lineMarker"/>
        <c:varyColors val="0"/>
        <c:ser>
          <c:idx val="0"/>
          <c:order val="0"/>
          <c:tx>
            <c:strRef>
              <c:f>'UPLC 절댓값'!$G$1</c:f>
              <c:strCache>
                <c:ptCount val="1"/>
                <c:pt idx="0">
                  <c:v>etafilcon A</c:v>
                </c:pt>
              </c:strCache>
            </c:strRef>
          </c:tx>
          <c:spPr>
            <a:ln w="25400" cap="rnd">
              <a:solidFill>
                <a:srgbClr val="7030A0"/>
              </a:solidFill>
              <a:prstDash val="dashDot"/>
              <a:round/>
            </a:ln>
            <a:effectLst/>
          </c:spPr>
          <c:marker>
            <c:symbol val="circle"/>
            <c:size val="9"/>
            <c:spPr>
              <a:solidFill>
                <a:srgbClr val="7030A0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'UPLC 절댓값'!$L$1:$O$1</c:f>
              <c:numCache>
                <c:formatCode>General</c:formatCode>
                <c:ptCount val="4"/>
                <c:pt idx="0">
                  <c:v>0</c:v>
                </c:pt>
                <c:pt idx="1">
                  <c:v>12</c:v>
                </c:pt>
                <c:pt idx="2">
                  <c:v>24</c:v>
                </c:pt>
                <c:pt idx="3">
                  <c:v>48</c:v>
                </c:pt>
              </c:numCache>
            </c:numRef>
          </c:xVal>
          <c:yVal>
            <c:numRef>
              <c:f>('UPLC 절댓값'!$A$2,'UPLC 절댓값'!$M$28,'UPLC 절댓값'!$M$52,'UPLC 절댓값'!$M$76)</c:f>
              <c:numCache>
                <c:formatCode>0.00</c:formatCode>
                <c:ptCount val="4"/>
                <c:pt idx="0" formatCode="General">
                  <c:v>0</c:v>
                </c:pt>
                <c:pt idx="1">
                  <c:v>29.905614870634327</c:v>
                </c:pt>
                <c:pt idx="2">
                  <c:v>26.039869784391367</c:v>
                </c:pt>
                <c:pt idx="3">
                  <c:v>41.49257695152194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44F-40AD-B028-287DC40EB9C9}"/>
            </c:ext>
          </c:extLst>
        </c:ser>
        <c:ser>
          <c:idx val="1"/>
          <c:order val="1"/>
          <c:tx>
            <c:strRef>
              <c:f>'UPLC 절댓값'!$H$1</c:f>
              <c:strCache>
                <c:ptCount val="1"/>
                <c:pt idx="0">
                  <c:v>hilafilcon B</c:v>
                </c:pt>
              </c:strCache>
            </c:strRef>
          </c:tx>
          <c:spPr>
            <a:ln w="25400" cap="rnd">
              <a:solidFill>
                <a:srgbClr val="C00000"/>
              </a:solidFill>
              <a:prstDash val="sysDot"/>
              <a:round/>
            </a:ln>
            <a:effectLst/>
          </c:spPr>
          <c:marker>
            <c:symbol val="diamond"/>
            <c:size val="12"/>
            <c:spPr>
              <a:solidFill>
                <a:srgbClr val="C00000"/>
              </a:solidFill>
              <a:ln w="9525">
                <a:solidFill>
                  <a:schemeClr val="accent5"/>
                </a:solidFill>
                <a:headEnd type="diamond"/>
                <a:tailEnd type="diamond"/>
              </a:ln>
              <a:effectLst/>
            </c:spPr>
          </c:marker>
          <c:dPt>
            <c:idx val="2"/>
            <c:marker>
              <c:symbol val="diamond"/>
              <c:size val="12"/>
              <c:spPr>
                <a:solidFill>
                  <a:srgbClr val="C00000"/>
                </a:solidFill>
                <a:ln w="9525">
                  <a:solidFill>
                    <a:schemeClr val="accent5"/>
                  </a:solidFill>
                  <a:headEnd type="diamond"/>
                  <a:tailEnd type="diamond"/>
                </a:ln>
                <a:effectLst/>
              </c:spPr>
            </c:marker>
            <c:bubble3D val="0"/>
            <c:spPr>
              <a:ln w="25400" cap="rnd">
                <a:solidFill>
                  <a:srgbClr val="C00000"/>
                </a:solidFill>
                <a:prstDash val="sysDot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344F-40AD-B028-287DC40EB9C9}"/>
              </c:ext>
            </c:extLst>
          </c:dPt>
          <c:xVal>
            <c:numRef>
              <c:f>'UPLC 절댓값'!$L$1:$O$1</c:f>
              <c:numCache>
                <c:formatCode>General</c:formatCode>
                <c:ptCount val="4"/>
                <c:pt idx="0">
                  <c:v>0</c:v>
                </c:pt>
                <c:pt idx="1">
                  <c:v>12</c:v>
                </c:pt>
                <c:pt idx="2">
                  <c:v>24</c:v>
                </c:pt>
                <c:pt idx="3">
                  <c:v>48</c:v>
                </c:pt>
              </c:numCache>
            </c:numRef>
          </c:xVal>
          <c:yVal>
            <c:numRef>
              <c:f>('UPLC 절댓값'!$A$2,'UPLC 절댓값'!$M$31,'UPLC 절댓값'!$M$55,'UPLC 절댓값'!$M$79)</c:f>
              <c:numCache>
                <c:formatCode>0.00</c:formatCode>
                <c:ptCount val="4"/>
                <c:pt idx="0" formatCode="General">
                  <c:v>0</c:v>
                </c:pt>
                <c:pt idx="1">
                  <c:v>27.058491089434781</c:v>
                </c:pt>
                <c:pt idx="2">
                  <c:v>32.039430279612738</c:v>
                </c:pt>
                <c:pt idx="3">
                  <c:v>29.831583936790146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344F-40AD-B028-287DC40EB9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4852608"/>
        <c:axId val="134854528"/>
      </c:scatterChart>
      <c:valAx>
        <c:axId val="134852608"/>
        <c:scaling>
          <c:orientation val="minMax"/>
          <c:max val="48"/>
        </c:scaling>
        <c:delete val="0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 b="1">
                    <a:solidFill>
                      <a:schemeClr val="tx1"/>
                    </a:solidFill>
                  </a:rPr>
                  <a:t>Time(Hour)</a:t>
                </a:r>
                <a:endParaRPr lang="ko-KR" sz="1100" b="1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ko-K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34854528"/>
        <c:crosses val="autoZero"/>
        <c:crossBetween val="midCat"/>
        <c:majorUnit val="12"/>
      </c:valAx>
      <c:valAx>
        <c:axId val="134854528"/>
        <c:scaling>
          <c:orientation val="minMax"/>
          <c:max val="5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 b="1">
                    <a:solidFill>
                      <a:schemeClr val="tx1"/>
                    </a:solidFill>
                  </a:rPr>
                  <a:t>Asiatic acid loaded(%)</a:t>
                </a:r>
                <a:endParaRPr lang="ko-KR" sz="1100" b="1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ko-K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34852608"/>
        <c:crosses val="autoZero"/>
        <c:crossBetween val="midCat"/>
        <c:majorUnit val="10"/>
        <c:minorUnit val="5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5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altLang="ko-KR" sz="1500" dirty="0">
                <a:solidFill>
                  <a:schemeClr val="tx1"/>
                </a:solidFill>
              </a:rPr>
              <a:t>500μM</a:t>
            </a:r>
            <a:endParaRPr lang="ko-KR" altLang="en-US" sz="1500" dirty="0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>
        <c:manualLayout>
          <c:layoutTarget val="inner"/>
          <c:xMode val="edge"/>
          <c:yMode val="edge"/>
          <c:x val="0.10738050974187702"/>
          <c:y val="0.13689602025469097"/>
          <c:w val="0.60740185248882184"/>
          <c:h val="0.72123706870278514"/>
        </c:manualLayout>
      </c:layout>
      <c:scatterChart>
        <c:scatterStyle val="lineMarker"/>
        <c:varyColors val="0"/>
        <c:ser>
          <c:idx val="0"/>
          <c:order val="0"/>
          <c:tx>
            <c:strRef>
              <c:f>'UPLC 절댓값'!$G$1</c:f>
              <c:strCache>
                <c:ptCount val="1"/>
                <c:pt idx="0">
                  <c:v>etafilcon A</c:v>
                </c:pt>
              </c:strCache>
            </c:strRef>
          </c:tx>
          <c:spPr>
            <a:ln w="25400" cap="rnd" cmpd="sng" algn="ctr">
              <a:solidFill>
                <a:srgbClr val="7030A0"/>
              </a:solidFill>
              <a:prstDash val="dashDot"/>
              <a:round/>
            </a:ln>
            <a:effectLst/>
          </c:spPr>
          <c:marker>
            <c:symbol val="circle"/>
            <c:size val="9"/>
            <c:spPr>
              <a:solidFill>
                <a:srgbClr val="7030A0"/>
              </a:solidFill>
              <a:ln w="6350" cap="flat" cmpd="sng" algn="ctr">
                <a:solidFill>
                  <a:schemeClr val="accent6"/>
                </a:solidFill>
                <a:prstDash val="solid"/>
                <a:round/>
              </a:ln>
              <a:effectLst/>
            </c:spPr>
          </c:marker>
          <c:xVal>
            <c:numRef>
              <c:f>'UPLC 절댓값'!$L$1:$O$1</c:f>
              <c:numCache>
                <c:formatCode>General</c:formatCode>
                <c:ptCount val="4"/>
                <c:pt idx="0">
                  <c:v>0</c:v>
                </c:pt>
                <c:pt idx="1">
                  <c:v>12</c:v>
                </c:pt>
                <c:pt idx="2">
                  <c:v>24</c:v>
                </c:pt>
                <c:pt idx="3">
                  <c:v>48</c:v>
                </c:pt>
              </c:numCache>
            </c:numRef>
          </c:xVal>
          <c:yVal>
            <c:numRef>
              <c:f>('UPLC 절댓값'!$A$2,'UPLC 절댓값'!$M$34,'UPLC 절댓값'!$M$58,'UPLC 절댓값'!$M$82)</c:f>
              <c:numCache>
                <c:formatCode>0.00</c:formatCode>
                <c:ptCount val="4"/>
                <c:pt idx="0" formatCode="General">
                  <c:v>0</c:v>
                </c:pt>
                <c:pt idx="1">
                  <c:v>11.422629227073379</c:v>
                </c:pt>
                <c:pt idx="2">
                  <c:v>27.984334361416387</c:v>
                </c:pt>
                <c:pt idx="3">
                  <c:v>32.978750687786189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22E-4194-AE3D-3559D5E40CC3}"/>
            </c:ext>
          </c:extLst>
        </c:ser>
        <c:ser>
          <c:idx val="1"/>
          <c:order val="1"/>
          <c:tx>
            <c:strRef>
              <c:f>'UPLC 절댓값'!$H$1</c:f>
              <c:strCache>
                <c:ptCount val="1"/>
                <c:pt idx="0">
                  <c:v>hilafilcon B</c:v>
                </c:pt>
              </c:strCache>
            </c:strRef>
          </c:tx>
          <c:spPr>
            <a:ln w="25400" cap="rnd" cmpd="sng" algn="ctr">
              <a:solidFill>
                <a:srgbClr val="C00000"/>
              </a:solidFill>
              <a:prstDash val="sysDot"/>
              <a:round/>
            </a:ln>
            <a:effectLst/>
          </c:spPr>
          <c:marker>
            <c:symbol val="diamond"/>
            <c:size val="12"/>
            <c:spPr>
              <a:solidFill>
                <a:srgbClr val="C00000"/>
              </a:solidFill>
              <a:ln w="6350" cap="flat" cmpd="sng" algn="ctr">
                <a:solidFill>
                  <a:schemeClr val="accent5"/>
                </a:solidFill>
                <a:prstDash val="solid"/>
                <a:round/>
              </a:ln>
              <a:effectLst/>
            </c:spPr>
          </c:marker>
          <c:xVal>
            <c:numRef>
              <c:f>'UPLC 절댓값'!$L$1:$O$1</c:f>
              <c:numCache>
                <c:formatCode>General</c:formatCode>
                <c:ptCount val="4"/>
                <c:pt idx="0">
                  <c:v>0</c:v>
                </c:pt>
                <c:pt idx="1">
                  <c:v>12</c:v>
                </c:pt>
                <c:pt idx="2">
                  <c:v>24</c:v>
                </c:pt>
                <c:pt idx="3">
                  <c:v>48</c:v>
                </c:pt>
              </c:numCache>
            </c:numRef>
          </c:xVal>
          <c:yVal>
            <c:numRef>
              <c:f>('UPLC 절댓값'!$A$2,'UPLC 절댓값'!$M$37,'UPLC 절댓값'!$M$61,'UPLC 절댓값'!$M$85)</c:f>
              <c:numCache>
                <c:formatCode>0.00</c:formatCode>
                <c:ptCount val="4"/>
                <c:pt idx="0" formatCode="General">
                  <c:v>0</c:v>
                </c:pt>
                <c:pt idx="1">
                  <c:v>22.193770802885599</c:v>
                </c:pt>
                <c:pt idx="2">
                  <c:v>28.125960805992616</c:v>
                </c:pt>
                <c:pt idx="3">
                  <c:v>26.277273226061205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22E-4194-AE3D-3559D5E40C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4908928"/>
        <c:axId val="134923392"/>
      </c:scatterChart>
      <c:valAx>
        <c:axId val="134908928"/>
        <c:scaling>
          <c:orientation val="minMax"/>
          <c:max val="48"/>
        </c:scaling>
        <c:delete val="0"/>
        <c:axPos val="b"/>
        <c:majorGridlines>
          <c:spPr>
            <a:ln w="9525" cap="flat" cmpd="sng" algn="ctr">
              <a:noFill/>
              <a:prstDash val="solid"/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ko-KR" sz="1100" b="1">
                    <a:solidFill>
                      <a:schemeClr val="tx1"/>
                    </a:solidFill>
                  </a:rPr>
                  <a:t>Time(Hour)</a:t>
                </a:r>
                <a:endParaRPr lang="ko-KR" altLang="en-US" sz="1100" b="1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ko-K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34923392"/>
        <c:crosses val="autoZero"/>
        <c:crossBetween val="midCat"/>
        <c:majorUnit val="12"/>
      </c:valAx>
      <c:valAx>
        <c:axId val="134923392"/>
        <c:scaling>
          <c:orientation val="minMax"/>
          <c:max val="50"/>
        </c:scaling>
        <c:delete val="0"/>
        <c:axPos val="l"/>
        <c:majorGridlines>
          <c:spPr>
            <a:ln w="9525" cap="flat" cmpd="sng" algn="ctr">
              <a:noFill/>
              <a:prstDash val="solid"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ko-KR" sz="1100" b="1">
                    <a:solidFill>
                      <a:schemeClr val="tx1"/>
                    </a:solidFill>
                  </a:rPr>
                  <a:t>Asiatic acid loaded(%)</a:t>
                </a:r>
                <a:endParaRPr lang="ko-KR" altLang="en-US" sz="1100" b="1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ko-K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34908928"/>
        <c:crosses val="autoZero"/>
        <c:crossBetween val="midCat"/>
        <c:majorUnit val="10"/>
        <c:minorUnit val="5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prstDash val="solid"/>
      <a:round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5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altLang="ko-KR" sz="1500" b="1" dirty="0">
                <a:solidFill>
                  <a:schemeClr val="tx1"/>
                </a:solidFill>
              </a:rPr>
              <a:t>250μM</a:t>
            </a:r>
            <a:endParaRPr lang="ko-KR" altLang="en-US" sz="1500" b="1" dirty="0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'0.25mM'!$K$1</c:f>
              <c:strCache>
                <c:ptCount val="1"/>
                <c:pt idx="0">
                  <c:v>etafilcon A</c:v>
                </c:pt>
              </c:strCache>
            </c:strRef>
          </c:tx>
          <c:spPr>
            <a:ln w="25400" cap="rnd">
              <a:solidFill>
                <a:srgbClr val="7030A0"/>
              </a:solidFill>
              <a:prstDash val="dashDot"/>
              <a:round/>
            </a:ln>
            <a:effectLst/>
          </c:spPr>
          <c:marker>
            <c:symbol val="circle"/>
            <c:size val="9"/>
            <c:spPr>
              <a:solidFill>
                <a:srgbClr val="7030A0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'0.25mM'!$N$1:$T$1</c:f>
              <c:numCache>
                <c:formatCode>General</c:formatCode>
                <c:ptCount val="7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  <c:pt idx="5">
                  <c:v>6</c:v>
                </c:pt>
                <c:pt idx="6">
                  <c:v>8</c:v>
                </c:pt>
              </c:numCache>
            </c:numRef>
          </c:xVal>
          <c:yVal>
            <c:numRef>
              <c:f>('0.25mM'!$H$2,'0.25mM'!$K$35,'0.25mM'!$K$29,'0.25mM'!$K$23,'0.25mM'!$K$17,'0.25mM'!$K$11,'0.25mM'!$K$5)</c:f>
              <c:numCache>
                <c:formatCode>0.00</c:formatCode>
                <c:ptCount val="7"/>
                <c:pt idx="0" formatCode="General">
                  <c:v>0</c:v>
                </c:pt>
                <c:pt idx="1">
                  <c:v>24.055555555555554</c:v>
                </c:pt>
                <c:pt idx="2">
                  <c:v>15.025957581513138</c:v>
                </c:pt>
                <c:pt idx="3">
                  <c:v>11.120212092434315</c:v>
                </c:pt>
                <c:pt idx="4">
                  <c:v>9.5028490028490022</c:v>
                </c:pt>
                <c:pt idx="5">
                  <c:v>8.6238524849635958</c:v>
                </c:pt>
                <c:pt idx="6">
                  <c:v>7.6031180753402978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421-4E0E-9B93-D75C0F5E03A2}"/>
            </c:ext>
          </c:extLst>
        </c:ser>
        <c:ser>
          <c:idx val="1"/>
          <c:order val="1"/>
          <c:tx>
            <c:strRef>
              <c:f>'0.25mM'!$L$1</c:f>
              <c:strCache>
                <c:ptCount val="1"/>
                <c:pt idx="0">
                  <c:v>hilafilcon B</c:v>
                </c:pt>
              </c:strCache>
            </c:strRef>
          </c:tx>
          <c:spPr>
            <a:ln w="25400" cap="rnd">
              <a:solidFill>
                <a:srgbClr val="C00000"/>
              </a:solidFill>
              <a:prstDash val="sysDot"/>
              <a:round/>
            </a:ln>
            <a:effectLst/>
          </c:spPr>
          <c:marker>
            <c:symbol val="diamond"/>
            <c:size val="12"/>
            <c:spPr>
              <a:solidFill>
                <a:srgbClr val="C00000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'0.25mM'!$N$1:$T$1</c:f>
              <c:numCache>
                <c:formatCode>General</c:formatCode>
                <c:ptCount val="7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  <c:pt idx="5">
                  <c:v>6</c:v>
                </c:pt>
                <c:pt idx="6">
                  <c:v>8</c:v>
                </c:pt>
              </c:numCache>
            </c:numRef>
          </c:xVal>
          <c:yVal>
            <c:numRef>
              <c:f>('0.25mM'!$H$2,'0.25mM'!$K$38,'0.25mM'!$K$32,'0.25mM'!$K$26,'0.25mM'!$K$20,'0.25mM'!$K$14,'0.25mM'!$K$8)</c:f>
              <c:numCache>
                <c:formatCode>0.00</c:formatCode>
                <c:ptCount val="7"/>
                <c:pt idx="0" formatCode="General">
                  <c:v>0</c:v>
                </c:pt>
                <c:pt idx="1">
                  <c:v>20.056375563755637</c:v>
                </c:pt>
                <c:pt idx="2">
                  <c:v>14.318163181631816</c:v>
                </c:pt>
                <c:pt idx="3">
                  <c:v>14.973759737597378</c:v>
                </c:pt>
                <c:pt idx="4">
                  <c:v>14.547662976629766</c:v>
                </c:pt>
                <c:pt idx="5">
                  <c:v>13.337330873308733</c:v>
                </c:pt>
                <c:pt idx="6">
                  <c:v>11.418511685116851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421-4E0E-9B93-D75C0F5E03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410288"/>
        <c:axId val="37406960"/>
      </c:scatterChart>
      <c:valAx>
        <c:axId val="37410288"/>
        <c:scaling>
          <c:orientation val="minMax"/>
          <c:max val="8"/>
        </c:scaling>
        <c:delete val="0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ko-KR" sz="1100" b="1">
                    <a:solidFill>
                      <a:schemeClr val="tx1"/>
                    </a:solidFill>
                  </a:rPr>
                  <a:t>Time(Hour)</a:t>
                </a:r>
                <a:endParaRPr lang="ko-KR" altLang="en-US" sz="1100" b="1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ko-K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37406960"/>
        <c:crosses val="autoZero"/>
        <c:crossBetween val="midCat"/>
        <c:majorUnit val="2"/>
        <c:minorUnit val="1"/>
      </c:valAx>
      <c:valAx>
        <c:axId val="37406960"/>
        <c:scaling>
          <c:orientation val="minMax"/>
          <c:max val="25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ko-KR" sz="1100" b="1">
                    <a:solidFill>
                      <a:schemeClr val="tx1"/>
                    </a:solidFill>
                  </a:rPr>
                  <a:t>Asiatic</a:t>
                </a:r>
                <a:r>
                  <a:rPr lang="en-US" altLang="ko-KR" sz="1100" b="1" baseline="0">
                    <a:solidFill>
                      <a:schemeClr val="tx1"/>
                    </a:solidFill>
                  </a:rPr>
                  <a:t> acid released </a:t>
                </a:r>
                <a:r>
                  <a:rPr lang="en-US" altLang="ko-KR" sz="1100" b="1">
                    <a:solidFill>
                      <a:schemeClr val="tx1"/>
                    </a:solidFill>
                  </a:rPr>
                  <a:t>(%)</a:t>
                </a:r>
                <a:endParaRPr lang="ko-KR" altLang="en-US" sz="1100" b="1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ko-K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37410288"/>
        <c:crosses val="autoZero"/>
        <c:crossBetween val="midCat"/>
        <c:majorUnit val="5"/>
        <c:min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5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altLang="ko-KR" sz="1500" b="1" dirty="0">
                <a:solidFill>
                  <a:schemeClr val="tx1"/>
                </a:solidFill>
              </a:rPr>
              <a:t>250μM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'0.25mM'!$K$1</c:f>
              <c:strCache>
                <c:ptCount val="1"/>
                <c:pt idx="0">
                  <c:v>etafilcon A</c:v>
                </c:pt>
              </c:strCache>
            </c:strRef>
          </c:tx>
          <c:spPr>
            <a:ln w="25400" cap="rnd">
              <a:solidFill>
                <a:srgbClr val="7030A0"/>
              </a:solidFill>
              <a:prstDash val="dashDot"/>
              <a:round/>
            </a:ln>
            <a:effectLst/>
          </c:spPr>
          <c:marker>
            <c:symbol val="circle"/>
            <c:size val="9"/>
            <c:spPr>
              <a:solidFill>
                <a:srgbClr val="7030A0"/>
              </a:solidFill>
              <a:ln w="9525">
                <a:solidFill>
                  <a:srgbClr val="7030A0"/>
                </a:solidFill>
                <a:prstDash val="dashDot"/>
              </a:ln>
              <a:effectLst/>
            </c:spPr>
          </c:marker>
          <c:xVal>
            <c:numRef>
              <c:f>'0.25mM'!$N$1:$T$1</c:f>
              <c:numCache>
                <c:formatCode>General</c:formatCode>
                <c:ptCount val="7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  <c:pt idx="5">
                  <c:v>6</c:v>
                </c:pt>
                <c:pt idx="6">
                  <c:v>8</c:v>
                </c:pt>
              </c:numCache>
            </c:numRef>
          </c:xVal>
          <c:yVal>
            <c:numRef>
              <c:f>('0.25mM'!$H$2,'0.25mM'!$L$35,'0.25mM'!$L$29,'0.25mM'!$L$23,'0.25mM'!$L$17,'0.25mM'!$L$11,'0.25mM'!$L$5)</c:f>
              <c:numCache>
                <c:formatCode>0.00</c:formatCode>
                <c:ptCount val="7"/>
                <c:pt idx="0" formatCode="General">
                  <c:v>0</c:v>
                </c:pt>
                <c:pt idx="1">
                  <c:v>24.055555555555554</c:v>
                </c:pt>
                <c:pt idx="2">
                  <c:v>39.08151313706869</c:v>
                </c:pt>
                <c:pt idx="3">
                  <c:v>50.201725229503005</c:v>
                </c:pt>
                <c:pt idx="4">
                  <c:v>59.704574232352009</c:v>
                </c:pt>
                <c:pt idx="5">
                  <c:v>68.328426717315608</c:v>
                </c:pt>
                <c:pt idx="6">
                  <c:v>75.931544792655899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F58-4292-B82A-2DC41CAD08C7}"/>
            </c:ext>
          </c:extLst>
        </c:ser>
        <c:ser>
          <c:idx val="1"/>
          <c:order val="1"/>
          <c:tx>
            <c:strRef>
              <c:f>'0.25mM'!$L$1</c:f>
              <c:strCache>
                <c:ptCount val="1"/>
                <c:pt idx="0">
                  <c:v>hilafilcon B</c:v>
                </c:pt>
              </c:strCache>
            </c:strRef>
          </c:tx>
          <c:spPr>
            <a:ln w="25400" cap="rnd">
              <a:solidFill>
                <a:srgbClr val="C00000"/>
              </a:solidFill>
              <a:prstDash val="sysDot"/>
              <a:round/>
            </a:ln>
            <a:effectLst/>
          </c:spPr>
          <c:marker>
            <c:symbol val="diamond"/>
            <c:size val="12"/>
            <c:spPr>
              <a:solidFill>
                <a:srgbClr val="C00000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'0.25mM'!$N$1:$T$1</c:f>
              <c:numCache>
                <c:formatCode>General</c:formatCode>
                <c:ptCount val="7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  <c:pt idx="5">
                  <c:v>6</c:v>
                </c:pt>
                <c:pt idx="6">
                  <c:v>8</c:v>
                </c:pt>
              </c:numCache>
            </c:numRef>
          </c:xVal>
          <c:yVal>
            <c:numRef>
              <c:f>('0.25mM'!$H$2,'0.25mM'!$L$38,'0.25mM'!$L$32,'0.25mM'!$L$26,'0.25mM'!$L$20,'0.25mM'!$L$14,'0.25mM'!$L$8)</c:f>
              <c:numCache>
                <c:formatCode>0.00</c:formatCode>
                <c:ptCount val="7"/>
                <c:pt idx="0" formatCode="General">
                  <c:v>0</c:v>
                </c:pt>
                <c:pt idx="1">
                  <c:v>20.056375563755637</c:v>
                </c:pt>
                <c:pt idx="2">
                  <c:v>34.374538745387454</c:v>
                </c:pt>
                <c:pt idx="3">
                  <c:v>49.348298482984831</c:v>
                </c:pt>
                <c:pt idx="4">
                  <c:v>63.895961459614597</c:v>
                </c:pt>
                <c:pt idx="5">
                  <c:v>77.233292332923327</c:v>
                </c:pt>
                <c:pt idx="6">
                  <c:v>88.651804018040181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AF58-4292-B82A-2DC41CAD08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153440"/>
        <c:axId val="4952224"/>
      </c:scatterChart>
      <c:valAx>
        <c:axId val="6153440"/>
        <c:scaling>
          <c:orientation val="minMax"/>
          <c:max val="8"/>
        </c:scaling>
        <c:delete val="0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ko-KR" sz="1100" b="1">
                    <a:solidFill>
                      <a:schemeClr val="tx1"/>
                    </a:solidFill>
                  </a:rPr>
                  <a:t>Time(Hour)</a:t>
                </a:r>
                <a:endParaRPr lang="ko-KR" altLang="en-US" sz="1100" b="1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ko-K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4952224"/>
        <c:crosses val="autoZero"/>
        <c:crossBetween val="midCat"/>
        <c:majorUnit val="2"/>
        <c:minorUnit val="1"/>
      </c:valAx>
      <c:valAx>
        <c:axId val="4952224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ko-KR" sz="1100" b="1">
                    <a:solidFill>
                      <a:schemeClr val="tx1"/>
                    </a:solidFill>
                  </a:rPr>
                  <a:t>Cumulative released (%)</a:t>
                </a:r>
                <a:endParaRPr lang="ko-KR" altLang="en-US" sz="1100" b="1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ko-K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6153440"/>
        <c:crosses val="autoZero"/>
        <c:crossBetween val="midCat"/>
        <c:majorUnit val="20"/>
        <c:minorUnit val="0.5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59E85A-7BBA-4707-AB4C-C7BD614F8D83}" type="datetimeFigureOut">
              <a:rPr lang="ko-KR" altLang="en-US" smtClean="0"/>
              <a:t>2021-11-30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685800"/>
            <a:ext cx="228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FC8B4-D810-491B-A7CC-11E9B61D19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5065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FC8B4-D810-491B-A7CC-11E9B61D19A3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892131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20838" y="10066338"/>
            <a:ext cx="18361025" cy="694531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240088" y="18362613"/>
            <a:ext cx="15122525" cy="82804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E2791-ACE6-4D7B-80B5-40A42C4810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20A841-B68D-41C3-A5BE-9D2EC7119D1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5662275" y="1296988"/>
            <a:ext cx="4860925" cy="2764948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79500" y="1296988"/>
            <a:ext cx="14430375" cy="2764948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8BF22C-DD1D-42E3-A661-B02D4F6755B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28416-4E37-453E-AEC4-EF7985F8F01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06563" y="20823238"/>
            <a:ext cx="18362612" cy="64357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706563" y="13733463"/>
            <a:ext cx="18362612" cy="7089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6ECA7-083E-472E-BEC2-5B88BCE5661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950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87755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EDCC7-2DE4-4833-8BA1-E1476C00BEE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79500" y="7253288"/>
            <a:ext cx="9545638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79500" y="10275888"/>
            <a:ext cx="9545638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0974388" y="7253288"/>
            <a:ext cx="9548812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0974388" y="10275888"/>
            <a:ext cx="9548812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0DAB9-1B22-4476-86E5-E69398500B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F7DD7-DD0B-4B73-9CA4-77C93E1E735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CBEDE-A03F-4898-9C90-165FA181EC2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0" y="1290638"/>
            <a:ext cx="7107238" cy="548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445500" y="1290638"/>
            <a:ext cx="12077700" cy="27655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079500" y="6780213"/>
            <a:ext cx="7107238" cy="22166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25623-C564-4E20-987E-BE98D907A2D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33863" y="22682200"/>
            <a:ext cx="12961937" cy="2678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233863" y="2895600"/>
            <a:ext cx="12961937" cy="194421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233863" y="25360313"/>
            <a:ext cx="12961937" cy="38036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394B8-9ACC-453E-A90E-D0C5171E199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>
              <a:defRPr sz="47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80288" y="29508450"/>
            <a:ext cx="684212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ctr">
              <a:defRPr sz="47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813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r">
              <a:defRPr sz="4700"/>
            </a:lvl1pPr>
          </a:lstStyle>
          <a:p>
            <a:fld id="{8AFD4BAB-1370-4384-BFC7-D2CD913F0926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1157288" indent="-1157288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0800">
          <a:solidFill>
            <a:schemeClr val="tx1"/>
          </a:solidFill>
          <a:latin typeface="+mn-lt"/>
          <a:ea typeface="+mn-ea"/>
          <a:cs typeface="+mn-cs"/>
        </a:defRPr>
      </a:lvl1pPr>
      <a:lvl2pPr marL="2508250" indent="-965200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9500">
          <a:solidFill>
            <a:schemeClr val="tx1"/>
          </a:solidFill>
          <a:latin typeface="+mn-lt"/>
          <a:ea typeface="+mn-ea"/>
        </a:defRPr>
      </a:lvl2pPr>
      <a:lvl3pPr marL="38576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8100">
          <a:solidFill>
            <a:schemeClr val="tx1"/>
          </a:solidFill>
          <a:latin typeface="+mn-lt"/>
          <a:ea typeface="+mn-ea"/>
        </a:defRPr>
      </a:lvl3pPr>
      <a:lvl4pPr marL="540067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6800">
          <a:solidFill>
            <a:schemeClr val="tx1"/>
          </a:solidFill>
          <a:latin typeface="+mn-lt"/>
          <a:ea typeface="+mn-ea"/>
        </a:defRPr>
      </a:lvl4pPr>
      <a:lvl5pPr marL="69437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5pPr>
      <a:lvl6pPr marL="74009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6pPr>
      <a:lvl7pPr marL="78581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7pPr>
      <a:lvl8pPr marL="83153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8pPr>
      <a:lvl9pPr marL="87725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4.xml"/><Relationship Id="rId3" Type="http://schemas.openxmlformats.org/officeDocument/2006/relationships/image" Target="../media/image1.png"/><Relationship Id="rId7" Type="http://schemas.openxmlformats.org/officeDocument/2006/relationships/chart" Target="../charts/chart3.xml"/><Relationship Id="rId12" Type="http://schemas.microsoft.com/office/2007/relationships/hdphoto" Target="../media/hdphoto1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2.xml"/><Relationship Id="rId11" Type="http://schemas.openxmlformats.org/officeDocument/2006/relationships/image" Target="../media/image3.png"/><Relationship Id="rId5" Type="http://schemas.openxmlformats.org/officeDocument/2006/relationships/chart" Target="../charts/chart1.xml"/><Relationship Id="rId10" Type="http://schemas.openxmlformats.org/officeDocument/2006/relationships/chart" Target="../charts/chart6.xml"/><Relationship Id="rId4" Type="http://schemas.openxmlformats.org/officeDocument/2006/relationships/image" Target="../media/image2.jpeg"/><Relationship Id="rId9" Type="http://schemas.openxmlformats.org/officeDocument/2006/relationships/chart" Target="../charts/char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AutoShape 6">
            <a:extLst>
              <a:ext uri="{FF2B5EF4-FFF2-40B4-BE49-F238E27FC236}">
                <a16:creationId xmlns:a16="http://schemas.microsoft.com/office/drawing/2014/main" id="{DC43E8A6-FC15-A040-B000-02E6EC0C60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172" y="510093"/>
            <a:ext cx="20643079" cy="4036399"/>
          </a:xfrm>
          <a:prstGeom prst="roundRect">
            <a:avLst>
              <a:gd name="adj" fmla="val 16667"/>
            </a:avLst>
          </a:prstGeom>
          <a:solidFill>
            <a:srgbClr val="22384D"/>
          </a:solidFill>
          <a:ln w="50800">
            <a:solidFill>
              <a:srgbClr val="22384D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3089186"/>
            <a:r>
              <a:rPr lang="ko-KR" altLang="en-US" sz="6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천연 유래 상처치유성분을 함유한 </a:t>
            </a:r>
            <a:endParaRPr lang="en-US" altLang="ko-KR" sz="6000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r>
              <a:rPr lang="ko-KR" altLang="en-US" sz="6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치료용 소프트렌즈의 개발</a:t>
            </a:r>
            <a:endParaRPr lang="en-US" altLang="ko-KR" sz="6000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endParaRPr lang="en-US" altLang="ko-KR" sz="2002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r>
              <a:rPr lang="ko-KR" altLang="en-US" sz="400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최승혜 ∙ </a:t>
            </a:r>
            <a:r>
              <a:rPr lang="ko-KR" altLang="en-US" sz="4004" b="1" dirty="0" err="1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김소라</a:t>
            </a:r>
            <a:r>
              <a:rPr lang="en-US" altLang="ko-KR" sz="4400" b="1" kern="0" spc="0" baseline="30000" dirty="0">
                <a:solidFill>
                  <a:schemeClr val="bg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400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∙ 박미정</a:t>
            </a:r>
            <a:r>
              <a:rPr lang="en-US" altLang="ko-KR" sz="4000" b="1" kern="0" baseline="300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*</a:t>
            </a:r>
            <a:endParaRPr lang="en-US" altLang="ko-KR" sz="4004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endParaRPr lang="en-US" altLang="ko-KR" sz="2002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4552"/>
            <a:r>
              <a:rPr lang="ko-KR" altLang="en-US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서울과학기술대학교  안경광학과</a:t>
            </a:r>
          </a:p>
        </p:txBody>
      </p:sp>
      <p:sp>
        <p:nvSpPr>
          <p:cNvPr id="24" name="Rectangle 333">
            <a:extLst>
              <a:ext uri="{FF2B5EF4-FFF2-40B4-BE49-F238E27FC236}">
                <a16:creationId xmlns:a16="http://schemas.microsoft.com/office/drawing/2014/main" id="{F48FD068-6691-E543-94F6-56C4316B95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5114"/>
          </a:p>
        </p:txBody>
      </p:sp>
      <p:sp>
        <p:nvSpPr>
          <p:cNvPr id="25" name="Rectangle 1">
            <a:extLst>
              <a:ext uri="{FF2B5EF4-FFF2-40B4-BE49-F238E27FC236}">
                <a16:creationId xmlns:a16="http://schemas.microsoft.com/office/drawing/2014/main" id="{93BC35C2-9FE0-F949-BB10-1706E90631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14"/>
          </a:p>
        </p:txBody>
      </p:sp>
      <p:sp>
        <p:nvSpPr>
          <p:cNvPr id="26" name="Rectangle 3">
            <a:extLst>
              <a:ext uri="{FF2B5EF4-FFF2-40B4-BE49-F238E27FC236}">
                <a16:creationId xmlns:a16="http://schemas.microsoft.com/office/drawing/2014/main" id="{A79B0C57-1040-5649-9A8A-2BA4BF75AC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14"/>
          </a:p>
        </p:txBody>
      </p:sp>
      <p:sp>
        <p:nvSpPr>
          <p:cNvPr id="27" name="Rectangle 5">
            <a:extLst>
              <a:ext uri="{FF2B5EF4-FFF2-40B4-BE49-F238E27FC236}">
                <a16:creationId xmlns:a16="http://schemas.microsoft.com/office/drawing/2014/main" id="{2A05AB8E-942B-2A4F-BC2F-19D05B28A3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14"/>
          </a:p>
        </p:txBody>
      </p:sp>
      <p:pic>
        <p:nvPicPr>
          <p:cNvPr id="28" name="Picture 3">
            <a:extLst>
              <a:ext uri="{FF2B5EF4-FFF2-40B4-BE49-F238E27FC236}">
                <a16:creationId xmlns:a16="http://schemas.microsoft.com/office/drawing/2014/main" id="{E17A1858-6DAA-C848-B8EA-35CBA68355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0259" y="992699"/>
            <a:ext cx="3038128" cy="3071185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961F878E-1ACC-7849-A942-21C0B9F263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273" y="1154087"/>
            <a:ext cx="3316671" cy="243924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직사각형 3">
            <a:extLst>
              <a:ext uri="{FF2B5EF4-FFF2-40B4-BE49-F238E27FC236}">
                <a16:creationId xmlns:a16="http://schemas.microsoft.com/office/drawing/2014/main" id="{DC7F9FD0-4892-1641-AF7C-5E7069EC0072}"/>
              </a:ext>
            </a:extLst>
          </p:cNvPr>
          <p:cNvSpPr/>
          <p:nvPr/>
        </p:nvSpPr>
        <p:spPr bwMode="auto">
          <a:xfrm>
            <a:off x="475620" y="5434383"/>
            <a:ext cx="6866878" cy="671087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모서리가 둥근 직사각형 4">
            <a:extLst>
              <a:ext uri="{FF2B5EF4-FFF2-40B4-BE49-F238E27FC236}">
                <a16:creationId xmlns:a16="http://schemas.microsoft.com/office/drawing/2014/main" id="{6134D8FB-8290-8045-BF76-05A627FF8F58}"/>
              </a:ext>
            </a:extLst>
          </p:cNvPr>
          <p:cNvSpPr/>
          <p:nvPr/>
        </p:nvSpPr>
        <p:spPr bwMode="auto">
          <a:xfrm>
            <a:off x="598281" y="4891620"/>
            <a:ext cx="6583782" cy="878400"/>
          </a:xfrm>
          <a:prstGeom prst="roundRect">
            <a:avLst/>
          </a:prstGeom>
          <a:solidFill>
            <a:srgbClr val="FFC100"/>
          </a:solidFill>
          <a:ln w="9525" cap="flat" cmpd="sng" algn="ctr">
            <a:solidFill>
              <a:srgbClr val="FFC1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algn="ctr" defTabSz="3086100"/>
            <a:r>
              <a:rPr lang="en-US" altLang="ko-KR" sz="4000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rPr>
              <a:t>INTRODUCTION</a:t>
            </a:r>
            <a:endParaRPr lang="ko-KR" altLang="en-US" sz="4000" b="1" dirty="0">
              <a:ln w="18415" cmpd="sng">
                <a:noFill/>
                <a:prstDash val="solid"/>
              </a:ln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  <a:p>
            <a:pPr marL="0" marR="0" indent="0" algn="ctr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4000" b="1" i="0" u="none" strike="noStrike" normalizeH="0" baseline="0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12A05D3-E1CA-D14D-BE7B-5EA83BB9B896}"/>
              </a:ext>
            </a:extLst>
          </p:cNvPr>
          <p:cNvSpPr txBox="1"/>
          <p:nvPr/>
        </p:nvSpPr>
        <p:spPr>
          <a:xfrm>
            <a:off x="648675" y="5904881"/>
            <a:ext cx="6583782" cy="671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4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눈에 약물을 </a:t>
            </a:r>
            <a:r>
              <a:rPr lang="en-US" altLang="ko-KR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delivery </a:t>
            </a:r>
            <a:r>
              <a:rPr lang="ko-KR" altLang="en-US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방법으로는 안약</a:t>
            </a:r>
            <a:r>
              <a:rPr lang="en-US" altLang="ko-KR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, </a:t>
            </a:r>
            <a:r>
              <a:rPr lang="ko-KR" altLang="en-US" sz="24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안연고</a:t>
            </a:r>
            <a:r>
              <a:rPr lang="en-US" altLang="ko-KR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, </a:t>
            </a:r>
            <a:r>
              <a:rPr lang="ko-KR" altLang="en-US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소프트 콘택트렌즈 등이 있으며 안약 및 연고의 생체 이용율은 약 </a:t>
            </a:r>
            <a:r>
              <a:rPr lang="en-US" altLang="ko-KR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5%</a:t>
            </a:r>
            <a:r>
              <a:rPr lang="ko-KR" altLang="en-US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로 현저히 떨어짐으로 인해 약물 </a:t>
            </a:r>
            <a:r>
              <a:rPr lang="en-US" altLang="ko-KR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delivery  </a:t>
            </a:r>
            <a:r>
              <a:rPr lang="ko-KR" altLang="en-US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방법 중 하나인 소프트 콘택트렌즈에 대한 다양한 연구들이 진행됨</a:t>
            </a:r>
            <a:r>
              <a:rPr lang="en-US" altLang="ko-KR" sz="2400" baseline="30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[1-2]</a:t>
            </a:r>
          </a:p>
          <a:p>
            <a:pPr algn="just">
              <a:lnSpc>
                <a:spcPts val="4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Asiatic</a:t>
            </a:r>
            <a:r>
              <a:rPr lang="ko-KR" altLang="en-US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acid</a:t>
            </a:r>
            <a:r>
              <a:rPr lang="ko-KR" altLang="en-US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는 </a:t>
            </a:r>
            <a:r>
              <a:rPr lang="en-US" altLang="ko-KR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50</a:t>
            </a:r>
            <a:r>
              <a:rPr lang="ko-KR" altLang="en-US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여개 종의 식물의 줄기</a:t>
            </a:r>
            <a:r>
              <a:rPr lang="en-US" altLang="ko-KR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,</a:t>
            </a:r>
            <a:r>
              <a:rPr lang="ko-KR" altLang="en-US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뿌리</a:t>
            </a:r>
            <a:r>
              <a:rPr lang="en-US" altLang="ko-KR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, </a:t>
            </a:r>
            <a:r>
              <a:rPr lang="ko-KR" altLang="en-US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잎</a:t>
            </a:r>
            <a:r>
              <a:rPr lang="en-US" altLang="ko-KR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, </a:t>
            </a:r>
            <a:r>
              <a:rPr lang="ko-KR" altLang="en-US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등에서 풍부하게 존재하며 상처 치유 효과를 가진 성분으로 다방면에서 연구 </a:t>
            </a:r>
            <a:r>
              <a:rPr lang="ko-KR" altLang="en-US" sz="24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되어짐</a:t>
            </a:r>
            <a:r>
              <a:rPr lang="en-US" altLang="ko-KR" sz="2400" baseline="30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[3-4]</a:t>
            </a:r>
          </a:p>
          <a:p>
            <a:pPr algn="just">
              <a:lnSpc>
                <a:spcPts val="4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따라서 본연구에서는 </a:t>
            </a:r>
            <a:r>
              <a:rPr lang="ko-KR" altLang="en-US" sz="24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각막굴절교정</a:t>
            </a:r>
            <a:r>
              <a:rPr lang="ko-KR" altLang="en-US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수술인 </a:t>
            </a:r>
            <a:r>
              <a:rPr lang="ko-KR" altLang="en-US" sz="24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라섹</a:t>
            </a:r>
            <a:r>
              <a:rPr lang="ko-KR" altLang="en-US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수술 후 혹은 각막 상처가 있을 시 착용 하여 각막의 회복에 도움이 될 수 있는 치료용 소프트 콘택트렌즈를 개발하고자 함</a:t>
            </a:r>
            <a:r>
              <a:rPr lang="en-US" altLang="ko-KR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.</a:t>
            </a:r>
          </a:p>
          <a:p>
            <a:pPr>
              <a:lnSpc>
                <a:spcPts val="4000"/>
              </a:lnSpc>
            </a:pPr>
            <a:endParaRPr lang="en-US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E69C36A7-B3A5-3644-B1AA-25C41B649B4D}"/>
              </a:ext>
            </a:extLst>
          </p:cNvPr>
          <p:cNvGrpSpPr/>
          <p:nvPr/>
        </p:nvGrpSpPr>
        <p:grpSpPr>
          <a:xfrm>
            <a:off x="7686386" y="4896769"/>
            <a:ext cx="13435055" cy="19658185"/>
            <a:chOff x="7592335" y="4896819"/>
            <a:chExt cx="13435055" cy="19342853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6D2779E3-ADC4-EF48-8296-ACE50D61D64D}"/>
                </a:ext>
              </a:extLst>
            </p:cNvPr>
            <p:cNvGrpSpPr/>
            <p:nvPr/>
          </p:nvGrpSpPr>
          <p:grpSpPr>
            <a:xfrm>
              <a:off x="7592335" y="4896819"/>
              <a:ext cx="13435055" cy="19342853"/>
              <a:chOff x="7451115" y="4921890"/>
              <a:chExt cx="13435055" cy="19342853"/>
            </a:xfrm>
          </p:grpSpPr>
          <p:sp>
            <p:nvSpPr>
              <p:cNvPr id="47" name="직사각형 3">
                <a:extLst>
                  <a:ext uri="{FF2B5EF4-FFF2-40B4-BE49-F238E27FC236}">
                    <a16:creationId xmlns:a16="http://schemas.microsoft.com/office/drawing/2014/main" id="{B2443427-C0C5-0346-B692-5C65BE0375AB}"/>
                  </a:ext>
                </a:extLst>
              </p:cNvPr>
              <p:cNvSpPr/>
              <p:nvPr/>
            </p:nvSpPr>
            <p:spPr bwMode="auto">
              <a:xfrm>
                <a:off x="7451115" y="5459455"/>
                <a:ext cx="13435055" cy="18805288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6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48" name="모서리가 둥근 직사각형 33">
                <a:extLst>
                  <a:ext uri="{FF2B5EF4-FFF2-40B4-BE49-F238E27FC236}">
                    <a16:creationId xmlns:a16="http://schemas.microsoft.com/office/drawing/2014/main" id="{CC9E86ED-710F-244E-BE52-0D76D424061D}"/>
                  </a:ext>
                </a:extLst>
              </p:cNvPr>
              <p:cNvSpPr/>
              <p:nvPr/>
            </p:nvSpPr>
            <p:spPr bwMode="auto">
              <a:xfrm>
                <a:off x="7577470" y="4921890"/>
                <a:ext cx="13136400" cy="864310"/>
              </a:xfrm>
              <a:prstGeom prst="roundRect">
                <a:avLst/>
              </a:prstGeom>
              <a:solidFill>
                <a:srgbClr val="FFC100"/>
              </a:solidFill>
              <a:ln w="9525" cap="flat" cmpd="sng" algn="ctr">
                <a:solidFill>
                  <a:srgbClr val="FFC1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4000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RESULTS</a:t>
                </a:r>
                <a:endParaRPr kumimoji="1" lang="ko-KR" altLang="en-US" sz="4000" b="1" i="0" u="none" strike="noStrike" normalizeH="0" baseline="0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BAAA602-D249-0547-BCFD-008EA933FFD6}"/>
                </a:ext>
              </a:extLst>
            </p:cNvPr>
            <p:cNvSpPr txBox="1"/>
            <p:nvPr/>
          </p:nvSpPr>
          <p:spPr>
            <a:xfrm>
              <a:off x="7771478" y="22619765"/>
              <a:ext cx="13082858" cy="15449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lnSpc>
                  <a:spcPts val="4000"/>
                </a:lnSpc>
                <a:buFont typeface="Arial" panose="020B0604020202020204" pitchFamily="34" charset="0"/>
                <a:buChar char="•"/>
              </a:pPr>
              <a:r>
                <a:rPr lang="ko-KR" altLang="en-US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로딩 </a:t>
              </a:r>
              <a:r>
                <a:rPr lang="en-US" altLang="ko-KR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48</a:t>
              </a:r>
              <a:r>
                <a:rPr lang="ko-KR" altLang="en-US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시간을 기준으로 두개의 렌즈 로딩양을 </a:t>
              </a:r>
              <a:r>
                <a:rPr lang="ko-KR" altLang="en-US" sz="2400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비교시</a:t>
              </a:r>
              <a:r>
                <a:rPr lang="ko-KR" altLang="en-US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en-US" altLang="ko-KR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125μM</a:t>
              </a:r>
              <a:r>
                <a:rPr lang="ko-KR" altLang="en-US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을 제외하고는 </a:t>
              </a:r>
              <a:r>
                <a:rPr lang="en-US" altLang="ko-KR" sz="2400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Etafilcon</a:t>
              </a:r>
              <a:r>
                <a:rPr lang="en-US" altLang="ko-KR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A </a:t>
              </a:r>
              <a:r>
                <a:rPr lang="ko-KR" altLang="en-US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렌즈가 </a:t>
              </a:r>
              <a:r>
                <a:rPr lang="en-US" altLang="ko-KR" sz="2400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Hilafilcon</a:t>
              </a:r>
              <a:r>
                <a:rPr lang="en-US" altLang="ko-KR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B </a:t>
              </a:r>
              <a:r>
                <a:rPr lang="ko-KR" altLang="en-US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렌즈보다 더 큰 로딩양이 나타남</a:t>
              </a:r>
              <a:r>
                <a:rPr lang="en-US" altLang="ko-KR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</a:t>
              </a:r>
            </a:p>
            <a:p>
              <a:pPr marL="457200" indent="-457200">
                <a:lnSpc>
                  <a:spcPts val="4000"/>
                </a:lnSpc>
                <a:buFont typeface="Arial" panose="020B0604020202020204" pitchFamily="34" charset="0"/>
                <a:buChar char="•"/>
              </a:pPr>
              <a:r>
                <a:rPr lang="ko-KR" altLang="en-US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로딩시간에 따른 콘택트렌즈의 파라미터 변화는 측정 파라미터에 따라 각기 다르게 나타남</a:t>
              </a:r>
              <a:r>
                <a:rPr lang="en-US" altLang="ko-KR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EEAD38B5-3D15-DF45-A268-0590F6390F8D}"/>
              </a:ext>
            </a:extLst>
          </p:cNvPr>
          <p:cNvGrpSpPr/>
          <p:nvPr/>
        </p:nvGrpSpPr>
        <p:grpSpPr>
          <a:xfrm>
            <a:off x="475620" y="12659329"/>
            <a:ext cx="6866878" cy="9261018"/>
            <a:chOff x="491883" y="10945291"/>
            <a:chExt cx="6866878" cy="14517475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362BF6D8-B0E0-C144-AAD5-D4AB498EDA27}"/>
                </a:ext>
              </a:extLst>
            </p:cNvPr>
            <p:cNvGrpSpPr/>
            <p:nvPr/>
          </p:nvGrpSpPr>
          <p:grpSpPr>
            <a:xfrm>
              <a:off x="491883" y="10945291"/>
              <a:ext cx="6866878" cy="13809399"/>
              <a:chOff x="491883" y="10945291"/>
              <a:chExt cx="6866878" cy="13809399"/>
            </a:xfrm>
          </p:grpSpPr>
          <p:sp>
            <p:nvSpPr>
              <p:cNvPr id="52" name="직사각형 3">
                <a:extLst>
                  <a:ext uri="{FF2B5EF4-FFF2-40B4-BE49-F238E27FC236}">
                    <a16:creationId xmlns:a16="http://schemas.microsoft.com/office/drawing/2014/main" id="{2FA643DF-B50E-0F47-AFE4-DE99E84C60DC}"/>
                  </a:ext>
                </a:extLst>
              </p:cNvPr>
              <p:cNvSpPr/>
              <p:nvPr/>
            </p:nvSpPr>
            <p:spPr bwMode="auto">
              <a:xfrm>
                <a:off x="491883" y="11839944"/>
                <a:ext cx="6866878" cy="12914746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6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53" name="모서리가 둥근 직사각형 31">
                <a:extLst>
                  <a:ext uri="{FF2B5EF4-FFF2-40B4-BE49-F238E27FC236}">
                    <a16:creationId xmlns:a16="http://schemas.microsoft.com/office/drawing/2014/main" id="{CC2D5E5E-BEA2-4B49-9DB7-D9E946F7F05C}"/>
                  </a:ext>
                </a:extLst>
              </p:cNvPr>
              <p:cNvSpPr/>
              <p:nvPr/>
            </p:nvSpPr>
            <p:spPr bwMode="auto">
              <a:xfrm>
                <a:off x="612569" y="10945291"/>
                <a:ext cx="6583782" cy="1376971"/>
              </a:xfrm>
              <a:prstGeom prst="roundRect">
                <a:avLst/>
              </a:prstGeom>
              <a:solidFill>
                <a:srgbClr val="FFC100"/>
              </a:solidFill>
              <a:ln w="9525" cap="flat" cmpd="sng" algn="ctr">
                <a:solidFill>
                  <a:srgbClr val="FFC1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4500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M</a:t>
                </a:r>
                <a:r>
                  <a:rPr lang="en-US" altLang="ko-KR" sz="4000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ETHODS</a:t>
                </a:r>
                <a:endParaRPr kumimoji="1" lang="ko-KR" altLang="en-US" sz="4000" b="1" i="0" u="none" strike="noStrike" normalizeH="0" baseline="0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23C8C138-02DF-F84C-8DBA-2EE141BD9332}"/>
                </a:ext>
              </a:extLst>
            </p:cNvPr>
            <p:cNvSpPr txBox="1"/>
            <p:nvPr/>
          </p:nvSpPr>
          <p:spPr>
            <a:xfrm>
              <a:off x="647719" y="12548020"/>
              <a:ext cx="6546009" cy="129147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 algn="just">
                <a:lnSpc>
                  <a:spcPts val="4000"/>
                </a:lnSpc>
                <a:buFont typeface="Arial" panose="020B0604020202020204" pitchFamily="34" charset="0"/>
                <a:buChar char="•"/>
              </a:pPr>
              <a:r>
                <a:rPr lang="en-US" altLang="ko-KR" sz="2400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asiatic</a:t>
              </a:r>
              <a:r>
                <a:rPr lang="en-US" altLang="ko-KR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acid</a:t>
              </a:r>
              <a:r>
                <a:rPr lang="ko-KR" altLang="en-US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en-US" altLang="ko-KR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50mM</a:t>
              </a:r>
              <a:r>
                <a:rPr lang="ko-KR" altLang="en-US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의 </a:t>
              </a:r>
              <a:r>
                <a:rPr lang="en-US" altLang="ko-KR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stock solution</a:t>
              </a:r>
              <a:r>
                <a:rPr lang="ko-KR" altLang="en-US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을</a:t>
              </a:r>
              <a:r>
                <a:rPr lang="en-US" altLang="ko-KR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62.5</a:t>
              </a:r>
              <a:r>
                <a:rPr lang="el-GR" altLang="ko-KR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μ</a:t>
              </a:r>
              <a:r>
                <a:rPr lang="en-US" altLang="ko-KR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M, 125</a:t>
              </a:r>
              <a:r>
                <a:rPr lang="el-GR" altLang="ko-KR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μ</a:t>
              </a:r>
              <a:r>
                <a:rPr lang="en-US" altLang="ko-KR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M, 250</a:t>
              </a:r>
              <a:r>
                <a:rPr lang="el-GR" altLang="ko-KR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μ</a:t>
              </a:r>
              <a:r>
                <a:rPr lang="en-US" altLang="ko-KR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M, 500</a:t>
              </a:r>
              <a:r>
                <a:rPr lang="el-GR" altLang="ko-KR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μ</a:t>
              </a:r>
              <a:r>
                <a:rPr lang="en-US" altLang="ko-KR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M</a:t>
              </a:r>
              <a:r>
                <a:rPr lang="ko-KR" altLang="en-US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의 농도로 </a:t>
              </a:r>
              <a:r>
                <a:rPr lang="en-US" altLang="ko-KR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serial dilution </a:t>
              </a:r>
              <a:r>
                <a:rPr lang="ko-KR" altLang="en-US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함</a:t>
              </a:r>
              <a:r>
                <a:rPr lang="en-US" altLang="ko-KR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</a:t>
              </a:r>
            </a:p>
            <a:p>
              <a:pPr marL="457200" indent="-457200" algn="just">
                <a:lnSpc>
                  <a:spcPts val="4000"/>
                </a:lnSpc>
                <a:buFont typeface="Arial" panose="020B0604020202020204" pitchFamily="34" charset="0"/>
                <a:buChar char="•"/>
              </a:pPr>
              <a:r>
                <a:rPr lang="ko-KR" altLang="en-US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사용렌즈 </a:t>
              </a:r>
              <a:r>
                <a:rPr lang="en-US" altLang="ko-KR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: FDA </a:t>
              </a:r>
              <a:r>
                <a:rPr lang="ko-KR" altLang="en-US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그룹</a:t>
              </a:r>
              <a:r>
                <a:rPr lang="en-US" altLang="ko-KR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2</a:t>
              </a:r>
              <a:r>
                <a:rPr lang="ko-KR" altLang="en-US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의 </a:t>
              </a:r>
              <a:r>
                <a:rPr lang="en-US" altLang="ko-KR" sz="2400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Hilafilcon</a:t>
              </a:r>
              <a:r>
                <a:rPr lang="en-US" altLang="ko-KR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B,</a:t>
              </a:r>
              <a:r>
                <a:rPr lang="ko-KR" altLang="en-US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그룹 </a:t>
              </a:r>
              <a:r>
                <a:rPr lang="en-US" altLang="ko-KR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4</a:t>
              </a:r>
              <a:r>
                <a:rPr lang="ko-KR" altLang="en-US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의 </a:t>
              </a:r>
              <a:r>
                <a:rPr lang="en-US" altLang="ko-KR" sz="2400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Etafilcon</a:t>
              </a:r>
              <a:r>
                <a:rPr lang="en-US" altLang="ko-KR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A</a:t>
              </a:r>
            </a:p>
            <a:p>
              <a:pPr marL="457200" indent="-457200" algn="just">
                <a:lnSpc>
                  <a:spcPts val="4000"/>
                </a:lnSpc>
                <a:buFont typeface="Arial" panose="020B0604020202020204" pitchFamily="34" charset="0"/>
                <a:buChar char="•"/>
              </a:pPr>
              <a:r>
                <a:rPr lang="ko-KR" altLang="en-US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로딩 시간 </a:t>
              </a:r>
              <a:r>
                <a:rPr lang="en-US" altLang="ko-KR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: 12, 24, 48</a:t>
              </a:r>
              <a:r>
                <a:rPr lang="ko-KR" altLang="en-US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시간</a:t>
              </a:r>
              <a:endParaRPr lang="en-US" altLang="ko-KR" sz="24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pPr marL="457200" indent="-457200" algn="just">
                <a:lnSpc>
                  <a:spcPts val="4000"/>
                </a:lnSpc>
                <a:buFont typeface="Arial" panose="020B0604020202020204" pitchFamily="34" charset="0"/>
                <a:buChar char="•"/>
              </a:pPr>
              <a:r>
                <a:rPr lang="ko-KR" altLang="en-US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방출 시간 </a:t>
              </a:r>
              <a:r>
                <a:rPr lang="en-US" altLang="ko-KR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: 30min, 1h, 2h, 4h, 6h, 8h</a:t>
              </a:r>
            </a:p>
            <a:p>
              <a:pPr marL="457200" indent="-457200" algn="just">
                <a:lnSpc>
                  <a:spcPts val="4000"/>
                </a:lnSpc>
                <a:buFont typeface="Arial" panose="020B0604020202020204" pitchFamily="34" charset="0"/>
                <a:buChar char="•"/>
              </a:pPr>
              <a:r>
                <a:rPr lang="en-US" altLang="ko-KR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Ultra Pressure Liquid Chromatography</a:t>
              </a:r>
              <a:r>
                <a:rPr lang="ko-KR" altLang="en-US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를 통해 약물의</a:t>
              </a:r>
              <a:r>
                <a:rPr lang="en-US" altLang="ko-KR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ko-KR" altLang="en-US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로딩 및 방출 여부를 확인</a:t>
              </a:r>
              <a:r>
                <a:rPr lang="en-US" altLang="ko-KR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</a:t>
              </a:r>
            </a:p>
            <a:p>
              <a:pPr marL="457200" indent="-457200" algn="just">
                <a:lnSpc>
                  <a:spcPts val="4000"/>
                </a:lnSpc>
                <a:buFont typeface="Arial" panose="020B0604020202020204" pitchFamily="34" charset="0"/>
                <a:buChar char="•"/>
              </a:pPr>
              <a:r>
                <a:rPr lang="ko-KR" altLang="en-US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약물 로딩으로 인한 렌즈의 파라미터 변화를 알아보기 위하여 곡률반경</a:t>
              </a:r>
              <a:r>
                <a:rPr lang="en-US" altLang="ko-KR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직경</a:t>
              </a:r>
              <a:r>
                <a:rPr lang="en-US" altLang="ko-KR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중심두께 등을 </a:t>
              </a:r>
              <a:r>
                <a:rPr lang="en-US" altLang="ko-KR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3</a:t>
              </a:r>
              <a:r>
                <a:rPr lang="ko-KR" altLang="en-US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회 반복 측정</a:t>
              </a:r>
              <a:r>
                <a:rPr lang="en-US" altLang="ko-KR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</a:t>
              </a:r>
            </a:p>
            <a:p>
              <a:pPr marL="457200" indent="-457200" algn="just">
                <a:lnSpc>
                  <a:spcPts val="4000"/>
                </a:lnSpc>
                <a:buFont typeface="Arial" panose="020B0604020202020204" pitchFamily="34" charset="0"/>
                <a:buChar char="•"/>
              </a:pPr>
              <a:r>
                <a:rPr lang="ko-KR" altLang="en-US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로딩시간에 따른 파라미터 변화는 </a:t>
              </a:r>
              <a:r>
                <a:rPr lang="en-US" altLang="ko-KR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Linear mixed model</a:t>
              </a:r>
              <a:r>
                <a:rPr lang="ko-KR" altLang="en-US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를 실시하여 유의성 검증하였다</a:t>
              </a:r>
              <a:r>
                <a:rPr lang="en-US" altLang="ko-KR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</a:t>
              </a:r>
              <a:endParaRPr lang="en-US" sz="24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pPr>
                <a:lnSpc>
                  <a:spcPts val="4000"/>
                </a:lnSpc>
              </a:pPr>
              <a:endParaRPr lang="en-US" sz="24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A5E0AB7A-6A37-8540-89C9-7E7B2FF6E92C}"/>
              </a:ext>
            </a:extLst>
          </p:cNvPr>
          <p:cNvGrpSpPr/>
          <p:nvPr/>
        </p:nvGrpSpPr>
        <p:grpSpPr>
          <a:xfrm>
            <a:off x="7686386" y="24972935"/>
            <a:ext cx="13435055" cy="5783351"/>
            <a:chOff x="7602255" y="24085576"/>
            <a:chExt cx="13435055" cy="6305708"/>
          </a:xfrm>
        </p:grpSpPr>
        <p:sp>
          <p:nvSpPr>
            <p:cNvPr id="60" name="직사각형 3">
              <a:extLst>
                <a:ext uri="{FF2B5EF4-FFF2-40B4-BE49-F238E27FC236}">
                  <a16:creationId xmlns:a16="http://schemas.microsoft.com/office/drawing/2014/main" id="{1F8C45A1-9DDE-B646-B33E-60394833B10A}"/>
                </a:ext>
              </a:extLst>
            </p:cNvPr>
            <p:cNvSpPr/>
            <p:nvPr/>
          </p:nvSpPr>
          <p:spPr bwMode="auto">
            <a:xfrm>
              <a:off x="7602255" y="24630768"/>
              <a:ext cx="13435055" cy="576051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6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61" name="모서리가 둥근 직사각형 65">
              <a:extLst>
                <a:ext uri="{FF2B5EF4-FFF2-40B4-BE49-F238E27FC236}">
                  <a16:creationId xmlns:a16="http://schemas.microsoft.com/office/drawing/2014/main" id="{DFEBA183-88B1-6944-A33B-31263202C577}"/>
                </a:ext>
              </a:extLst>
            </p:cNvPr>
            <p:cNvSpPr/>
            <p:nvPr/>
          </p:nvSpPr>
          <p:spPr bwMode="auto">
            <a:xfrm>
              <a:off x="7812418" y="24085576"/>
              <a:ext cx="13070052" cy="957738"/>
            </a:xfrm>
            <a:prstGeom prst="roundRect">
              <a:avLst/>
            </a:prstGeom>
            <a:solidFill>
              <a:srgbClr val="FFC100"/>
            </a:solidFill>
            <a:ln w="9525" cap="flat" cmpd="sng" algn="ctr">
              <a:solidFill>
                <a:srgbClr val="FFC1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ctr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A" altLang="ko-KR" sz="4000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REFERENCES</a:t>
              </a:r>
              <a:endParaRPr kumimoji="1" lang="ko-KR" altLang="en-US" sz="4000" b="1" i="0" u="none" strike="noStrike" normalizeH="0" baseline="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8E02E9B3-5CC3-EC4F-83CD-55C55E73A6B9}"/>
              </a:ext>
            </a:extLst>
          </p:cNvPr>
          <p:cNvSpPr txBox="1"/>
          <p:nvPr/>
        </p:nvSpPr>
        <p:spPr>
          <a:xfrm>
            <a:off x="7232458" y="31572375"/>
            <a:ext cx="7067961" cy="646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60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lgun Gothic" panose="020B0503020000020004" pitchFamily="34" charset="-127"/>
                <a:ea typeface="Malgun Gothic" panose="020B0503020000020004" pitchFamily="34" charset="-127"/>
              </a:rPr>
              <a:t>2021</a:t>
            </a:r>
            <a:r>
              <a:rPr lang="ko-KR" altLang="en-US" sz="360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lgun Gothic" panose="020B0503020000020004" pitchFamily="34" charset="-127"/>
                <a:ea typeface="Malgun Gothic" panose="020B0503020000020004" pitchFamily="34" charset="-127"/>
              </a:rPr>
              <a:t> 한국안광학회 동계학술대회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695B727-642A-3044-B1B3-3686FDC4940E}"/>
              </a:ext>
            </a:extLst>
          </p:cNvPr>
          <p:cNvSpPr txBox="1"/>
          <p:nvPr/>
        </p:nvSpPr>
        <p:spPr>
          <a:xfrm>
            <a:off x="7836090" y="26014934"/>
            <a:ext cx="13135646" cy="4660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600" marR="0" indent="-482600" algn="just" fontAlgn="base" latinLnBrk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2400" spc="-50" dirty="0">
                <a:latin typeface="맑은 고딕" pitchFamily="50" charset="-127"/>
                <a:ea typeface="맑은 고딕" pitchFamily="50" charset="-127"/>
                <a:cs typeface="Malgun Gothic Semilight" panose="020B0502040204020203" pitchFamily="50" charset="-127"/>
              </a:rPr>
              <a:t>[1]</a:t>
            </a:r>
            <a:r>
              <a:rPr lang="ko-KR" altLang="en-US" sz="2400" spc="-50" dirty="0">
                <a:latin typeface="맑은 고딕" pitchFamily="50" charset="-127"/>
                <a:ea typeface="맑은 고딕" pitchFamily="50" charset="-127"/>
                <a:cs typeface="Malgun Gothic Semilight" panose="020B0502040204020203" pitchFamily="50" charset="-127"/>
              </a:rPr>
              <a:t> </a:t>
            </a:r>
            <a:r>
              <a:rPr lang="en-US" altLang="ko-KR" sz="24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Bengani</a:t>
            </a:r>
            <a:r>
              <a:rPr lang="en-US" altLang="ko-KR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LC, Hsu KH, </a:t>
            </a:r>
            <a:r>
              <a:rPr lang="en-US" altLang="ko-KR" sz="24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Gause</a:t>
            </a:r>
            <a:r>
              <a:rPr lang="en-US" altLang="ko-KR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S, et al. Contact lenses as a platform for ocular drug delivery. Expert Opinion Drug </a:t>
            </a:r>
            <a:r>
              <a:rPr lang="en-US" altLang="ko-KR" sz="24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Deliv</a:t>
            </a:r>
            <a:r>
              <a:rPr lang="en-US" altLang="ko-KR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. 2013;10(11):1483-1496. </a:t>
            </a:r>
          </a:p>
          <a:p>
            <a:pPr marL="482600" marR="0" indent="-482600" algn="just" fontAlgn="base" latinLnBrk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2400" kern="0" spc="-50" dirty="0">
                <a:solidFill>
                  <a:srgbClr val="000000"/>
                </a:solidFill>
                <a:effectLst/>
                <a:latin typeface="맑은 고딕" pitchFamily="50" charset="-127"/>
                <a:ea typeface="맑은 고딕" pitchFamily="50" charset="-127"/>
                <a:cs typeface="Malgun Gothic Semilight" panose="020B0502040204020203" pitchFamily="50" charset="-127"/>
              </a:rPr>
              <a:t>[2] </a:t>
            </a:r>
            <a:r>
              <a:rPr lang="en-US" altLang="ko-KR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Amy E Rossa, </a:t>
            </a:r>
            <a:r>
              <a:rPr lang="en-US" altLang="ko-KR" sz="24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Lokendrakumar</a:t>
            </a:r>
            <a:r>
              <a:rPr lang="en-US" altLang="ko-KR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C </a:t>
            </a:r>
            <a:r>
              <a:rPr lang="en-US" altLang="ko-KR" sz="24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Bengania</a:t>
            </a:r>
            <a:r>
              <a:rPr lang="en-US" altLang="ko-KR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, </a:t>
            </a:r>
            <a:r>
              <a:rPr lang="en-US" altLang="ko-KR" sz="24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Rehka</a:t>
            </a:r>
            <a:r>
              <a:rPr lang="en-US" altLang="ko-KR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Tulsan, et al. Topical sustained drug delivery to the retina with a drug-eluting contact lens. Biomaterials. 2019;217:119-285.</a:t>
            </a:r>
          </a:p>
          <a:p>
            <a:pPr marL="482600" marR="0" indent="-482600" algn="just" fontAlgn="base" latinLnBrk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2400" kern="0" spc="-50" dirty="0">
                <a:effectLst/>
                <a:latin typeface="맑은 고딕" pitchFamily="50" charset="-127"/>
                <a:ea typeface="맑은 고딕" pitchFamily="50" charset="-127"/>
                <a:cs typeface="Malgun Gothic Semilight" panose="020B0502040204020203" pitchFamily="50" charset="-127"/>
              </a:rPr>
              <a:t>[3] </a:t>
            </a:r>
            <a:r>
              <a:rPr lang="en-US" altLang="ko-KR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P. </a:t>
            </a:r>
            <a:r>
              <a:rPr lang="en-US" altLang="ko-KR" sz="24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Puttarak</a:t>
            </a:r>
            <a:r>
              <a:rPr lang="en-US" altLang="ko-KR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, P. </a:t>
            </a:r>
            <a:r>
              <a:rPr lang="en-US" altLang="ko-KR" sz="24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Panichayupakaranant</a:t>
            </a:r>
            <a:r>
              <a:rPr lang="en-US" altLang="ko-KR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. Factors affecting the content of pentacyclic triterpenes in </a:t>
            </a:r>
            <a:r>
              <a:rPr lang="en-US" altLang="ko-KR" sz="24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centella</a:t>
            </a:r>
            <a:r>
              <a:rPr lang="en-US" altLang="ko-KR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asiatica raw materials. Pharmaceutical Biology. 2012;50(12):1508-1512.</a:t>
            </a:r>
          </a:p>
          <a:p>
            <a:pPr marL="482600" marR="0" indent="-482600" algn="just" fontAlgn="base" latinLnBrk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2400" kern="0" spc="-50" dirty="0">
                <a:latin typeface="맑은 고딕" pitchFamily="50" charset="-127"/>
                <a:ea typeface="맑은 고딕" pitchFamily="50" charset="-127"/>
                <a:cs typeface="Malgun Gothic Semilight" panose="020B0502040204020203" pitchFamily="50" charset="-127"/>
              </a:rPr>
              <a:t>[4]</a:t>
            </a:r>
            <a:r>
              <a:rPr lang="en-US" altLang="ko-KR" sz="2400" kern="0" spc="-50" dirty="0">
                <a:effectLst/>
                <a:latin typeface="맑은 고딕" pitchFamily="50" charset="-127"/>
                <a:ea typeface="맑은 고딕" pitchFamily="50" charset="-127"/>
                <a:cs typeface="Malgun Gothic Semilight" panose="020B0502040204020203" pitchFamily="50" charset="-127"/>
              </a:rPr>
              <a:t> </a:t>
            </a:r>
            <a:r>
              <a:rPr lang="en-US" altLang="ko-KR" sz="24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Gyo</a:t>
            </a:r>
            <a:r>
              <a:rPr lang="en-US" altLang="ko-KR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HM, Lee YH, Kim EK, et</a:t>
            </a:r>
            <a:r>
              <a:rPr lang="ko-KR" altLang="en-US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al.</a:t>
            </a:r>
            <a:r>
              <a:rPr lang="ko-KR" altLang="en-US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Immunomodulatory and anti-inflammatory effects of </a:t>
            </a:r>
            <a:r>
              <a:rPr lang="en-US" altLang="ko-KR" sz="24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asiatic</a:t>
            </a:r>
            <a:r>
              <a:rPr lang="en-US" altLang="ko-KR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acid in a </a:t>
            </a:r>
            <a:r>
              <a:rPr lang="en-US" altLang="ko-KR" sz="24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dncb</a:t>
            </a:r>
            <a:r>
              <a:rPr lang="en-US" altLang="ko-KR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-induced atopic dermatitis animal model. Nutrients.  2021;13(7):24-48.</a:t>
            </a:r>
            <a:endParaRPr lang="en-US" sz="24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graphicFrame>
        <p:nvGraphicFramePr>
          <p:cNvPr id="39" name="차트 38">
            <a:extLst>
              <a:ext uri="{FF2B5EF4-FFF2-40B4-BE49-F238E27FC236}">
                <a16:creationId xmlns:a16="http://schemas.microsoft.com/office/drawing/2014/main" id="{4F6BF405-1213-44E5-970A-E7E669C3CB5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63994903"/>
              </p:ext>
            </p:extLst>
          </p:nvPr>
        </p:nvGraphicFramePr>
        <p:xfrm>
          <a:off x="7947328" y="5976889"/>
          <a:ext cx="6339085" cy="36849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40" name="차트 39">
            <a:extLst>
              <a:ext uri="{FF2B5EF4-FFF2-40B4-BE49-F238E27FC236}">
                <a16:creationId xmlns:a16="http://schemas.microsoft.com/office/drawing/2014/main" id="{BC18061D-9BC5-4F60-9E70-B323A876A99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62320929"/>
              </p:ext>
            </p:extLst>
          </p:nvPr>
        </p:nvGraphicFramePr>
        <p:xfrm>
          <a:off x="14554063" y="5979972"/>
          <a:ext cx="6328407" cy="36788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41" name="차트 40">
            <a:extLst>
              <a:ext uri="{FF2B5EF4-FFF2-40B4-BE49-F238E27FC236}">
                <a16:creationId xmlns:a16="http://schemas.microsoft.com/office/drawing/2014/main" id="{7A5FB037-95F8-440A-8FD9-280828F3DD9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898491"/>
              </p:ext>
            </p:extLst>
          </p:nvPr>
        </p:nvGraphicFramePr>
        <p:xfrm>
          <a:off x="7948225" y="10585401"/>
          <a:ext cx="6328407" cy="36788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42" name="차트 41">
            <a:extLst>
              <a:ext uri="{FF2B5EF4-FFF2-40B4-BE49-F238E27FC236}">
                <a16:creationId xmlns:a16="http://schemas.microsoft.com/office/drawing/2014/main" id="{48F28F97-D29B-43A2-AFEF-1B4B13CF2EF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52451879"/>
              </p:ext>
            </p:extLst>
          </p:nvPr>
        </p:nvGraphicFramePr>
        <p:xfrm>
          <a:off x="14551579" y="10585401"/>
          <a:ext cx="6330891" cy="36778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66" name="TextBox 65">
            <a:extLst>
              <a:ext uri="{FF2B5EF4-FFF2-40B4-BE49-F238E27FC236}">
                <a16:creationId xmlns:a16="http://schemas.microsoft.com/office/drawing/2014/main" id="{DF040A5A-0339-47C3-A694-8C80B659DC63}"/>
              </a:ext>
            </a:extLst>
          </p:cNvPr>
          <p:cNvSpPr txBox="1"/>
          <p:nvPr/>
        </p:nvSpPr>
        <p:spPr>
          <a:xfrm>
            <a:off x="8029194" y="9610387"/>
            <a:ext cx="62655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82663" indent="-982663" algn="just">
              <a:spcBef>
                <a:spcPts val="0"/>
              </a:spcBef>
              <a:spcAft>
                <a:spcPts val="0"/>
              </a:spcAft>
            </a:pPr>
            <a:r>
              <a:rPr lang="en-US" altLang="ko-KR" sz="18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Fig. 1. Correlation of Asiatic acid concentration loaded on soft contact lenses and time.</a:t>
            </a:r>
            <a:endParaRPr lang="en-US" altLang="ko-KR" sz="1800" kern="0" spc="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D364BBCD-F1C8-482F-8322-9FA13EC876B5}"/>
              </a:ext>
            </a:extLst>
          </p:cNvPr>
          <p:cNvSpPr txBox="1"/>
          <p:nvPr/>
        </p:nvSpPr>
        <p:spPr>
          <a:xfrm>
            <a:off x="14545766" y="9610387"/>
            <a:ext cx="62907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indent="-895350" algn="just">
              <a:spcBef>
                <a:spcPts val="0"/>
              </a:spcBef>
              <a:spcAft>
                <a:spcPts val="0"/>
              </a:spcAft>
            </a:pPr>
            <a:r>
              <a:rPr lang="en-US" altLang="ko-KR" sz="18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Fig. 2. Correlation of Asiatic acid concentration loaded on soft contact lenses and time.</a:t>
            </a:r>
            <a:endParaRPr lang="en-US" altLang="ko-KR" sz="1800" kern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D3F740AB-ED27-4CAE-826D-A65A8C88C7D2}"/>
              </a:ext>
            </a:extLst>
          </p:cNvPr>
          <p:cNvSpPr txBox="1"/>
          <p:nvPr/>
        </p:nvSpPr>
        <p:spPr>
          <a:xfrm>
            <a:off x="7983893" y="14257809"/>
            <a:ext cx="63802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82663" marR="0" indent="-982663" algn="just" fontAlgn="base" latinLnBrk="1">
              <a:spcBef>
                <a:spcPts val="0"/>
              </a:spcBef>
              <a:spcAft>
                <a:spcPts val="0"/>
              </a:spcAft>
            </a:pPr>
            <a:r>
              <a:rPr lang="en-US" altLang="ko-KR" sz="1800" b="1" kern="0" spc="-2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Fig. 3. </a:t>
            </a:r>
            <a:r>
              <a:rPr lang="en-US" altLang="ko-KR" sz="18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Correlation of Asiatic acid concentration loaded on soft contact lenses and time.</a:t>
            </a:r>
            <a:endParaRPr lang="en-US" altLang="ko-KR" sz="1800" b="1" i="0" spc="-20" dirty="0">
              <a:solidFill>
                <a:srgbClr val="1D1D1D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FC41574-F819-4719-895B-5522F22D27EE}"/>
              </a:ext>
            </a:extLst>
          </p:cNvPr>
          <p:cNvSpPr txBox="1"/>
          <p:nvPr/>
        </p:nvSpPr>
        <p:spPr>
          <a:xfrm>
            <a:off x="14621719" y="14247247"/>
            <a:ext cx="62107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indent="-895350" algn="just">
              <a:spcBef>
                <a:spcPts val="0"/>
              </a:spcBef>
              <a:spcAft>
                <a:spcPts val="0"/>
              </a:spcAft>
            </a:pPr>
            <a:r>
              <a:rPr lang="en-US" altLang="ko-KR" sz="18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Fig. 4. Correlation of Asiatic acid concentration loaded on soft contact lenses and time.</a:t>
            </a:r>
            <a:endParaRPr lang="en-US" altLang="ko-KR" sz="1800" b="1" kern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81FC20B-9D00-43ED-9C36-AA403CC4E971}"/>
              </a:ext>
            </a:extLst>
          </p:cNvPr>
          <p:cNvSpPr txBox="1"/>
          <p:nvPr/>
        </p:nvSpPr>
        <p:spPr>
          <a:xfrm>
            <a:off x="7983893" y="18941231"/>
            <a:ext cx="63802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82663" marR="0" indent="-982663" algn="just" fontAlgn="base" latinLnBrk="1">
              <a:spcBef>
                <a:spcPts val="0"/>
              </a:spcBef>
              <a:spcAft>
                <a:spcPts val="0"/>
              </a:spcAft>
            </a:pPr>
            <a:r>
              <a:rPr lang="en-US" altLang="ko-KR" sz="1800" b="1" kern="0" spc="-2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Fig. 5. </a:t>
            </a:r>
            <a:r>
              <a:rPr lang="en-US" altLang="ko-KR" sz="18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The amount of Asiatic acid released from soft contact lens.</a:t>
            </a:r>
            <a:endParaRPr lang="en-US" altLang="ko-KR" sz="1800" b="1" i="0" spc="-20" dirty="0">
              <a:solidFill>
                <a:srgbClr val="1D1D1D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141D920-0C38-4D99-AF26-C47DB28BD658}"/>
              </a:ext>
            </a:extLst>
          </p:cNvPr>
          <p:cNvSpPr txBox="1"/>
          <p:nvPr/>
        </p:nvSpPr>
        <p:spPr>
          <a:xfrm>
            <a:off x="14621719" y="18941231"/>
            <a:ext cx="62107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indent="-895350" algn="just">
              <a:spcBef>
                <a:spcPts val="0"/>
              </a:spcBef>
              <a:spcAft>
                <a:spcPts val="0"/>
              </a:spcAft>
            </a:pPr>
            <a:r>
              <a:rPr lang="en-US" altLang="ko-KR" sz="18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Fig. 6. The cumulating amount of Asiatic acid released from soft </a:t>
            </a:r>
            <a:r>
              <a:rPr lang="en-US" altLang="ko-KR" sz="1800" b="1" kern="0" spc="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contact</a:t>
            </a:r>
            <a:r>
              <a:rPr lang="en-US" altLang="ko-KR" sz="18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lens.</a:t>
            </a:r>
            <a:endParaRPr lang="en-US" altLang="ko-KR" sz="1800" b="1" kern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4" name="그룹 3">
            <a:extLst>
              <a:ext uri="{FF2B5EF4-FFF2-40B4-BE49-F238E27FC236}">
                <a16:creationId xmlns:a16="http://schemas.microsoft.com/office/drawing/2014/main" id="{C9B6A6F4-1DF4-43EE-896B-E11C36ACF078}"/>
              </a:ext>
            </a:extLst>
          </p:cNvPr>
          <p:cNvGrpSpPr/>
          <p:nvPr/>
        </p:nvGrpSpPr>
        <p:grpSpPr>
          <a:xfrm>
            <a:off x="493845" y="21934963"/>
            <a:ext cx="6866878" cy="9637412"/>
            <a:chOff x="471021" y="21746641"/>
            <a:chExt cx="6866878" cy="9637412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D04DEDF8-04DB-084B-B010-813C900CA793}"/>
                </a:ext>
              </a:extLst>
            </p:cNvPr>
            <p:cNvGrpSpPr/>
            <p:nvPr/>
          </p:nvGrpSpPr>
          <p:grpSpPr>
            <a:xfrm>
              <a:off x="471021" y="22329362"/>
              <a:ext cx="6866878" cy="9054691"/>
              <a:chOff x="489908" y="24630769"/>
              <a:chExt cx="6866878" cy="6129666"/>
            </a:xfrm>
          </p:grpSpPr>
          <p:sp>
            <p:nvSpPr>
              <p:cNvPr id="57" name="직사각형 3">
                <a:extLst>
                  <a:ext uri="{FF2B5EF4-FFF2-40B4-BE49-F238E27FC236}">
                    <a16:creationId xmlns:a16="http://schemas.microsoft.com/office/drawing/2014/main" id="{1B7DBF47-AEB0-2844-B28E-F95662E9377A}"/>
                  </a:ext>
                </a:extLst>
              </p:cNvPr>
              <p:cNvSpPr/>
              <p:nvPr/>
            </p:nvSpPr>
            <p:spPr bwMode="auto">
              <a:xfrm>
                <a:off x="489908" y="24630769"/>
                <a:ext cx="6866878" cy="5577206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6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5F6B742B-CE78-B947-BCF3-8A72D70C6ADB}"/>
                  </a:ext>
                </a:extLst>
              </p:cNvPr>
              <p:cNvSpPr txBox="1"/>
              <p:nvPr/>
            </p:nvSpPr>
            <p:spPr>
              <a:xfrm>
                <a:off x="674518" y="24918742"/>
                <a:ext cx="6546009" cy="58416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lnSpc>
                    <a:spcPts val="4000"/>
                  </a:lnSpc>
                  <a:buFont typeface="Arial" panose="020B0604020202020204" pitchFamily="34" charset="0"/>
                  <a:buChar char="•"/>
                </a:pPr>
                <a:r>
                  <a:rPr lang="ko-KR" altLang="en-US" sz="2400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로딩시간 증가에 따른 증가가 나타났으나 그룹</a:t>
                </a:r>
                <a:r>
                  <a:rPr lang="en-US" altLang="ko-KR" sz="2400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2</a:t>
                </a:r>
                <a:r>
                  <a:rPr lang="ko-KR" altLang="en-US" sz="2400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의 </a:t>
                </a:r>
                <a:r>
                  <a:rPr lang="en-US" altLang="ko-KR" sz="2400" dirty="0" err="1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Hilafilcon</a:t>
                </a:r>
                <a:r>
                  <a:rPr lang="en-US" altLang="ko-KR" sz="2400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 B</a:t>
                </a:r>
                <a:r>
                  <a:rPr lang="ko-KR" altLang="en-US" sz="2400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는 </a:t>
                </a:r>
                <a:r>
                  <a:rPr lang="en-US" altLang="ko-KR" sz="2400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24</a:t>
                </a:r>
                <a:r>
                  <a:rPr lang="ko-KR" altLang="en-US" sz="2400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시간 이후 감소가 나타났으며</a:t>
                </a:r>
                <a:r>
                  <a:rPr lang="en-US" altLang="ko-KR" sz="2400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, </a:t>
                </a:r>
                <a:r>
                  <a:rPr lang="ko-KR" altLang="en-US" sz="2400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그룹 </a:t>
                </a:r>
                <a:r>
                  <a:rPr lang="en-US" altLang="ko-KR" sz="2400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4</a:t>
                </a:r>
                <a:r>
                  <a:rPr lang="ko-KR" altLang="en-US" sz="2400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의 </a:t>
                </a:r>
                <a:r>
                  <a:rPr lang="en-US" altLang="ko-KR" sz="2400" dirty="0" err="1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Etafilcon</a:t>
                </a:r>
                <a:r>
                  <a:rPr lang="en-US" altLang="ko-KR" sz="2400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 A</a:t>
                </a:r>
                <a:r>
                  <a:rPr lang="ko-KR" altLang="en-US" sz="2400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는 </a:t>
                </a:r>
                <a:r>
                  <a:rPr lang="en-US" altLang="ko-KR" sz="2400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48</a:t>
                </a:r>
                <a:r>
                  <a:rPr lang="ko-KR" altLang="en-US" sz="2400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시간 까지 지속적인 증가를 보였다</a:t>
                </a:r>
                <a:r>
                  <a:rPr lang="en-US" altLang="ko-KR" sz="2400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.</a:t>
                </a:r>
              </a:p>
              <a:p>
                <a:pPr marL="342900" indent="-342900">
                  <a:lnSpc>
                    <a:spcPts val="4000"/>
                  </a:lnSpc>
                  <a:buFont typeface="Arial" panose="020B0604020202020204" pitchFamily="34" charset="0"/>
                  <a:buChar char="•"/>
                </a:pPr>
                <a:r>
                  <a:rPr lang="ko-KR" altLang="en-US" sz="2400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방출은 초기 </a:t>
                </a:r>
                <a:r>
                  <a:rPr lang="en-US" altLang="ko-KR" sz="2400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30</a:t>
                </a:r>
                <a:r>
                  <a:rPr lang="ko-KR" altLang="en-US" sz="2400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분 가장 많이 되었으며 </a:t>
                </a:r>
                <a:r>
                  <a:rPr lang="en-US" altLang="ko-KR" sz="2400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8</a:t>
                </a:r>
                <a:r>
                  <a:rPr lang="ko-KR" altLang="en-US" sz="2400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시간 까지 </a:t>
                </a:r>
                <a:r>
                  <a:rPr lang="en-US" altLang="ko-KR" sz="2400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FDA </a:t>
                </a:r>
                <a:r>
                  <a:rPr lang="ko-KR" altLang="en-US" sz="2400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그룹</a:t>
                </a:r>
                <a:r>
                  <a:rPr lang="en-US" altLang="ko-KR" sz="2400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2</a:t>
                </a:r>
                <a:r>
                  <a:rPr lang="ko-KR" altLang="en-US" sz="2400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의 </a:t>
                </a:r>
                <a:r>
                  <a:rPr lang="en-US" altLang="ko-KR" sz="2400" dirty="0" err="1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Hilafilcon</a:t>
                </a:r>
                <a:r>
                  <a:rPr lang="en-US" altLang="ko-KR" sz="2400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 B</a:t>
                </a:r>
                <a:r>
                  <a:rPr lang="ko-KR" altLang="en-US" sz="2400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은 </a:t>
                </a:r>
                <a:r>
                  <a:rPr lang="en-US" altLang="ko-KR" sz="2400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88.65%, </a:t>
                </a:r>
                <a:r>
                  <a:rPr lang="ko-KR" altLang="en-US" sz="2400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그룹 </a:t>
                </a:r>
                <a:r>
                  <a:rPr lang="en-US" altLang="ko-KR" sz="2400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4</a:t>
                </a:r>
                <a:r>
                  <a:rPr lang="ko-KR" altLang="en-US" sz="2400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의 </a:t>
                </a:r>
                <a:r>
                  <a:rPr lang="en-US" altLang="ko-KR" sz="2400" dirty="0" err="1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Etafilcon</a:t>
                </a:r>
                <a:r>
                  <a:rPr lang="en-US" altLang="ko-KR" sz="2400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 A</a:t>
                </a:r>
                <a:r>
                  <a:rPr lang="ko-KR" altLang="en-US" sz="2400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는 </a:t>
                </a:r>
                <a:r>
                  <a:rPr lang="en-US" altLang="ko-KR" sz="2400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75.93% </a:t>
                </a:r>
                <a:r>
                  <a:rPr lang="ko-KR" altLang="en-US" sz="2400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방출이 나타났다</a:t>
                </a:r>
                <a:r>
                  <a:rPr lang="en-US" altLang="ko-KR" sz="2400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.</a:t>
                </a:r>
              </a:p>
              <a:p>
                <a:pPr marL="457200" indent="-457200">
                  <a:lnSpc>
                    <a:spcPts val="4000"/>
                  </a:lnSpc>
                  <a:buFont typeface="Arial" panose="020B0604020202020204" pitchFamily="34" charset="0"/>
                  <a:buChar char="•"/>
                </a:pPr>
                <a:r>
                  <a:rPr lang="ko-KR" altLang="en-US" sz="2400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본 연구</a:t>
                </a:r>
                <a:r>
                  <a:rPr lang="en-US" altLang="ko-KR" sz="2400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 </a:t>
                </a:r>
                <a:r>
                  <a:rPr lang="ko-KR" altLang="en-US" sz="2400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결과 </a:t>
                </a:r>
                <a:r>
                  <a:rPr lang="en-US" altLang="ko-KR" sz="2400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Asiatic acid</a:t>
                </a:r>
                <a:r>
                  <a:rPr lang="ko-KR" altLang="en-US" sz="2400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를 함유하는 치료용 콘택트렌즈 제조를 위한 최적의 조건을 수립</a:t>
                </a:r>
                <a:r>
                  <a:rPr lang="en-US" altLang="ko-KR" sz="2400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.</a:t>
                </a:r>
              </a:p>
              <a:p>
                <a:pPr marL="457200" indent="-457200">
                  <a:lnSpc>
                    <a:spcPts val="4000"/>
                  </a:lnSpc>
                  <a:buFont typeface="Arial" panose="020B0604020202020204" pitchFamily="34" charset="0"/>
                  <a:buChar char="•"/>
                </a:pPr>
                <a:r>
                  <a:rPr lang="ko-KR" altLang="en-US" sz="2400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본 연구에서 개발된 </a:t>
                </a:r>
                <a:r>
                  <a:rPr lang="en-US" altLang="ko-KR" sz="2400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Asiatic acid</a:t>
                </a:r>
                <a:r>
                  <a:rPr lang="ko-KR" altLang="en-US" sz="2400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를</a:t>
                </a:r>
                <a:r>
                  <a:rPr lang="en-US" altLang="ko-KR" sz="2400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 </a:t>
                </a:r>
                <a:r>
                  <a:rPr lang="ko-KR" altLang="en-US" sz="2400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함유한 치유성분의 콘택트렌즈는 </a:t>
                </a:r>
                <a:r>
                  <a:rPr lang="ko-KR" altLang="en-US" sz="2400" dirty="0" err="1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라섹</a:t>
                </a:r>
                <a:r>
                  <a:rPr lang="ko-KR" altLang="en-US" sz="2400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 수술 혹은 상처로 인한 각막의 회복 과정에 도움을 줄 것으로 기대됨</a:t>
                </a:r>
                <a:r>
                  <a:rPr lang="en-US" altLang="ko-KR" sz="2400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.</a:t>
                </a:r>
              </a:p>
              <a:p>
                <a:endParaRPr 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endParaRPr>
              </a:p>
              <a:p>
                <a:endParaRPr 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endParaRPr>
              </a:p>
            </p:txBody>
          </p:sp>
        </p:grpSp>
        <p:sp>
          <p:nvSpPr>
            <p:cNvPr id="76" name="모서리가 둥근 직사각형 4">
              <a:extLst>
                <a:ext uri="{FF2B5EF4-FFF2-40B4-BE49-F238E27FC236}">
                  <a16:creationId xmlns:a16="http://schemas.microsoft.com/office/drawing/2014/main" id="{D9D6AB83-1C19-4952-8A7D-2F98D9F56A0C}"/>
                </a:ext>
              </a:extLst>
            </p:cNvPr>
            <p:cNvSpPr/>
            <p:nvPr/>
          </p:nvSpPr>
          <p:spPr bwMode="auto">
            <a:xfrm>
              <a:off x="593683" y="21746641"/>
              <a:ext cx="6583782" cy="878400"/>
            </a:xfrm>
            <a:prstGeom prst="roundRect">
              <a:avLst/>
            </a:prstGeom>
            <a:solidFill>
              <a:srgbClr val="FFC100"/>
            </a:solidFill>
            <a:ln w="9525" cap="flat" cmpd="sng" algn="ctr">
              <a:solidFill>
                <a:srgbClr val="FFC1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 defTabSz="3086100"/>
              <a:r>
                <a:rPr lang="en-US" altLang="ko-KR" sz="4000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CONCLUSIONS</a:t>
              </a:r>
              <a:endParaRPr kumimoji="1" lang="ko-KR" altLang="en-US" sz="4000" b="1" i="0" u="none" strike="noStrike" normalizeH="0" baseline="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</p:txBody>
        </p:sp>
      </p:grpSp>
      <p:graphicFrame>
        <p:nvGraphicFramePr>
          <p:cNvPr id="2" name="표 2">
            <a:extLst>
              <a:ext uri="{FF2B5EF4-FFF2-40B4-BE49-F238E27FC236}">
                <a16:creationId xmlns:a16="http://schemas.microsoft.com/office/drawing/2014/main" id="{B1F0EDAF-938D-4ADA-9744-3D262265C8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8732698"/>
              </p:ext>
            </p:extLst>
          </p:nvPr>
        </p:nvGraphicFramePr>
        <p:xfrm>
          <a:off x="7948635" y="20244767"/>
          <a:ext cx="12848593" cy="21621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50631">
                  <a:extLst>
                    <a:ext uri="{9D8B030D-6E8A-4147-A177-3AD203B41FA5}">
                      <a16:colId xmlns:a16="http://schemas.microsoft.com/office/drawing/2014/main" val="2768511100"/>
                    </a:ext>
                  </a:extLst>
                </a:gridCol>
                <a:gridCol w="1916327">
                  <a:extLst>
                    <a:ext uri="{9D8B030D-6E8A-4147-A177-3AD203B41FA5}">
                      <a16:colId xmlns:a16="http://schemas.microsoft.com/office/drawing/2014/main" val="484530338"/>
                    </a:ext>
                  </a:extLst>
                </a:gridCol>
                <a:gridCol w="1916327">
                  <a:extLst>
                    <a:ext uri="{9D8B030D-6E8A-4147-A177-3AD203B41FA5}">
                      <a16:colId xmlns:a16="http://schemas.microsoft.com/office/drawing/2014/main" val="753527642"/>
                    </a:ext>
                  </a:extLst>
                </a:gridCol>
                <a:gridCol w="1916327">
                  <a:extLst>
                    <a:ext uri="{9D8B030D-6E8A-4147-A177-3AD203B41FA5}">
                      <a16:colId xmlns:a16="http://schemas.microsoft.com/office/drawing/2014/main" val="3108720317"/>
                    </a:ext>
                  </a:extLst>
                </a:gridCol>
                <a:gridCol w="1916327">
                  <a:extLst>
                    <a:ext uri="{9D8B030D-6E8A-4147-A177-3AD203B41FA5}">
                      <a16:colId xmlns:a16="http://schemas.microsoft.com/office/drawing/2014/main" val="2948823859"/>
                    </a:ext>
                  </a:extLst>
                </a:gridCol>
                <a:gridCol w="1916327">
                  <a:extLst>
                    <a:ext uri="{9D8B030D-6E8A-4147-A177-3AD203B41FA5}">
                      <a16:colId xmlns:a16="http://schemas.microsoft.com/office/drawing/2014/main" val="1416451000"/>
                    </a:ext>
                  </a:extLst>
                </a:gridCol>
                <a:gridCol w="1916327">
                  <a:extLst>
                    <a:ext uri="{9D8B030D-6E8A-4147-A177-3AD203B41FA5}">
                      <a16:colId xmlns:a16="http://schemas.microsoft.com/office/drawing/2014/main" val="3424763068"/>
                    </a:ext>
                  </a:extLst>
                </a:gridCol>
              </a:tblGrid>
              <a:tr h="432425"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err="1"/>
                        <a:t>Etafilcon</a:t>
                      </a:r>
                      <a:r>
                        <a:rPr lang="en-US" altLang="ko-KR" b="1" dirty="0"/>
                        <a:t> A</a:t>
                      </a:r>
                      <a:endParaRPr lang="ko-KR" altLang="en-US" b="1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err="1"/>
                        <a:t>Hilafilcon</a:t>
                      </a:r>
                      <a:r>
                        <a:rPr lang="en-US" altLang="ko-KR" b="1" dirty="0"/>
                        <a:t> B</a:t>
                      </a:r>
                      <a:endParaRPr lang="ko-KR" altLang="en-US" b="1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3206112"/>
                  </a:ext>
                </a:extLst>
              </a:tr>
              <a:tr h="432425"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/>
                        <a:t>B.C</a:t>
                      </a:r>
                      <a:endParaRPr lang="ko-KR" altLang="en-US" b="1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/>
                        <a:t>DIA</a:t>
                      </a:r>
                      <a:endParaRPr lang="ko-KR" altLang="en-US" b="1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/>
                        <a:t>Thickness</a:t>
                      </a:r>
                      <a:endParaRPr lang="ko-KR" altLang="en-US" b="1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/>
                        <a:t>B.C</a:t>
                      </a:r>
                      <a:endParaRPr lang="ko-KR" altLang="en-US" b="1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/>
                        <a:t>DIA</a:t>
                      </a:r>
                      <a:endParaRPr lang="ko-KR" altLang="en-US" b="1" dirty="0"/>
                    </a:p>
                  </a:txBody>
                  <a:tcPr anchor="ctr">
                    <a:lnL>
                      <a:noFill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/>
                        <a:t>Thickness</a:t>
                      </a:r>
                      <a:endParaRPr lang="ko-KR" altLang="en-US" b="1" dirty="0"/>
                    </a:p>
                  </a:txBody>
                  <a:tcPr anchor="ctr"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17627107"/>
                  </a:ext>
                </a:extLst>
              </a:tr>
              <a:tr h="43242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/>
                        <a:t>12h</a:t>
                      </a:r>
                      <a:endParaRPr lang="ko-KR" altLang="en-US" b="1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8.015±0.013</a:t>
                      </a:r>
                      <a:r>
                        <a:rPr lang="en-US" altLang="ko-KR" baseline="30000" dirty="0"/>
                        <a:t>*</a:t>
                      </a:r>
                      <a:endParaRPr lang="ko-KR" alt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13.967±0.029</a:t>
                      </a:r>
                      <a:endParaRPr lang="ko-KR" alt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0.068±0.002</a:t>
                      </a:r>
                      <a:endParaRPr lang="ko-KR" alt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8.029±0.013</a:t>
                      </a:r>
                      <a:r>
                        <a:rPr lang="en-US" altLang="ko-KR" baseline="30000" dirty="0"/>
                        <a:t>*</a:t>
                      </a:r>
                      <a:endParaRPr lang="ko-KR" alt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13.664±0.012</a:t>
                      </a:r>
                      <a:r>
                        <a:rPr lang="en-US" altLang="ko-KR" baseline="30000" dirty="0"/>
                        <a:t>*</a:t>
                      </a:r>
                      <a:endParaRPr lang="ko-KR" alt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0.081±0.000</a:t>
                      </a:r>
                      <a:r>
                        <a:rPr lang="en-US" altLang="ko-KR" baseline="30000" dirty="0"/>
                        <a:t>*</a:t>
                      </a:r>
                      <a:endParaRPr lang="ko-KR" alt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1261412"/>
                  </a:ext>
                </a:extLst>
              </a:tr>
              <a:tr h="43242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/>
                        <a:t>24h</a:t>
                      </a:r>
                      <a:endParaRPr lang="ko-KR" altLang="en-US" b="1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8.028±0.013</a:t>
                      </a:r>
                      <a:r>
                        <a:rPr lang="en-US" altLang="ko-KR" baseline="30000" dirty="0"/>
                        <a:t>*</a:t>
                      </a:r>
                      <a:endParaRPr lang="ko-KR" alt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13.980±0.029</a:t>
                      </a:r>
                      <a:endParaRPr lang="ko-KR" alt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0.067±0.002</a:t>
                      </a:r>
                      <a:endParaRPr lang="ko-KR" alt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8.115±0.013</a:t>
                      </a:r>
                      <a:r>
                        <a:rPr lang="en-US" altLang="ko-KR" baseline="30000" dirty="0"/>
                        <a:t>*</a:t>
                      </a:r>
                      <a:endParaRPr lang="ko-KR" alt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13.838±0.012</a:t>
                      </a:r>
                      <a:r>
                        <a:rPr lang="en-US" altLang="ko-KR" baseline="30000" dirty="0"/>
                        <a:t>*</a:t>
                      </a:r>
                      <a:endParaRPr lang="ko-KR" alt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0.084±0.000</a:t>
                      </a:r>
                      <a:endParaRPr lang="ko-KR" alt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14830212"/>
                  </a:ext>
                </a:extLst>
              </a:tr>
              <a:tr h="43242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/>
                        <a:t>48h</a:t>
                      </a:r>
                      <a:endParaRPr lang="ko-KR" altLang="en-US" b="1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7.981±0.013</a:t>
                      </a:r>
                      <a:r>
                        <a:rPr lang="en-US" altLang="ko-KR" baseline="30000" dirty="0"/>
                        <a:t>*</a:t>
                      </a:r>
                      <a:endParaRPr lang="ko-KR" altLang="en-US" baseline="30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13.975±0.029</a:t>
                      </a:r>
                      <a:endParaRPr lang="ko-KR" alt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0.060±0.002</a:t>
                      </a:r>
                      <a:endParaRPr lang="ko-KR" alt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8.151±0.013</a:t>
                      </a:r>
                      <a:r>
                        <a:rPr lang="en-US" altLang="ko-KR" baseline="30000" dirty="0"/>
                        <a:t>*</a:t>
                      </a:r>
                      <a:endParaRPr lang="ko-KR" alt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13.848±0.012</a:t>
                      </a:r>
                      <a:r>
                        <a:rPr lang="en-US" altLang="ko-KR" baseline="30000" dirty="0"/>
                        <a:t>*</a:t>
                      </a:r>
                      <a:endParaRPr lang="ko-KR" alt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0.085±0.000</a:t>
                      </a:r>
                      <a:endParaRPr lang="ko-KR" alt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88897782"/>
                  </a:ext>
                </a:extLst>
              </a:tr>
            </a:tbl>
          </a:graphicData>
        </a:graphic>
      </p:graphicFrame>
      <p:grpSp>
        <p:nvGrpSpPr>
          <p:cNvPr id="3" name="그룹 2">
            <a:extLst>
              <a:ext uri="{FF2B5EF4-FFF2-40B4-BE49-F238E27FC236}">
                <a16:creationId xmlns:a16="http://schemas.microsoft.com/office/drawing/2014/main" id="{0DC34454-42E1-4AFC-AD8F-46B73B6968CC}"/>
              </a:ext>
            </a:extLst>
          </p:cNvPr>
          <p:cNvGrpSpPr/>
          <p:nvPr/>
        </p:nvGrpSpPr>
        <p:grpSpPr>
          <a:xfrm>
            <a:off x="7964414" y="19826249"/>
            <a:ext cx="12898577" cy="2998324"/>
            <a:chOff x="7983893" y="19625426"/>
            <a:chExt cx="12898577" cy="2998324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3140BCD8-17DA-46F6-AE85-A1A3A87AADF0}"/>
                </a:ext>
              </a:extLst>
            </p:cNvPr>
            <p:cNvSpPr txBox="1"/>
            <p:nvPr/>
          </p:nvSpPr>
          <p:spPr>
            <a:xfrm>
              <a:off x="7983893" y="19625426"/>
              <a:ext cx="128485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982663" marR="0" indent="-982663" algn="just" fontAlgn="base" latinLnBrk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800" b="1" kern="0" spc="-2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Table. </a:t>
              </a:r>
              <a:r>
                <a:rPr lang="en-US" altLang="ko-KR" sz="1800" b="1" kern="0" spc="-2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1</a:t>
              </a:r>
              <a:r>
                <a:rPr lang="en-US" altLang="ko-KR" sz="1800" b="1" kern="0" spc="-2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r>
                <a:rPr lang="en-US" altLang="ko-KR" sz="1800" b="1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The comparison of parameter between control group and loaded grou</a:t>
              </a:r>
              <a:r>
                <a:rPr lang="en-US" altLang="ko-KR" sz="1800" b="1" kern="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p</a:t>
              </a:r>
              <a:endParaRPr lang="en-US" altLang="ko-KR" sz="1800" b="1" i="0" spc="-20" dirty="0">
                <a:solidFill>
                  <a:srgbClr val="1D1D1D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CBC33430-239B-42E8-BDF5-5849F589C4B7}"/>
                </a:ext>
              </a:extLst>
            </p:cNvPr>
            <p:cNvSpPr txBox="1"/>
            <p:nvPr/>
          </p:nvSpPr>
          <p:spPr>
            <a:xfrm>
              <a:off x="8033882" y="22254418"/>
              <a:ext cx="128485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982663" marR="0" indent="-982663" algn="just" fontAlgn="base" latinLnBrk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800" kern="0" spc="-2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* Significantly different at p &lt; 0.05 by Linear mixed model</a:t>
              </a:r>
              <a:endParaRPr lang="en-US" altLang="ko-KR" sz="1800" i="0" spc="-20" dirty="0">
                <a:solidFill>
                  <a:srgbClr val="1D1D1D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aphicFrame>
        <p:nvGraphicFramePr>
          <p:cNvPr id="70" name="차트 69">
            <a:extLst>
              <a:ext uri="{FF2B5EF4-FFF2-40B4-BE49-F238E27FC236}">
                <a16:creationId xmlns:a16="http://schemas.microsoft.com/office/drawing/2014/main" id="{25850E18-20E9-4721-9EB2-5731E57A3B3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00111117"/>
              </p:ext>
            </p:extLst>
          </p:nvPr>
        </p:nvGraphicFramePr>
        <p:xfrm>
          <a:off x="7921030" y="15098709"/>
          <a:ext cx="6332400" cy="367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71" name="차트 70">
            <a:extLst>
              <a:ext uri="{FF2B5EF4-FFF2-40B4-BE49-F238E27FC236}">
                <a16:creationId xmlns:a16="http://schemas.microsoft.com/office/drawing/2014/main" id="{C02D8879-2DC4-49C9-A5B0-05F1A1B743C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0089690"/>
              </p:ext>
            </p:extLst>
          </p:nvPr>
        </p:nvGraphicFramePr>
        <p:xfrm>
          <a:off x="14545766" y="15115113"/>
          <a:ext cx="6332400" cy="367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pic>
        <p:nvPicPr>
          <p:cNvPr id="62" name="그림 61">
            <a:extLst>
              <a:ext uri="{FF2B5EF4-FFF2-40B4-BE49-F238E27FC236}">
                <a16:creationId xmlns:a16="http://schemas.microsoft.com/office/drawing/2014/main" id="{7F7CF989-9FE3-415B-A115-C4E84B7A8E1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451" b="94836" l="5379" r="95355">
                        <a14:foregroundMark x1="33741" y1="17840" x2="33007" y2="39202"/>
                        <a14:foregroundMark x1="9046" y1="34507" x2="12469" y2="30516"/>
                        <a14:foregroundMark x1="13692" y1="28873" x2="23716" y2="18779"/>
                        <a14:foregroundMark x1="23716" y1="18779" x2="33252" y2="13615"/>
                        <a14:foregroundMark x1="48655" y1="29812" x2="48655" y2="70892"/>
                        <a14:foregroundMark x1="28606" y1="57746" x2="70660" y2="53991"/>
                        <a14:foregroundMark x1="59658" y1="64085" x2="49144" y2="30282"/>
                        <a14:foregroundMark x1="88509" y1="38732" x2="90709" y2="56808"/>
                        <a14:foregroundMark x1="90709" y1="56808" x2="75550" y2="70657"/>
                        <a14:foregroundMark x1="55012" y1="17136" x2="53545" y2="41549"/>
                        <a14:foregroundMark x1="34230" y1="12441" x2="50367" y2="10094"/>
                        <a14:foregroundMark x1="50611" y1="8920" x2="72861" y2="15258"/>
                        <a14:foregroundMark x1="9046" y1="36385" x2="7335" y2="53286"/>
                        <a14:foregroundMark x1="13447" y1="40610" x2="14670" y2="56103"/>
                        <a14:foregroundMark x1="14670" y1="56103" x2="14914" y2="56808"/>
                        <a14:foregroundMark x1="27873" y1="52582" x2="30562" y2="62676"/>
                        <a14:foregroundMark x1="52567" y1="63380" x2="52567" y2="71127"/>
                        <a14:foregroundMark x1="36430" y1="63380" x2="50856" y2="65258"/>
                        <a14:foregroundMark x1="50856" y1="65258" x2="63814" y2="63380"/>
                        <a14:foregroundMark x1="63814" y1="63380" x2="71883" y2="54460"/>
                        <a14:foregroundMark x1="41565" y1="77230" x2="57457" y2="76761"/>
                        <a14:foregroundMark x1="49389" y1="90376" x2="58680" y2="87559"/>
                        <a14:foregroundMark x1="48900" y1="94836" x2="75306" y2="87793"/>
                        <a14:foregroundMark x1="75306" y1="87793" x2="78240" y2="85446"/>
                        <a14:foregroundMark x1="83130" y1="83333" x2="91198" y2="68779"/>
                        <a14:foregroundMark x1="93399" y1="41549" x2="95599" y2="55164"/>
                        <a14:foregroundMark x1="95599" y1="55164" x2="90220" y2="68545"/>
                        <a14:foregroundMark x1="72372" y1="14319" x2="89976" y2="31690"/>
                        <a14:foregroundMark x1="89976" y1="31690" x2="93399" y2="41080"/>
                        <a14:foregroundMark x1="5868" y1="44601" x2="12225" y2="72770"/>
                        <a14:foregroundMark x1="12225" y1="72770" x2="18337" y2="80516"/>
                        <a14:foregroundMark x1="5379" y1="51643" x2="9780" y2="70892"/>
                        <a14:foregroundMark x1="17604" y1="80986" x2="28851" y2="89202"/>
                        <a14:foregroundMark x1="28851" y1="89202" x2="44743" y2="94366"/>
                        <a14:foregroundMark x1="44743" y1="94366" x2="59413" y2="94836"/>
                        <a14:foregroundMark x1="59413" y1="94836" x2="75795" y2="89202"/>
                        <a14:foregroundMark x1="75795" y1="89202" x2="76773" y2="88263"/>
                        <a14:foregroundMark x1="95110" y1="60094" x2="92910" y2="69014"/>
                        <a14:foregroundMark x1="35208" y1="74413" x2="62347" y2="73239"/>
                        <a14:foregroundMark x1="65526" y1="70892" x2="62103" y2="78638"/>
                        <a14:foregroundMark x1="36430" y1="37793" x2="35941" y2="4741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443973" y="504281"/>
            <a:ext cx="3654521" cy="3806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194963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문서" ma:contentTypeID="0x01010056B3E465E789F64983B2E3EA3A701296" ma:contentTypeVersion="7" ma:contentTypeDescription="새 문서를 만듭니다." ma:contentTypeScope="" ma:versionID="78a362f749dc7d047f44d7697034083f">
  <xsd:schema xmlns:xsd="http://www.w3.org/2001/XMLSchema" xmlns:xs="http://www.w3.org/2001/XMLSchema" xmlns:p="http://schemas.microsoft.com/office/2006/metadata/properties" xmlns:ns3="4c0b560a-f86b-4447-a244-7b09f1c2cdd7" targetNamespace="http://schemas.microsoft.com/office/2006/metadata/properties" ma:root="true" ma:fieldsID="7949eb2775660dd23a9bb611da1ebd6d" ns3:_="">
    <xsd:import namespace="4c0b560a-f86b-4447-a244-7b09f1c2cdd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LengthInSecond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c0b560a-f86b-4447-a244-7b09f1c2cdd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Length (seconds)" ma:internalName="MediaLengthInSeconds" ma:readOnly="true">
      <xsd:simpleType>
        <xsd:restriction base="dms:Unknown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콘텐츠 형식"/>
        <xsd:element ref="dc:title" minOccurs="0" maxOccurs="1" ma:index="4" ma:displayName="제목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C149943-DBC0-44DC-A201-64BF1A080A0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1B10D01-BB99-4FF6-8593-66B0C91085FA}">
  <ds:schemaRefs>
    <ds:schemaRef ds:uri="4c0b560a-f86b-4447-a244-7b09f1c2cdd7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terms/"/>
    <ds:schemaRef ds:uri="http://purl.org/dc/dcmitype/"/>
    <ds:schemaRef ds:uri="http://purl.org/dc/elements/1.1/"/>
    <ds:schemaRef ds:uri="http://schemas.openxmlformats.org/package/2006/metadata/core-propertie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D33DE3E0-4B09-43EB-93E4-5DB3D8033AF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c0b560a-f86b-4447-a244-7b09f1c2cdd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3154</TotalTime>
  <Words>713</Words>
  <Application>Microsoft Office PowerPoint</Application>
  <PresentationFormat>사용자 지정</PresentationFormat>
  <Paragraphs>88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굴림</vt:lpstr>
      <vt:lpstr>Malgun Gothic</vt:lpstr>
      <vt:lpstr>Malgun Gothic</vt:lpstr>
      <vt:lpstr>Arial</vt:lpstr>
      <vt:lpstr>기본 디자인</vt:lpstr>
      <vt:lpstr>PowerPoint 프레젠테이션</vt:lpstr>
    </vt:vector>
  </TitlesOfParts>
  <Company>WinXP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WinXP</dc:creator>
  <cp:lastModifiedBy>최승혜</cp:lastModifiedBy>
  <cp:revision>266</cp:revision>
  <dcterms:created xsi:type="dcterms:W3CDTF">2007-11-27T23:16:29Z</dcterms:created>
  <dcterms:modified xsi:type="dcterms:W3CDTF">2021-11-30T10:05:37Z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0x01010056B3E465E789F64983B2E3EA3A701296</vt:lpwstr>
  </property>
</Properties>
</file>